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7"/>
  </p:notesMasterIdLst>
  <p:handoutMasterIdLst>
    <p:handoutMasterId r:id="rId28"/>
  </p:handoutMasterIdLst>
  <p:sldIdLst>
    <p:sldId id="569" r:id="rId2"/>
    <p:sldId id="580" r:id="rId3"/>
    <p:sldId id="582" r:id="rId4"/>
    <p:sldId id="583" r:id="rId5"/>
    <p:sldId id="584" r:id="rId6"/>
    <p:sldId id="585" r:id="rId7"/>
    <p:sldId id="587" r:id="rId8"/>
    <p:sldId id="588" r:id="rId9"/>
    <p:sldId id="589" r:id="rId10"/>
    <p:sldId id="613" r:id="rId11"/>
    <p:sldId id="590" r:id="rId12"/>
    <p:sldId id="591" r:id="rId13"/>
    <p:sldId id="592" r:id="rId14"/>
    <p:sldId id="593" r:id="rId15"/>
    <p:sldId id="594" r:id="rId16"/>
    <p:sldId id="595" r:id="rId17"/>
    <p:sldId id="596" r:id="rId18"/>
    <p:sldId id="597" r:id="rId19"/>
    <p:sldId id="598" r:id="rId20"/>
    <p:sldId id="602" r:id="rId21"/>
    <p:sldId id="607" r:id="rId22"/>
    <p:sldId id="614" r:id="rId23"/>
    <p:sldId id="615" r:id="rId24"/>
    <p:sldId id="616" r:id="rId25"/>
    <p:sldId id="445" r:id="rId26"/>
  </p:sldIdLst>
  <p:sldSz cx="12192000" cy="6858000"/>
  <p:notesSz cx="6896100" cy="10033000"/>
  <p:defaultTextStyle>
    <a:defPPr>
      <a:defRPr lang="ko-KR"/>
    </a:defPPr>
    <a:lvl1pPr marL="0" algn="l" defTabSz="829544" rtl="0" eaLnBrk="1" latinLnBrk="1" hangingPunct="1">
      <a:defRPr sz="1633" kern="1200">
        <a:solidFill>
          <a:schemeClr val="tx1"/>
        </a:solidFill>
        <a:latin typeface="+mn-lt"/>
        <a:ea typeface="+mn-ea"/>
        <a:cs typeface="+mn-cs"/>
      </a:defRPr>
    </a:lvl1pPr>
    <a:lvl2pPr marL="414772" algn="l" defTabSz="829544" rtl="0" eaLnBrk="1" latinLnBrk="1" hangingPunct="1">
      <a:defRPr sz="1633" kern="1200">
        <a:solidFill>
          <a:schemeClr val="tx1"/>
        </a:solidFill>
        <a:latin typeface="+mn-lt"/>
        <a:ea typeface="+mn-ea"/>
        <a:cs typeface="+mn-cs"/>
      </a:defRPr>
    </a:lvl2pPr>
    <a:lvl3pPr marL="829544" algn="l" defTabSz="829544" rtl="0" eaLnBrk="1" latinLnBrk="1" hangingPunct="1">
      <a:defRPr sz="1633" kern="1200">
        <a:solidFill>
          <a:schemeClr val="tx1"/>
        </a:solidFill>
        <a:latin typeface="+mn-lt"/>
        <a:ea typeface="+mn-ea"/>
        <a:cs typeface="+mn-cs"/>
      </a:defRPr>
    </a:lvl3pPr>
    <a:lvl4pPr marL="1244316" algn="l" defTabSz="829544" rtl="0" eaLnBrk="1" latinLnBrk="1" hangingPunct="1">
      <a:defRPr sz="1633" kern="1200">
        <a:solidFill>
          <a:schemeClr val="tx1"/>
        </a:solidFill>
        <a:latin typeface="+mn-lt"/>
        <a:ea typeface="+mn-ea"/>
        <a:cs typeface="+mn-cs"/>
      </a:defRPr>
    </a:lvl4pPr>
    <a:lvl5pPr marL="1659087" algn="l" defTabSz="829544" rtl="0" eaLnBrk="1" latinLnBrk="1" hangingPunct="1">
      <a:defRPr sz="1633" kern="1200">
        <a:solidFill>
          <a:schemeClr val="tx1"/>
        </a:solidFill>
        <a:latin typeface="+mn-lt"/>
        <a:ea typeface="+mn-ea"/>
        <a:cs typeface="+mn-cs"/>
      </a:defRPr>
    </a:lvl5pPr>
    <a:lvl6pPr marL="2073859" algn="l" defTabSz="829544" rtl="0" eaLnBrk="1" latinLnBrk="1" hangingPunct="1">
      <a:defRPr sz="1633" kern="1200">
        <a:solidFill>
          <a:schemeClr val="tx1"/>
        </a:solidFill>
        <a:latin typeface="+mn-lt"/>
        <a:ea typeface="+mn-ea"/>
        <a:cs typeface="+mn-cs"/>
      </a:defRPr>
    </a:lvl6pPr>
    <a:lvl7pPr marL="2488631" algn="l" defTabSz="829544" rtl="0" eaLnBrk="1" latinLnBrk="1" hangingPunct="1">
      <a:defRPr sz="1633" kern="1200">
        <a:solidFill>
          <a:schemeClr val="tx1"/>
        </a:solidFill>
        <a:latin typeface="+mn-lt"/>
        <a:ea typeface="+mn-ea"/>
        <a:cs typeface="+mn-cs"/>
      </a:defRPr>
    </a:lvl7pPr>
    <a:lvl8pPr marL="2903403" algn="l" defTabSz="829544" rtl="0" eaLnBrk="1" latinLnBrk="1" hangingPunct="1">
      <a:defRPr sz="1633" kern="1200">
        <a:solidFill>
          <a:schemeClr val="tx1"/>
        </a:solidFill>
        <a:latin typeface="+mn-lt"/>
        <a:ea typeface="+mn-ea"/>
        <a:cs typeface="+mn-cs"/>
      </a:defRPr>
    </a:lvl8pPr>
    <a:lvl9pPr marL="3318175" algn="l" defTabSz="829544" rtl="0" eaLnBrk="1" latinLnBrk="1" hangingPunct="1">
      <a:defRPr sz="163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orient="horz" pos="3974" userDrawn="1">
          <p15:clr>
            <a:srgbClr val="A4A3A4"/>
          </p15:clr>
        </p15:guide>
        <p15:guide id="7" pos="1232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11" pos="4974" userDrawn="1">
          <p15:clr>
            <a:srgbClr val="A4A3A4"/>
          </p15:clr>
        </p15:guide>
        <p15:guide id="12" pos="325" userDrawn="1">
          <p15:clr>
            <a:srgbClr val="A4A3A4"/>
          </p15:clr>
        </p15:guide>
        <p15:guide id="13" pos="7355" userDrawn="1">
          <p15:clr>
            <a:srgbClr val="A4A3A4"/>
          </p15:clr>
        </p15:guide>
        <p15:guide id="14" orient="horz" pos="3770" userDrawn="1">
          <p15:clr>
            <a:srgbClr val="A4A3A4"/>
          </p15:clr>
        </p15:guide>
        <p15:guide id="15" orient="horz" pos="1480" userDrawn="1">
          <p15:clr>
            <a:srgbClr val="A4A3A4"/>
          </p15:clr>
        </p15:guide>
        <p15:guide id="17" orient="horz" pos="346" userDrawn="1">
          <p15:clr>
            <a:srgbClr val="A4A3A4"/>
          </p15:clr>
        </p15:guide>
        <p15:guide id="18" pos="551" userDrawn="1">
          <p15:clr>
            <a:srgbClr val="A4A3A4"/>
          </p15:clr>
        </p15:guide>
        <p15:guide id="19" pos="7129" userDrawn="1">
          <p15:clr>
            <a:srgbClr val="A4A3A4"/>
          </p15:clr>
        </p15:guide>
        <p15:guide id="20" orient="horz" pos="1185" userDrawn="1">
          <p15:clr>
            <a:srgbClr val="A4A3A4"/>
          </p15:clr>
        </p15:guide>
        <p15:guide id="21" orient="horz" pos="4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3E53"/>
    <a:srgbClr val="258AF8"/>
    <a:srgbClr val="E3EBF5"/>
    <a:srgbClr val="E1E7EF"/>
    <a:srgbClr val="E4F4FF"/>
    <a:srgbClr val="ED232B"/>
    <a:srgbClr val="A9A9A9"/>
    <a:srgbClr val="5A6AFC"/>
    <a:srgbClr val="EEEEEE"/>
    <a:srgbClr val="D9E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60" autoAdjust="0"/>
    <p:restoredTop sz="96517" autoAdjust="0"/>
  </p:normalViewPr>
  <p:slideViewPr>
    <p:cSldViewPr snapToGrid="0">
      <p:cViewPr varScale="1">
        <p:scale>
          <a:sx n="114" d="100"/>
          <a:sy n="114" d="100"/>
        </p:scale>
        <p:origin x="714" y="108"/>
      </p:cViewPr>
      <p:guideLst>
        <p:guide orient="horz" pos="3974"/>
        <p:guide pos="1232"/>
        <p:guide pos="3840"/>
        <p:guide pos="4974"/>
        <p:guide pos="325"/>
        <p:guide pos="7355"/>
        <p:guide orient="horz" pos="3770"/>
        <p:guide orient="horz" pos="1480"/>
        <p:guide orient="horz" pos="346"/>
        <p:guide pos="551"/>
        <p:guide pos="7129"/>
        <p:guide orient="horz" pos="1185"/>
        <p:guide orient="horz" pos="4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11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8310" cy="503393"/>
          </a:xfrm>
          <a:prstGeom prst="rect">
            <a:avLst/>
          </a:prstGeom>
        </p:spPr>
        <p:txBody>
          <a:bodyPr vert="horz" lIns="92600" tIns="46299" rIns="92600" bIns="46299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906196" y="1"/>
            <a:ext cx="2988310" cy="503393"/>
          </a:xfrm>
          <a:prstGeom prst="rect">
            <a:avLst/>
          </a:prstGeom>
        </p:spPr>
        <p:txBody>
          <a:bodyPr vert="horz" lIns="92600" tIns="46299" rIns="92600" bIns="46299" rtlCol="0"/>
          <a:lstStyle>
            <a:lvl1pPr algn="r">
              <a:defRPr sz="1200"/>
            </a:lvl1pPr>
          </a:lstStyle>
          <a:p>
            <a:fld id="{91C9925B-3F64-40A0-8BCE-1A43A534D701}" type="datetimeFigureOut">
              <a:rPr lang="ko-KR" altLang="en-US" smtClean="0"/>
              <a:t>2023-06-23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529609"/>
            <a:ext cx="2988310" cy="503391"/>
          </a:xfrm>
          <a:prstGeom prst="rect">
            <a:avLst/>
          </a:prstGeom>
        </p:spPr>
        <p:txBody>
          <a:bodyPr vert="horz" lIns="92600" tIns="46299" rIns="92600" bIns="46299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7964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8310" cy="503393"/>
          </a:xfrm>
          <a:prstGeom prst="rect">
            <a:avLst/>
          </a:prstGeom>
        </p:spPr>
        <p:txBody>
          <a:bodyPr vert="horz" lIns="92600" tIns="46299" rIns="92600" bIns="46299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06196" y="1"/>
            <a:ext cx="2988310" cy="503393"/>
          </a:xfrm>
          <a:prstGeom prst="rect">
            <a:avLst/>
          </a:prstGeom>
        </p:spPr>
        <p:txBody>
          <a:bodyPr vert="horz" lIns="92600" tIns="46299" rIns="92600" bIns="46299" rtlCol="0"/>
          <a:lstStyle>
            <a:lvl1pPr algn="r">
              <a:defRPr sz="1200"/>
            </a:lvl1pPr>
          </a:lstStyle>
          <a:p>
            <a:fld id="{D2BECC9E-0B63-408E-8AAF-630B70602A2A}" type="datetimeFigureOut">
              <a:rPr lang="ko-KR" altLang="en-US" smtClean="0"/>
              <a:t>2023-06-23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4125"/>
            <a:ext cx="6019800" cy="33861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00" tIns="46299" rIns="92600" bIns="46299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9610" y="4828381"/>
            <a:ext cx="5516880" cy="3950494"/>
          </a:xfrm>
          <a:prstGeom prst="rect">
            <a:avLst/>
          </a:prstGeom>
        </p:spPr>
        <p:txBody>
          <a:bodyPr vert="horz" lIns="92600" tIns="46299" rIns="92600" bIns="46299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529609"/>
            <a:ext cx="2988310" cy="503391"/>
          </a:xfrm>
          <a:prstGeom prst="rect">
            <a:avLst/>
          </a:prstGeom>
        </p:spPr>
        <p:txBody>
          <a:bodyPr vert="horz" lIns="92600" tIns="46299" rIns="92600" bIns="46299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06196" y="9529609"/>
            <a:ext cx="2988310" cy="503391"/>
          </a:xfrm>
          <a:prstGeom prst="rect">
            <a:avLst/>
          </a:prstGeom>
        </p:spPr>
        <p:txBody>
          <a:bodyPr vert="horz" lIns="92600" tIns="46299" rIns="92600" bIns="46299" rtlCol="0" anchor="b"/>
          <a:lstStyle>
            <a:lvl1pPr algn="r">
              <a:defRPr sz="1200"/>
            </a:lvl1pPr>
          </a:lstStyle>
          <a:p>
            <a:fld id="{4DA5310D-C8EB-4E7E-A6D3-9FF0BBCD7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8475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29544" rtl="0" eaLnBrk="1" latinLnBrk="1" hangingPunct="1">
      <a:defRPr sz="1089" kern="1200">
        <a:solidFill>
          <a:schemeClr val="tx1"/>
        </a:solidFill>
        <a:latin typeface="+mn-lt"/>
        <a:ea typeface="+mn-ea"/>
        <a:cs typeface="+mn-cs"/>
      </a:defRPr>
    </a:lvl1pPr>
    <a:lvl2pPr marL="414772" algn="l" defTabSz="829544" rtl="0" eaLnBrk="1" latinLnBrk="1" hangingPunct="1">
      <a:defRPr sz="1089" kern="1200">
        <a:solidFill>
          <a:schemeClr val="tx1"/>
        </a:solidFill>
        <a:latin typeface="+mn-lt"/>
        <a:ea typeface="+mn-ea"/>
        <a:cs typeface="+mn-cs"/>
      </a:defRPr>
    </a:lvl2pPr>
    <a:lvl3pPr marL="829544" algn="l" defTabSz="829544" rtl="0" eaLnBrk="1" latinLnBrk="1" hangingPunct="1">
      <a:defRPr sz="1089" kern="1200">
        <a:solidFill>
          <a:schemeClr val="tx1"/>
        </a:solidFill>
        <a:latin typeface="+mn-lt"/>
        <a:ea typeface="+mn-ea"/>
        <a:cs typeface="+mn-cs"/>
      </a:defRPr>
    </a:lvl3pPr>
    <a:lvl4pPr marL="1244316" algn="l" defTabSz="829544" rtl="0" eaLnBrk="1" latinLnBrk="1" hangingPunct="1">
      <a:defRPr sz="1089" kern="1200">
        <a:solidFill>
          <a:schemeClr val="tx1"/>
        </a:solidFill>
        <a:latin typeface="+mn-lt"/>
        <a:ea typeface="+mn-ea"/>
        <a:cs typeface="+mn-cs"/>
      </a:defRPr>
    </a:lvl4pPr>
    <a:lvl5pPr marL="1659087" algn="l" defTabSz="829544" rtl="0" eaLnBrk="1" latinLnBrk="1" hangingPunct="1">
      <a:defRPr sz="1089" kern="1200">
        <a:solidFill>
          <a:schemeClr val="tx1"/>
        </a:solidFill>
        <a:latin typeface="+mn-lt"/>
        <a:ea typeface="+mn-ea"/>
        <a:cs typeface="+mn-cs"/>
      </a:defRPr>
    </a:lvl5pPr>
    <a:lvl6pPr marL="2073859" algn="l" defTabSz="829544" rtl="0" eaLnBrk="1" latinLnBrk="1" hangingPunct="1">
      <a:defRPr sz="1089" kern="1200">
        <a:solidFill>
          <a:schemeClr val="tx1"/>
        </a:solidFill>
        <a:latin typeface="+mn-lt"/>
        <a:ea typeface="+mn-ea"/>
        <a:cs typeface="+mn-cs"/>
      </a:defRPr>
    </a:lvl6pPr>
    <a:lvl7pPr marL="2488631" algn="l" defTabSz="829544" rtl="0" eaLnBrk="1" latinLnBrk="1" hangingPunct="1">
      <a:defRPr sz="1089" kern="1200">
        <a:solidFill>
          <a:schemeClr val="tx1"/>
        </a:solidFill>
        <a:latin typeface="+mn-lt"/>
        <a:ea typeface="+mn-ea"/>
        <a:cs typeface="+mn-cs"/>
      </a:defRPr>
    </a:lvl7pPr>
    <a:lvl8pPr marL="2903403" algn="l" defTabSz="829544" rtl="0" eaLnBrk="1" latinLnBrk="1" hangingPunct="1">
      <a:defRPr sz="1089" kern="1200">
        <a:solidFill>
          <a:schemeClr val="tx1"/>
        </a:solidFill>
        <a:latin typeface="+mn-lt"/>
        <a:ea typeface="+mn-ea"/>
        <a:cs typeface="+mn-cs"/>
      </a:defRPr>
    </a:lvl8pPr>
    <a:lvl9pPr marL="3318175" algn="l" defTabSz="829544" rtl="0" eaLnBrk="1" latinLnBrk="1" hangingPunct="1">
      <a:defRPr sz="108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829544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안녕하십니까 </a:t>
            </a:r>
            <a:r>
              <a:rPr lang="en-US" altLang="ko-KR" dirty="0"/>
              <a:t>WEHAGO</a:t>
            </a:r>
            <a:r>
              <a:rPr lang="en-US" altLang="ko-KR" baseline="0" dirty="0"/>
              <a:t> </a:t>
            </a:r>
            <a:r>
              <a:rPr lang="ko-KR" altLang="en-US" baseline="0" dirty="0"/>
              <a:t>설명회를 진행할 </a:t>
            </a:r>
            <a:r>
              <a:rPr lang="ko-KR" altLang="en-US" baseline="0" dirty="0" err="1"/>
              <a:t>더존비즈온</a:t>
            </a:r>
            <a:r>
              <a:rPr lang="ko-KR" altLang="en-US" baseline="0" dirty="0"/>
              <a:t> </a:t>
            </a:r>
            <a:r>
              <a:rPr lang="ko-KR" altLang="en-US" baseline="0" dirty="0" err="1"/>
              <a:t>ㅇㅇㅇ사원입니다</a:t>
            </a:r>
            <a:r>
              <a:rPr lang="en-US" altLang="ko-KR" baseline="0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30295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다음은 </a:t>
            </a:r>
            <a:r>
              <a:rPr lang="ko-KR" altLang="en-US" dirty="0" err="1"/>
              <a:t>위톡입니다</a:t>
            </a:r>
            <a:r>
              <a:rPr lang="en-US" altLang="ko-KR" dirty="0"/>
              <a:t>,</a:t>
            </a:r>
          </a:p>
          <a:p>
            <a:r>
              <a:rPr lang="en-US" altLang="ko-KR" dirty="0"/>
              <a:t>WE</a:t>
            </a:r>
            <a:r>
              <a:rPr lang="ko-KR" altLang="en-US" dirty="0"/>
              <a:t>톡은 간단히 말해 기업 업무용 메신저 입니다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ko-KR" altLang="en-US" dirty="0" err="1"/>
              <a:t>위톡을</a:t>
            </a:r>
            <a:r>
              <a:rPr lang="ko-KR" altLang="en-US" dirty="0"/>
              <a:t> 사용하게 되면 화상대화</a:t>
            </a:r>
            <a:r>
              <a:rPr lang="en-US" altLang="ko-KR" dirty="0"/>
              <a:t>, </a:t>
            </a:r>
            <a:r>
              <a:rPr lang="ko-KR" altLang="en-US" dirty="0"/>
              <a:t>동시문서편집</a:t>
            </a:r>
            <a:r>
              <a:rPr lang="en-US" altLang="ko-KR" dirty="0"/>
              <a:t>, </a:t>
            </a:r>
            <a:r>
              <a:rPr lang="ko-KR" altLang="en-US" dirty="0"/>
              <a:t>담당자</a:t>
            </a:r>
            <a:r>
              <a:rPr lang="en-US" altLang="ko-KR" dirty="0"/>
              <a:t>,</a:t>
            </a:r>
            <a:r>
              <a:rPr lang="ko-KR" altLang="en-US" dirty="0"/>
              <a:t>거래처 정보를 간편하게 공유할 수 있기 때문에 앞으로는 </a:t>
            </a:r>
            <a:endParaRPr lang="en-US" altLang="ko-KR" dirty="0"/>
          </a:p>
          <a:p>
            <a:endParaRPr lang="en-US" altLang="ko-KR" dirty="0"/>
          </a:p>
          <a:p>
            <a:pPr marL="0" marR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We</a:t>
            </a:r>
            <a:r>
              <a:rPr lang="ko-KR" altLang="en-US" dirty="0"/>
              <a:t>톡을 통해 소통하며 데이터를 관리할 수 있습니다</a:t>
            </a:r>
            <a:r>
              <a:rPr lang="en-US" altLang="ko-KR" dirty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65097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/>
              <a:t>전자팩스입니다</a:t>
            </a:r>
            <a:r>
              <a:rPr lang="en-US" altLang="ko-KR" dirty="0"/>
              <a:t>. </a:t>
            </a:r>
            <a:r>
              <a:rPr lang="ko-KR" altLang="en-US" dirty="0"/>
              <a:t>다들 알고 계시겠지만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 err="1"/>
              <a:t>팩스기</a:t>
            </a:r>
            <a:r>
              <a:rPr lang="ko-KR" altLang="en-US" dirty="0"/>
              <a:t> 없이도 수신과 발신을 언제  어디서나 할 수 있습니다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앞으로는 용지 걸림</a:t>
            </a:r>
            <a:r>
              <a:rPr lang="en-US" altLang="ko-KR" dirty="0"/>
              <a:t>, </a:t>
            </a:r>
            <a:r>
              <a:rPr lang="ko-KR" altLang="en-US" dirty="0"/>
              <a:t>토너 교체 등 불필요한 작업들이 개선됩니다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사실 팩스가 하루에 한 두건만 오는 게 아니잖아요</a:t>
            </a:r>
            <a:r>
              <a:rPr lang="en-US" altLang="ko-KR" dirty="0"/>
              <a:t>?</a:t>
            </a:r>
          </a:p>
          <a:p>
            <a:endParaRPr lang="en-US" altLang="ko-KR" dirty="0"/>
          </a:p>
          <a:p>
            <a:r>
              <a:rPr lang="ko-KR" altLang="en-US" dirty="0"/>
              <a:t>그렇기 때문에 </a:t>
            </a:r>
            <a:r>
              <a:rPr lang="ko-KR" altLang="en-US" dirty="0" err="1"/>
              <a:t>일반팩스는</a:t>
            </a:r>
            <a:r>
              <a:rPr lang="ko-KR" altLang="en-US" dirty="0"/>
              <a:t> 도착한 팩스가 쌓여</a:t>
            </a:r>
            <a:r>
              <a:rPr lang="ko-KR" altLang="en-US" baseline="0" dirty="0"/>
              <a:t> 확인하기 불편할 뿐 아니라</a:t>
            </a:r>
            <a:r>
              <a:rPr lang="en-US" altLang="ko-KR" baseline="0" dirty="0"/>
              <a:t>, </a:t>
            </a:r>
            <a:r>
              <a:rPr lang="ko-KR" altLang="en-US" baseline="0" dirty="0"/>
              <a:t>팩스 내용을 보관 시 유실 가능성이 높았습니다</a:t>
            </a:r>
            <a:r>
              <a:rPr lang="en-US" altLang="ko-KR" baseline="0" dirty="0"/>
              <a:t>. </a:t>
            </a:r>
          </a:p>
          <a:p>
            <a:r>
              <a:rPr lang="ko-KR" altLang="en-US" dirty="0" err="1"/>
              <a:t>클라우드</a:t>
            </a:r>
            <a:r>
              <a:rPr lang="ko-KR" altLang="en-US" dirty="0"/>
              <a:t> 팩스는 이러한 모든 점을 해결해 드립니다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ko-KR" altLang="en-US" dirty="0"/>
              <a:t>웹 상에서 서류를 주고받기 때문에 종이</a:t>
            </a:r>
            <a:r>
              <a:rPr lang="en-US" altLang="ko-KR" dirty="0"/>
              <a:t>,</a:t>
            </a:r>
            <a:r>
              <a:rPr lang="ko-KR" altLang="en-US" dirty="0"/>
              <a:t>토너</a:t>
            </a:r>
            <a:r>
              <a:rPr lang="en-US" altLang="ko-KR" dirty="0"/>
              <a:t>,</a:t>
            </a:r>
            <a:r>
              <a:rPr lang="ko-KR" altLang="en-US" dirty="0"/>
              <a:t>전력 등의 비용절감효과를 얻을 수 있고</a:t>
            </a:r>
            <a:r>
              <a:rPr lang="en-US" altLang="ko-KR" dirty="0"/>
              <a:t>,</a:t>
            </a:r>
          </a:p>
          <a:p>
            <a:pPr marL="0" marR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모바일 앱을 통해서도 편리한 팩스 사용이 가능합니다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ko-KR" altLang="en-US" dirty="0"/>
              <a:t>모바일 앱을 제공하기 때문에 외근을 나가셔도 간단한 업무처리가 가능하겠습니다</a:t>
            </a:r>
            <a:r>
              <a:rPr lang="en-US" altLang="ko-KR" dirty="0"/>
              <a:t>.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40205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기존에는 개인용 메신저로 업무들을 처리하고 있습니다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하지만 </a:t>
            </a:r>
            <a:r>
              <a:rPr lang="ko-KR" altLang="en-US" dirty="0" err="1"/>
              <a:t>개인메일을</a:t>
            </a:r>
            <a:r>
              <a:rPr lang="ko-KR" altLang="en-US" dirty="0"/>
              <a:t> 업무용으로 사용하게 되면 개인적인 용무인지</a:t>
            </a:r>
            <a:r>
              <a:rPr lang="en-US" altLang="ko-KR" dirty="0"/>
              <a:t>, </a:t>
            </a:r>
            <a:r>
              <a:rPr lang="ko-KR" altLang="en-US" dirty="0"/>
              <a:t>업무적인 연락인지 하나하나 분류하기도 굉장히 번거롭습니다</a:t>
            </a:r>
            <a:r>
              <a:rPr lang="en-US" altLang="ko-KR" dirty="0"/>
              <a:t>. </a:t>
            </a:r>
            <a:endParaRPr lang="ko-KR" altLang="en-US" dirty="0"/>
          </a:p>
          <a:p>
            <a:r>
              <a:rPr lang="ko-KR" altLang="en-US" dirty="0"/>
              <a:t>앞으로 </a:t>
            </a:r>
            <a:r>
              <a:rPr lang="en-US" altLang="ko-KR" dirty="0"/>
              <a:t>WEHAGO</a:t>
            </a:r>
            <a:r>
              <a:rPr lang="en-US" altLang="ko-KR" baseline="0" dirty="0"/>
              <a:t> </a:t>
            </a:r>
            <a:r>
              <a:rPr lang="ko-KR" altLang="en-US" baseline="0" dirty="0"/>
              <a:t>메일을 이용하시면 개인용과 업무용을 분리해서 사용이 가능하겠습니다</a:t>
            </a:r>
            <a:r>
              <a:rPr lang="en-US" altLang="ko-KR" baseline="0" dirty="0"/>
              <a:t>. </a:t>
            </a:r>
          </a:p>
          <a:p>
            <a:endParaRPr lang="en-US" altLang="ko-KR" baseline="0" dirty="0"/>
          </a:p>
          <a:p>
            <a:r>
              <a:rPr lang="ko-KR" altLang="en-US" baseline="0" dirty="0"/>
              <a:t>기존의 사용하시던 메일도 연동을 해드리기 때문에 번거로운 이동 작업  없이 바로 사용하시면 되겠습니다</a:t>
            </a:r>
            <a:r>
              <a:rPr lang="en-US" altLang="ko-KR" baseline="0" dirty="0"/>
              <a:t>. 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026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829544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기존에는 탁상용 달력에 수기로 일정을 </a:t>
            </a:r>
            <a:r>
              <a:rPr lang="ko-KR" altLang="en-US" dirty="0" err="1"/>
              <a:t>적어두시는</a:t>
            </a:r>
            <a:r>
              <a:rPr lang="ko-KR" altLang="en-US" dirty="0"/>
              <a:t> 방법을 많이 사용하고 계십니다</a:t>
            </a:r>
            <a:r>
              <a:rPr lang="en-US" altLang="ko-KR" dirty="0"/>
              <a:t>. </a:t>
            </a:r>
            <a:endParaRPr lang="ko-KR" altLang="en-US" dirty="0"/>
          </a:p>
          <a:p>
            <a:r>
              <a:rPr lang="en-US" altLang="ko-KR" dirty="0"/>
              <a:t>WEHAGO</a:t>
            </a:r>
            <a:r>
              <a:rPr lang="en-US" altLang="ko-KR" baseline="0" dirty="0"/>
              <a:t> </a:t>
            </a:r>
            <a:r>
              <a:rPr lang="ko-KR" altLang="en-US" baseline="0" dirty="0"/>
              <a:t>의 일정 서비스를 사용하게 되면 앞으로 직원들과 공유하며 효율적으로 </a:t>
            </a:r>
            <a:r>
              <a:rPr lang="ko-KR" altLang="en-US" baseline="0" dirty="0" err="1"/>
              <a:t>업무관리가</a:t>
            </a:r>
            <a:r>
              <a:rPr lang="ko-KR" altLang="en-US" baseline="0" dirty="0"/>
              <a:t> 가능해 지시겠으며</a:t>
            </a:r>
            <a:r>
              <a:rPr lang="en-US" altLang="ko-KR" baseline="0" dirty="0"/>
              <a:t>,</a:t>
            </a:r>
          </a:p>
          <a:p>
            <a:endParaRPr lang="en-US" altLang="ko-KR" baseline="0" dirty="0"/>
          </a:p>
          <a:p>
            <a:r>
              <a:rPr lang="ko-KR" altLang="en-US" dirty="0"/>
              <a:t>현재 구글캘린더를 사용하고 계시다면 </a:t>
            </a:r>
            <a:r>
              <a:rPr lang="en-US" altLang="ko-KR" dirty="0"/>
              <a:t>WEHAGO </a:t>
            </a:r>
            <a:r>
              <a:rPr lang="ko-KR" altLang="en-US" dirty="0"/>
              <a:t>의 일정 서비스와 연동해서 사용도 가능하시겠습니다</a:t>
            </a:r>
            <a:r>
              <a:rPr lang="en-US" altLang="ko-KR" dirty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83031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829544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할일 이라는 </a:t>
            </a:r>
            <a:r>
              <a:rPr lang="ko-KR" altLang="en-US" dirty="0" err="1"/>
              <a:t>부가서비스입니다</a:t>
            </a:r>
            <a:r>
              <a:rPr lang="en-US" altLang="ko-KR" dirty="0"/>
              <a:t>. </a:t>
            </a:r>
            <a:r>
              <a:rPr lang="ko-KR" altLang="en-US" dirty="0"/>
              <a:t>할 일을 통해 각 직원들의 업무를 할당하고</a:t>
            </a:r>
            <a:r>
              <a:rPr lang="en-US" altLang="ko-KR" dirty="0"/>
              <a:t>, </a:t>
            </a:r>
            <a:r>
              <a:rPr lang="ko-KR" altLang="en-US" dirty="0"/>
              <a:t>해당 업무들을 체계적으로 관리할 수 있습니다</a:t>
            </a:r>
            <a:r>
              <a:rPr lang="en-US" altLang="ko-KR" dirty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71811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다음은 </a:t>
            </a:r>
            <a:r>
              <a:rPr lang="ko-KR" altLang="en-US" dirty="0" err="1"/>
              <a:t>노트기능입니다</a:t>
            </a:r>
            <a:r>
              <a:rPr lang="en-US" altLang="ko-KR" dirty="0"/>
              <a:t>. </a:t>
            </a:r>
          </a:p>
          <a:p>
            <a:r>
              <a:rPr lang="ko-KR" altLang="en-US" dirty="0" err="1"/>
              <a:t>노트기능을</a:t>
            </a:r>
            <a:r>
              <a:rPr lang="ko-KR" altLang="en-US" dirty="0"/>
              <a:t> 통해서 직원들간의 지식을 공유하고</a:t>
            </a:r>
            <a:r>
              <a:rPr lang="en-US" altLang="ko-KR" dirty="0"/>
              <a:t>, </a:t>
            </a:r>
            <a:r>
              <a:rPr lang="ko-KR" altLang="en-US" dirty="0"/>
              <a:t>관리할 수 있겠습니다</a:t>
            </a:r>
            <a:r>
              <a:rPr lang="en-US" altLang="ko-KR" dirty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41558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WEHAGO </a:t>
            </a:r>
            <a:r>
              <a:rPr lang="ko-KR" altLang="en-US" dirty="0"/>
              <a:t>서비스의 </a:t>
            </a:r>
            <a:r>
              <a:rPr lang="ko-KR" altLang="en-US" dirty="0" err="1"/>
              <a:t>조직도입니다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직원들의 정보를 확인할 수 있으며</a:t>
            </a:r>
            <a:r>
              <a:rPr lang="en-US" altLang="ko-KR" dirty="0"/>
              <a:t>,</a:t>
            </a:r>
            <a:r>
              <a:rPr lang="ko-KR" altLang="en-US" dirty="0"/>
              <a:t> 간편하게 소통을 할 수 있겠습니다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79952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연락처 기능도 제공을 해드리고 있습니다</a:t>
            </a:r>
            <a:r>
              <a:rPr lang="en-US" altLang="ko-KR" dirty="0"/>
              <a:t>. </a:t>
            </a:r>
            <a:r>
              <a:rPr lang="ko-KR" altLang="en-US" dirty="0"/>
              <a:t>담당자의 연락처를 </a:t>
            </a:r>
            <a:r>
              <a:rPr lang="en-US" altLang="ko-KR" dirty="0"/>
              <a:t>WEHAGO</a:t>
            </a:r>
            <a:r>
              <a:rPr lang="ko-KR" altLang="en-US" dirty="0"/>
              <a:t>에 저장함으로써 통합 관리가 가능해집니다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ko-KR" altLang="en-US" dirty="0"/>
              <a:t>모바일 어플리케이션으로 명함촬영기능을 통해 간편하게 등록 가능하기 때문에 실시간으로 </a:t>
            </a:r>
            <a:r>
              <a:rPr lang="ko-KR" altLang="en-US" dirty="0" err="1"/>
              <a:t>정보반영이</a:t>
            </a:r>
            <a:r>
              <a:rPr lang="ko-KR" altLang="en-US" dirty="0"/>
              <a:t> 가능하겠습니다</a:t>
            </a:r>
            <a:r>
              <a:rPr lang="en-US" altLang="ko-KR" dirty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63774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앞으로는 외근을 나가셔도 거래처</a:t>
            </a:r>
            <a:r>
              <a:rPr lang="ko-KR" altLang="en-US" baseline="0" dirty="0"/>
              <a:t> 정보 및 담당자 확인이 가능해지며</a:t>
            </a:r>
            <a:endParaRPr lang="en-US" altLang="ko-KR" baseline="0" dirty="0"/>
          </a:p>
          <a:p>
            <a:r>
              <a:rPr lang="ko-KR" altLang="en-US" baseline="0" dirty="0"/>
              <a:t>신용도까지 조회가 가능해집니다</a:t>
            </a:r>
            <a:r>
              <a:rPr lang="en-US" altLang="ko-KR" baseline="0" dirty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67208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다음은 </a:t>
            </a:r>
            <a:r>
              <a:rPr lang="ko-KR" altLang="en-US" dirty="0" err="1"/>
              <a:t>저장공간인</a:t>
            </a:r>
            <a:r>
              <a:rPr lang="ko-KR" altLang="en-US" dirty="0"/>
              <a:t> </a:t>
            </a:r>
            <a:r>
              <a:rPr lang="ko-KR" altLang="en-US" dirty="0" err="1"/>
              <a:t>위드라이브입니다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기존의 </a:t>
            </a:r>
            <a:r>
              <a:rPr lang="ko-KR" altLang="en-US" dirty="0" err="1"/>
              <a:t>컴퓨터내에</a:t>
            </a:r>
            <a:r>
              <a:rPr lang="ko-KR" altLang="en-US" dirty="0"/>
              <a:t> 저장하던 방식의 경우 서버가 다운되거나</a:t>
            </a:r>
            <a:r>
              <a:rPr lang="en-US" altLang="ko-KR" dirty="0"/>
              <a:t>, </a:t>
            </a:r>
            <a:r>
              <a:rPr lang="ko-KR" altLang="en-US" dirty="0"/>
              <a:t>문서의 </a:t>
            </a:r>
            <a:r>
              <a:rPr lang="ko-KR" altLang="en-US" dirty="0" err="1"/>
              <a:t>유실위험이</a:t>
            </a:r>
            <a:r>
              <a:rPr lang="ko-KR" altLang="en-US" dirty="0"/>
              <a:t> 있었습니다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ko-KR" altLang="en-US" dirty="0"/>
              <a:t>하지만 위드라이브는 회사내의 서버가 아니라 </a:t>
            </a:r>
            <a:r>
              <a:rPr lang="ko-KR" altLang="en-US" dirty="0" err="1"/>
              <a:t>더존의</a:t>
            </a:r>
            <a:r>
              <a:rPr lang="ko-KR" altLang="en-US" dirty="0"/>
              <a:t> </a:t>
            </a:r>
            <a:r>
              <a:rPr lang="en-US" altLang="ko-KR" dirty="0"/>
              <a:t>IDC </a:t>
            </a:r>
            <a:r>
              <a:rPr lang="ko-KR" altLang="en-US" dirty="0"/>
              <a:t>센터에 저장되고</a:t>
            </a:r>
            <a:r>
              <a:rPr lang="en-US" altLang="ko-KR" dirty="0"/>
              <a:t>, 24</a:t>
            </a:r>
            <a:r>
              <a:rPr lang="ko-KR" altLang="en-US" dirty="0"/>
              <a:t>시간 관리가 이루어지기 때문에 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안전한 문서보관뿐만 아니라 다수의 직원들과 파일을 공유하며 소통</a:t>
            </a:r>
            <a:r>
              <a:rPr lang="en-US" altLang="ko-KR" dirty="0"/>
              <a:t>, </a:t>
            </a:r>
            <a:r>
              <a:rPr lang="ko-KR" altLang="en-US" dirty="0"/>
              <a:t>협업하여 업무처리가 가능하겠습니다</a:t>
            </a:r>
            <a:r>
              <a:rPr lang="en-US" altLang="ko-KR" dirty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1242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WEHAGO</a:t>
            </a:r>
            <a:r>
              <a:rPr lang="ko-KR" altLang="en-US" baseline="0" dirty="0"/>
              <a:t>란 </a:t>
            </a:r>
            <a:r>
              <a:rPr lang="ko-KR" altLang="en-US" baseline="0" dirty="0" err="1"/>
              <a:t>어떤서비스인지</a:t>
            </a:r>
            <a:r>
              <a:rPr lang="en-US" altLang="ko-KR" baseline="0" dirty="0"/>
              <a:t>, </a:t>
            </a:r>
            <a:r>
              <a:rPr lang="ko-KR" altLang="en-US" baseline="0" dirty="0"/>
              <a:t>주요기능들에 대해서 안내드리도록 하겠습니다</a:t>
            </a:r>
            <a:r>
              <a:rPr lang="en-US" altLang="ko-KR" baseline="0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90634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기존에 불편하게 진행했던 결재도 간편하게 </a:t>
            </a:r>
            <a:r>
              <a:rPr lang="ko-KR" altLang="en-US" dirty="0" err="1"/>
              <a:t>전자결재로</a:t>
            </a:r>
            <a:r>
              <a:rPr lang="ko-KR" altLang="en-US" dirty="0"/>
              <a:t> 이용할 수 있습니다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 err="1"/>
              <a:t>업무기안서</a:t>
            </a:r>
            <a:r>
              <a:rPr lang="en-US" altLang="ko-KR" dirty="0"/>
              <a:t>, </a:t>
            </a:r>
            <a:r>
              <a:rPr lang="ko-KR" altLang="en-US" dirty="0"/>
              <a:t>품의서</a:t>
            </a:r>
            <a:r>
              <a:rPr lang="en-US" altLang="ko-KR" dirty="0"/>
              <a:t>, </a:t>
            </a:r>
            <a:r>
              <a:rPr lang="ko-KR" altLang="en-US" dirty="0"/>
              <a:t>업무보고 등 회사에 필요한 다양한 전자결재 양식을 제공하고 있습니다</a:t>
            </a:r>
            <a:r>
              <a:rPr lang="en-US" altLang="ko-KR" dirty="0"/>
              <a:t>.</a:t>
            </a:r>
            <a:endParaRPr lang="ko-KR" altLang="en-US" dirty="0"/>
          </a:p>
          <a:p>
            <a:pPr marL="0" marR="0" indent="0" algn="l" defTabSz="829544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PC</a:t>
            </a:r>
            <a:r>
              <a:rPr lang="ko-KR" altLang="en-US" dirty="0"/>
              <a:t>와 모바일이 연계되어 </a:t>
            </a:r>
            <a:r>
              <a:rPr lang="ko-KR" altLang="en-US" dirty="0" err="1"/>
              <a:t>외근시에도</a:t>
            </a:r>
            <a:r>
              <a:rPr lang="ko-KR" altLang="en-US" dirty="0"/>
              <a:t> 확인이 가능합니다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07222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PC</a:t>
            </a:r>
            <a:r>
              <a:rPr lang="ko-KR" altLang="en-US" dirty="0" err="1"/>
              <a:t>뿐만아니라</a:t>
            </a:r>
            <a:r>
              <a:rPr lang="ko-KR" altLang="en-US" dirty="0"/>
              <a:t> 모바일 사용환경까지 지원을 해드리고 있기 때문에 외근이나 </a:t>
            </a:r>
            <a:r>
              <a:rPr lang="ko-KR" altLang="en-US" dirty="0" err="1"/>
              <a:t>출장시에도</a:t>
            </a:r>
            <a:r>
              <a:rPr lang="ko-KR" altLang="en-US" dirty="0"/>
              <a:t> 간단한 업무처리가 가능하겠습니다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1625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앞으로는 외근을 나가셔도 거래처</a:t>
            </a:r>
            <a:r>
              <a:rPr lang="ko-KR" altLang="en-US" baseline="0" dirty="0"/>
              <a:t> 정보 및 담당자 확인이 가능해지며</a:t>
            </a:r>
            <a:endParaRPr lang="en-US" altLang="ko-KR" baseline="0" dirty="0"/>
          </a:p>
          <a:p>
            <a:r>
              <a:rPr lang="ko-KR" altLang="en-US" baseline="0" dirty="0"/>
              <a:t>신용도까지 조회가 가능해집니다</a:t>
            </a:r>
            <a:r>
              <a:rPr lang="en-US" altLang="ko-KR" baseline="0" dirty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55792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앞으로는 외근을 나가셔도 거래처</a:t>
            </a:r>
            <a:r>
              <a:rPr lang="ko-KR" altLang="en-US" baseline="0" dirty="0"/>
              <a:t> 정보 및 담당자 확인이 가능해지며</a:t>
            </a:r>
            <a:endParaRPr lang="en-US" altLang="ko-KR" baseline="0" dirty="0"/>
          </a:p>
          <a:p>
            <a:r>
              <a:rPr lang="ko-KR" altLang="en-US" baseline="0" dirty="0"/>
              <a:t>신용도까지 조회가 가능해집니다</a:t>
            </a:r>
            <a:r>
              <a:rPr lang="en-US" altLang="ko-KR" baseline="0" dirty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91805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앞으로는 외근을 나가셔도 거래처</a:t>
            </a:r>
            <a:r>
              <a:rPr lang="ko-KR" altLang="en-US" baseline="0" dirty="0"/>
              <a:t> 정보 및 담당자 확인이 가능해지며</a:t>
            </a:r>
            <a:endParaRPr lang="en-US" altLang="ko-KR" baseline="0" dirty="0"/>
          </a:p>
          <a:p>
            <a:r>
              <a:rPr lang="ko-KR" altLang="en-US" baseline="0" dirty="0"/>
              <a:t>신용도까지 조회가 가능해집니다</a:t>
            </a:r>
            <a:r>
              <a:rPr lang="en-US" altLang="ko-KR" baseline="0" dirty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724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지금은 출근하시면 </a:t>
            </a:r>
            <a:r>
              <a:rPr lang="ko-KR" altLang="en-US" dirty="0" err="1"/>
              <a:t>스마트에이</a:t>
            </a:r>
            <a:r>
              <a:rPr lang="en-US" altLang="ko-KR" dirty="0"/>
              <a:t>, </a:t>
            </a:r>
            <a:r>
              <a:rPr lang="ko-KR" altLang="en-US" dirty="0"/>
              <a:t>국세청</a:t>
            </a:r>
            <a:r>
              <a:rPr lang="en-US" altLang="ko-KR" dirty="0"/>
              <a:t>, </a:t>
            </a:r>
            <a:r>
              <a:rPr lang="ko-KR" altLang="en-US" dirty="0"/>
              <a:t>개인 이메일</a:t>
            </a:r>
            <a:r>
              <a:rPr lang="en-US" altLang="ko-KR" dirty="0"/>
              <a:t>, </a:t>
            </a:r>
            <a:r>
              <a:rPr lang="ko-KR" altLang="en-US" dirty="0"/>
              <a:t>캘린더까지 다 따로 </a:t>
            </a:r>
            <a:r>
              <a:rPr lang="ko-KR" altLang="en-US" dirty="0" err="1"/>
              <a:t>따로</a:t>
            </a:r>
            <a:r>
              <a:rPr lang="ko-KR" altLang="en-US" dirty="0"/>
              <a:t> 열어서 관리하셨습니다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ko-KR" altLang="en-US" dirty="0"/>
              <a:t>회계</a:t>
            </a:r>
            <a:r>
              <a:rPr lang="en-US" altLang="ko-KR" dirty="0"/>
              <a:t>/</a:t>
            </a:r>
            <a:r>
              <a:rPr lang="ko-KR" altLang="en-US" dirty="0"/>
              <a:t>인사관리는 </a:t>
            </a:r>
            <a:r>
              <a:rPr lang="en-US" altLang="ko-KR" dirty="0"/>
              <a:t>Smart</a:t>
            </a:r>
            <a:r>
              <a:rPr lang="en-US" altLang="ko-KR" baseline="0" dirty="0"/>
              <a:t> A </a:t>
            </a:r>
            <a:r>
              <a:rPr lang="ko-KR" altLang="en-US" baseline="0" dirty="0"/>
              <a:t>전자세금계산서는 국세청</a:t>
            </a:r>
            <a:r>
              <a:rPr lang="en-US" altLang="ko-KR" baseline="0" dirty="0"/>
              <a:t>, </a:t>
            </a:r>
            <a:r>
              <a:rPr lang="ko-KR" altLang="en-US" baseline="0" dirty="0" err="1"/>
              <a:t>업무협업은</a:t>
            </a:r>
            <a:r>
              <a:rPr lang="ko-KR" altLang="en-US" baseline="0" dirty="0"/>
              <a:t> 이메일이나 </a:t>
            </a:r>
            <a:r>
              <a:rPr lang="ko-KR" altLang="en-US" baseline="0" dirty="0" err="1"/>
              <a:t>카톡으로</a:t>
            </a:r>
            <a:r>
              <a:rPr lang="en-US" altLang="ko-KR" baseline="0" dirty="0"/>
              <a:t> </a:t>
            </a:r>
            <a:r>
              <a:rPr lang="ko-KR" altLang="en-US" baseline="0" dirty="0"/>
              <a:t>이처럼 </a:t>
            </a:r>
            <a:r>
              <a:rPr lang="ko-KR" altLang="en-US" dirty="0"/>
              <a:t>많은 솔루션에 분산해서 업무처리를 하고 계십니다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ko-KR" altLang="en-US" dirty="0" err="1"/>
              <a:t>워라밸의</a:t>
            </a:r>
            <a:r>
              <a:rPr lang="ko-KR" altLang="en-US" dirty="0"/>
              <a:t> 구축을 위해서도 개인용과 </a:t>
            </a:r>
            <a:r>
              <a:rPr lang="ko-KR" altLang="en-US" dirty="0" err="1"/>
              <a:t>회사업무용</a:t>
            </a:r>
            <a:r>
              <a:rPr lang="ko-KR" altLang="en-US" dirty="0"/>
              <a:t> 서비스는 구분이 필요합니다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9255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WEHAGO </a:t>
            </a:r>
            <a:r>
              <a:rPr lang="ko-KR" altLang="en-US" dirty="0"/>
              <a:t>를 통해 이처럼 분산된 서비스를 한곳에서 관리할 수 있겠습니다</a:t>
            </a:r>
            <a:r>
              <a:rPr lang="en-US" altLang="ko-KR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5900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WEHAGO</a:t>
            </a:r>
            <a:r>
              <a:rPr lang="en-US" altLang="ko-KR" baseline="0" dirty="0"/>
              <a:t> </a:t>
            </a:r>
            <a:r>
              <a:rPr lang="ko-KR" altLang="en-US" baseline="0" dirty="0"/>
              <a:t>를 통해서 </a:t>
            </a:r>
            <a:r>
              <a:rPr lang="ko-KR" altLang="en-US" baseline="0" dirty="0" err="1"/>
              <a:t>회계인사뿐만아니라</a:t>
            </a:r>
            <a:r>
              <a:rPr lang="ko-KR" altLang="en-US" baseline="0" dirty="0"/>
              <a:t> </a:t>
            </a:r>
            <a:r>
              <a:rPr lang="ko-KR" altLang="en-US" baseline="0" dirty="0" err="1"/>
              <a:t>경비청구나</a:t>
            </a:r>
            <a:r>
              <a:rPr lang="ko-KR" altLang="en-US" baseline="0" dirty="0"/>
              <a:t> 전자세금계산서발행</a:t>
            </a:r>
            <a:r>
              <a:rPr lang="en-US" altLang="ko-KR" baseline="0" dirty="0"/>
              <a:t>, </a:t>
            </a:r>
            <a:r>
              <a:rPr lang="ko-KR" altLang="en-US" baseline="0" dirty="0"/>
              <a:t>메신저까지 다양한 업무환경을 제공해드립니다</a:t>
            </a:r>
            <a:r>
              <a:rPr lang="en-US" altLang="ko-KR" baseline="0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9825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지금부터는 </a:t>
            </a:r>
            <a:r>
              <a:rPr lang="en-US" altLang="ko-KR" dirty="0"/>
              <a:t>WEHAGO</a:t>
            </a:r>
            <a:r>
              <a:rPr lang="en-US" altLang="ko-KR" baseline="0" dirty="0"/>
              <a:t> </a:t>
            </a:r>
            <a:r>
              <a:rPr lang="ko-KR" altLang="en-US" baseline="0" dirty="0"/>
              <a:t>기능들 하나씩 소개해드리도록 하겠습니다</a:t>
            </a:r>
            <a:r>
              <a:rPr lang="en-US" altLang="ko-KR" baseline="0" dirty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1599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첫번째로 </a:t>
            </a:r>
            <a:r>
              <a:rPr lang="en-US" altLang="ko-KR" dirty="0"/>
              <a:t>SMART A 10</a:t>
            </a:r>
            <a:r>
              <a:rPr lang="ko-KR" altLang="en-US" dirty="0"/>
              <a:t>입니다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현재 사용하시던 </a:t>
            </a:r>
            <a:r>
              <a:rPr lang="en-US" altLang="ko-KR" dirty="0"/>
              <a:t>SMART A</a:t>
            </a:r>
            <a:r>
              <a:rPr lang="ko-KR" altLang="en-US" dirty="0"/>
              <a:t>의 데이터를 그대로 마이그레이션이 가능합니다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또한</a:t>
            </a:r>
            <a:r>
              <a:rPr lang="ko-KR" altLang="en-US" baseline="0" dirty="0"/>
              <a:t> 데이터의 유실 걱정없이</a:t>
            </a:r>
            <a:r>
              <a:rPr lang="en-US" altLang="ko-KR" baseline="0" dirty="0"/>
              <a:t>, </a:t>
            </a:r>
            <a:r>
              <a:rPr lang="ko-KR" altLang="en-US" baseline="0" dirty="0"/>
              <a:t>실시간으로 업무처리가 가능합니다</a:t>
            </a:r>
            <a:r>
              <a:rPr lang="en-US" altLang="ko-KR" baseline="0" dirty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8735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829544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WEHAGO</a:t>
            </a:r>
            <a:r>
              <a:rPr lang="en-US" altLang="ko-KR" baseline="0" dirty="0"/>
              <a:t> </a:t>
            </a:r>
            <a:r>
              <a:rPr lang="ko-KR" altLang="en-US" baseline="0" dirty="0"/>
              <a:t>전자세금계산서는 세금계산서 발행과 다양한 편의기능들을 제공합니다</a:t>
            </a:r>
            <a:r>
              <a:rPr lang="en-US" altLang="ko-KR" baseline="0" dirty="0"/>
              <a:t>. </a:t>
            </a:r>
          </a:p>
          <a:p>
            <a:pPr marL="0" marR="0" indent="0" algn="l" defTabSz="829544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기존에는 세금계산서와 거래명세표를 따로 발급해야 했기 때문에 </a:t>
            </a:r>
            <a:r>
              <a:rPr lang="en-US" altLang="ko-KR" dirty="0"/>
              <a:t>2</a:t>
            </a:r>
            <a:r>
              <a:rPr lang="ko-KR" altLang="en-US" dirty="0"/>
              <a:t>중으로 관리해야 하는 번거로움이 있었습니다</a:t>
            </a:r>
            <a:r>
              <a:rPr lang="en-US" altLang="ko-KR" dirty="0"/>
              <a:t>.</a:t>
            </a:r>
            <a:endParaRPr lang="ko-KR" altLang="en-US" dirty="0"/>
          </a:p>
          <a:p>
            <a:r>
              <a:rPr lang="ko-KR" altLang="en-US" dirty="0"/>
              <a:t>하지만 이제부터는 거래명세서와 세금계산서를 동시에 발행할 수 있게 됩니다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ko-KR" altLang="en-US" dirty="0"/>
              <a:t>따로 처리 하던 것들을 한번에 </a:t>
            </a:r>
            <a:r>
              <a:rPr lang="ko-KR" altLang="en-US" dirty="0" err="1"/>
              <a:t>처리가능하며</a:t>
            </a:r>
            <a:r>
              <a:rPr lang="en-US" altLang="ko-KR" dirty="0"/>
              <a:t>, </a:t>
            </a:r>
            <a:r>
              <a:rPr lang="ko-KR" altLang="en-US" dirty="0"/>
              <a:t>화면 내에서 거래처의 신용도를 표시해드리기 때문에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회사의 신용도를 고려해 발행할 수 있겠습니다</a:t>
            </a:r>
            <a:r>
              <a:rPr lang="en-US" altLang="ko-KR" dirty="0"/>
              <a:t>.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86309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다음은 </a:t>
            </a:r>
            <a:r>
              <a:rPr lang="ko-KR" altLang="en-US" dirty="0" err="1"/>
              <a:t>위톡입니다</a:t>
            </a:r>
            <a:r>
              <a:rPr lang="en-US" altLang="ko-KR" dirty="0"/>
              <a:t>,</a:t>
            </a:r>
          </a:p>
          <a:p>
            <a:r>
              <a:rPr lang="en-US" altLang="ko-KR" dirty="0"/>
              <a:t>WE</a:t>
            </a:r>
            <a:r>
              <a:rPr lang="ko-KR" altLang="en-US" dirty="0"/>
              <a:t>톡은 간단히 말해 기업 업무용 메신저 입니다</a:t>
            </a:r>
            <a:r>
              <a:rPr lang="en-US" altLang="ko-KR" dirty="0"/>
              <a:t>. </a:t>
            </a:r>
          </a:p>
          <a:p>
            <a:endParaRPr lang="en-US" altLang="ko-KR" dirty="0"/>
          </a:p>
          <a:p>
            <a:r>
              <a:rPr lang="ko-KR" altLang="en-US" dirty="0" err="1"/>
              <a:t>위톡을</a:t>
            </a:r>
            <a:r>
              <a:rPr lang="ko-KR" altLang="en-US" dirty="0"/>
              <a:t> 사용하게 되면 화상대화</a:t>
            </a:r>
            <a:r>
              <a:rPr lang="en-US" altLang="ko-KR" dirty="0"/>
              <a:t>, </a:t>
            </a:r>
            <a:r>
              <a:rPr lang="ko-KR" altLang="en-US" dirty="0"/>
              <a:t>동시문서편집</a:t>
            </a:r>
            <a:r>
              <a:rPr lang="en-US" altLang="ko-KR" dirty="0"/>
              <a:t>, </a:t>
            </a:r>
            <a:r>
              <a:rPr lang="ko-KR" altLang="en-US" dirty="0"/>
              <a:t>담당자</a:t>
            </a:r>
            <a:r>
              <a:rPr lang="en-US" altLang="ko-KR" dirty="0"/>
              <a:t>,</a:t>
            </a:r>
            <a:r>
              <a:rPr lang="ko-KR" altLang="en-US" dirty="0"/>
              <a:t>거래처 정보를 간편하게 공유할 수 있기 때문에 앞으로는 </a:t>
            </a:r>
            <a:endParaRPr lang="en-US" altLang="ko-KR" dirty="0"/>
          </a:p>
          <a:p>
            <a:endParaRPr lang="en-US" altLang="ko-KR" dirty="0"/>
          </a:p>
          <a:p>
            <a:pPr marL="0" marR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We</a:t>
            </a:r>
            <a:r>
              <a:rPr lang="ko-KR" altLang="en-US" dirty="0"/>
              <a:t>톡을 통해 소통하며 데이터를 관리할 수 있습니다</a:t>
            </a:r>
            <a:r>
              <a:rPr lang="en-US" altLang="ko-KR" dirty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5310D-C8EB-4E7E-A6D3-9FF0BBCD7D73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7207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69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1628775"/>
            <a:ext cx="12191999" cy="5229224"/>
          </a:xfrm>
          <a:prstGeom prst="rect">
            <a:avLst/>
          </a:prstGeom>
          <a:solidFill>
            <a:srgbClr val="E3EBF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</p:spTree>
    <p:extLst>
      <p:ext uri="{BB962C8B-B14F-4D97-AF65-F5344CB8AC3E}">
        <p14:creationId xmlns:p14="http://schemas.microsoft.com/office/powerpoint/2010/main" val="4075865413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381">
          <p15:clr>
            <a:srgbClr val="FBAE40"/>
          </p15:clr>
        </p15:guide>
        <p15:guide id="2" pos="3367">
          <p15:clr>
            <a:srgbClr val="FBAE40"/>
          </p15:clr>
        </p15:guide>
        <p15:guide id="3" orient="horz" pos="1026">
          <p15:clr>
            <a:srgbClr val="FBAE40"/>
          </p15:clr>
        </p15:guide>
        <p15:guide id="4" orient="horz" pos="346">
          <p15:clr>
            <a:srgbClr val="FBAE40"/>
          </p15:clr>
        </p15:guide>
        <p15:guide id="5" orient="horz" pos="618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856879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1881187"/>
            <a:ext cx="12191999" cy="4976811"/>
          </a:xfrm>
          <a:prstGeom prst="rect">
            <a:avLst/>
          </a:prstGeom>
          <a:solidFill>
            <a:srgbClr val="E3EBF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</p:spTree>
    <p:extLst>
      <p:ext uri="{BB962C8B-B14F-4D97-AF65-F5344CB8AC3E}">
        <p14:creationId xmlns:p14="http://schemas.microsoft.com/office/powerpoint/2010/main" val="487734636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381">
          <p15:clr>
            <a:srgbClr val="FBAE40"/>
          </p15:clr>
        </p15:guide>
        <p15:guide id="2" pos="3367">
          <p15:clr>
            <a:srgbClr val="FBAE40"/>
          </p15:clr>
        </p15:guide>
        <p15:guide id="0" orient="horz" pos="1185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1449389"/>
            <a:ext cx="12191999" cy="5408610"/>
          </a:xfrm>
          <a:prstGeom prst="rect">
            <a:avLst/>
          </a:prstGeom>
          <a:solidFill>
            <a:srgbClr val="E3EBF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</p:spTree>
    <p:extLst>
      <p:ext uri="{BB962C8B-B14F-4D97-AF65-F5344CB8AC3E}">
        <p14:creationId xmlns:p14="http://schemas.microsoft.com/office/powerpoint/2010/main" val="1591042478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381">
          <p15:clr>
            <a:srgbClr val="FBAE40"/>
          </p15:clr>
        </p15:guide>
        <p15:guide id="2" pos="3367">
          <p15:clr>
            <a:srgbClr val="FBAE40"/>
          </p15:clr>
        </p15:guide>
        <p15:guide id="3" orient="horz" pos="91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E3EBF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</p:spTree>
    <p:extLst>
      <p:ext uri="{BB962C8B-B14F-4D97-AF65-F5344CB8AC3E}">
        <p14:creationId xmlns:p14="http://schemas.microsoft.com/office/powerpoint/2010/main" val="1587183252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381">
          <p15:clr>
            <a:srgbClr val="FBAE40"/>
          </p15:clr>
        </p15:guide>
        <p15:guide id="2" pos="3367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E3EBF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24" y="665922"/>
            <a:ext cx="9158749" cy="619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222108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381">
          <p15:clr>
            <a:srgbClr val="FBAE40"/>
          </p15:clr>
        </p15:guide>
        <p15:guide id="2" pos="3367">
          <p15:clr>
            <a:srgbClr val="FBAE40"/>
          </p15:clr>
        </p15:guide>
        <p15:guide id="0" orient="horz" pos="45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rgbClr val="273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sp>
        <p:nvSpPr>
          <p:cNvPr id="6" name="텍스트 개체 틀 9"/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317305"/>
            <a:ext cx="6516821" cy="360099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</p:spTree>
    <p:extLst>
      <p:ext uri="{BB962C8B-B14F-4D97-AF65-F5344CB8AC3E}">
        <p14:creationId xmlns:p14="http://schemas.microsoft.com/office/powerpoint/2010/main" val="400320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40602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" y="0"/>
            <a:ext cx="12190498" cy="6858000"/>
          </a:xfrm>
          <a:prstGeom prst="rect">
            <a:avLst/>
          </a:prstGeom>
        </p:spPr>
      </p:pic>
      <p:grpSp>
        <p:nvGrpSpPr>
          <p:cNvPr id="8" name="그룹 7"/>
          <p:cNvGrpSpPr/>
          <p:nvPr userDrawn="1"/>
        </p:nvGrpSpPr>
        <p:grpSpPr>
          <a:xfrm>
            <a:off x="1032116" y="2217557"/>
            <a:ext cx="10122184" cy="4707189"/>
            <a:chOff x="1032116" y="2288850"/>
            <a:chExt cx="10122184" cy="4635896"/>
          </a:xfrm>
        </p:grpSpPr>
        <p:grpSp>
          <p:nvGrpSpPr>
            <p:cNvPr id="2" name="그룹 1"/>
            <p:cNvGrpSpPr/>
            <p:nvPr userDrawn="1"/>
          </p:nvGrpSpPr>
          <p:grpSpPr>
            <a:xfrm>
              <a:off x="1032116" y="3131331"/>
              <a:ext cx="10122184" cy="3733190"/>
              <a:chOff x="1037699" y="3124810"/>
              <a:chExt cx="10122184" cy="3733190"/>
            </a:xfrm>
          </p:grpSpPr>
          <p:pic>
            <p:nvPicPr>
              <p:cNvPr id="4" name="그림 3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7699" y="3124810"/>
                <a:ext cx="5521789" cy="3733190"/>
              </a:xfrm>
              <a:prstGeom prst="rect">
                <a:avLst/>
              </a:prstGeom>
            </p:spPr>
          </p:pic>
          <p:pic>
            <p:nvPicPr>
              <p:cNvPr id="6" name="그림 5"/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38094" y="3124810"/>
                <a:ext cx="5521789" cy="3733190"/>
              </a:xfrm>
              <a:prstGeom prst="rect">
                <a:avLst/>
              </a:prstGeom>
            </p:spPr>
          </p:pic>
        </p:grpSp>
        <p:pic>
          <p:nvPicPr>
            <p:cNvPr id="3" name="그림 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7506" y="2288850"/>
              <a:ext cx="6856988" cy="46358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906217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1428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" y="0"/>
            <a:ext cx="121904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306454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1428">
          <p15:clr>
            <a:srgbClr val="FBAE40"/>
          </p15:clr>
        </p15:guide>
        <p15:guide id="2" pos="336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800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2296976"/>
            <a:ext cx="12191999" cy="4561024"/>
          </a:xfrm>
          <a:prstGeom prst="rect">
            <a:avLst/>
          </a:prstGeom>
          <a:solidFill>
            <a:srgbClr val="E7E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sp>
        <p:nvSpPr>
          <p:cNvPr id="3" name="직사각형 2"/>
          <p:cNvSpPr/>
          <p:nvPr userDrawn="1"/>
        </p:nvSpPr>
        <p:spPr>
          <a:xfrm>
            <a:off x="0" y="2296976"/>
            <a:ext cx="12191999" cy="4561023"/>
          </a:xfrm>
          <a:prstGeom prst="rect">
            <a:avLst/>
          </a:prstGeom>
          <a:solidFill>
            <a:srgbClr val="E3EBF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</p:spTree>
    <p:extLst>
      <p:ext uri="{BB962C8B-B14F-4D97-AF65-F5344CB8AC3E}">
        <p14:creationId xmlns:p14="http://schemas.microsoft.com/office/powerpoint/2010/main" val="2693736596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381">
          <p15:clr>
            <a:srgbClr val="FBAE40"/>
          </p15:clr>
        </p15:guide>
        <p15:guide id="2" pos="3367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837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9"/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317305"/>
            <a:ext cx="6516821" cy="360099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683" y="2916947"/>
            <a:ext cx="7006316" cy="3941053"/>
          </a:xfrm>
          <a:prstGeom prst="rect">
            <a:avLst/>
          </a:prstGeom>
        </p:spPr>
      </p:pic>
      <p:cxnSp>
        <p:nvCxnSpPr>
          <p:cNvPr id="24" name="직선 연결선 23"/>
          <p:cNvCxnSpPr/>
          <p:nvPr userDrawn="1"/>
        </p:nvCxnSpPr>
        <p:spPr>
          <a:xfrm flipH="1">
            <a:off x="515938" y="728663"/>
            <a:ext cx="11160125" cy="0"/>
          </a:xfrm>
          <a:prstGeom prst="line">
            <a:avLst/>
          </a:prstGeom>
          <a:ln w="12700">
            <a:solidFill>
              <a:srgbClr val="2736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/>
          <p:cNvSpPr/>
          <p:nvPr userDrawn="1"/>
        </p:nvSpPr>
        <p:spPr>
          <a:xfrm>
            <a:off x="0" y="1457326"/>
            <a:ext cx="12191999" cy="5400673"/>
          </a:xfrm>
          <a:prstGeom prst="rect">
            <a:avLst/>
          </a:prstGeom>
          <a:solidFill>
            <a:srgbClr val="273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</p:spTree>
    <p:extLst>
      <p:ext uri="{BB962C8B-B14F-4D97-AF65-F5344CB8AC3E}">
        <p14:creationId xmlns:p14="http://schemas.microsoft.com/office/powerpoint/2010/main" val="2777315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표지">
    <p:bg>
      <p:bgPr>
        <a:solidFill>
          <a:schemeClr val="bg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9"/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317305"/>
            <a:ext cx="6516821" cy="360099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683" y="2916947"/>
            <a:ext cx="7006316" cy="3941053"/>
          </a:xfrm>
          <a:prstGeom prst="rect">
            <a:avLst/>
          </a:prstGeom>
        </p:spPr>
      </p:pic>
      <p:cxnSp>
        <p:nvCxnSpPr>
          <p:cNvPr id="24" name="직선 연결선 23"/>
          <p:cNvCxnSpPr/>
          <p:nvPr userDrawn="1"/>
        </p:nvCxnSpPr>
        <p:spPr>
          <a:xfrm flipH="1">
            <a:off x="515938" y="728663"/>
            <a:ext cx="11160125" cy="0"/>
          </a:xfrm>
          <a:prstGeom prst="line">
            <a:avLst/>
          </a:prstGeom>
          <a:ln w="12700">
            <a:solidFill>
              <a:srgbClr val="2736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/>
          <p:cNvSpPr/>
          <p:nvPr userDrawn="1"/>
        </p:nvSpPr>
        <p:spPr>
          <a:xfrm>
            <a:off x="0" y="1457326"/>
            <a:ext cx="12191999" cy="5400673"/>
          </a:xfrm>
          <a:prstGeom prst="rect">
            <a:avLst/>
          </a:prstGeom>
          <a:solidFill>
            <a:srgbClr val="E3E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</p:spTree>
    <p:extLst>
      <p:ext uri="{BB962C8B-B14F-4D97-AF65-F5344CB8AC3E}">
        <p14:creationId xmlns:p14="http://schemas.microsoft.com/office/powerpoint/2010/main" val="3751579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E3EBF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sp>
        <p:nvSpPr>
          <p:cNvPr id="6" name="텍스트 개체 틀 9"/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317305"/>
            <a:ext cx="6516821" cy="360099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cxnSp>
        <p:nvCxnSpPr>
          <p:cNvPr id="24" name="직선 연결선 23"/>
          <p:cNvCxnSpPr/>
          <p:nvPr userDrawn="1"/>
        </p:nvCxnSpPr>
        <p:spPr>
          <a:xfrm flipH="1">
            <a:off x="515938" y="728663"/>
            <a:ext cx="11160125" cy="0"/>
          </a:xfrm>
          <a:prstGeom prst="line">
            <a:avLst/>
          </a:prstGeom>
          <a:ln w="12700">
            <a:solidFill>
              <a:srgbClr val="2736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5085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5740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E3EBF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sp>
        <p:nvSpPr>
          <p:cNvPr id="6" name="텍스트 개체 틀 9"/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317305"/>
            <a:ext cx="6516821" cy="360099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</p:spTree>
    <p:extLst>
      <p:ext uri="{BB962C8B-B14F-4D97-AF65-F5344CB8AC3E}">
        <p14:creationId xmlns:p14="http://schemas.microsoft.com/office/powerpoint/2010/main" val="370143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2349500"/>
            <a:ext cx="12191999" cy="4508499"/>
          </a:xfrm>
          <a:prstGeom prst="rect">
            <a:avLst/>
          </a:prstGeom>
          <a:solidFill>
            <a:srgbClr val="E3EBF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</p:spTree>
    <p:extLst>
      <p:ext uri="{BB962C8B-B14F-4D97-AF65-F5344CB8AC3E}">
        <p14:creationId xmlns:p14="http://schemas.microsoft.com/office/powerpoint/2010/main" val="2909232753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381">
          <p15:clr>
            <a:srgbClr val="FBAE40"/>
          </p15:clr>
        </p15:guide>
        <p15:guide id="2" pos="3367">
          <p15:clr>
            <a:srgbClr val="FBAE40"/>
          </p15:clr>
        </p15:guide>
        <p15:guide id="3" orient="horz" pos="346">
          <p15:clr>
            <a:srgbClr val="FBAE40"/>
          </p15:clr>
        </p15:guide>
        <p15:guide id="4" orient="horz" pos="148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3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0" y="1989138"/>
            <a:ext cx="12191999" cy="4868860"/>
          </a:xfrm>
          <a:prstGeom prst="rect">
            <a:avLst/>
          </a:prstGeom>
          <a:solidFill>
            <a:srgbClr val="E3EBF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</p:spTree>
    <p:extLst>
      <p:ext uri="{BB962C8B-B14F-4D97-AF65-F5344CB8AC3E}">
        <p14:creationId xmlns:p14="http://schemas.microsoft.com/office/powerpoint/2010/main" val="363760917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  <p15:guide id="2" pos="3367">
          <p15:clr>
            <a:srgbClr val="FBAE40"/>
          </p15:clr>
        </p15:guide>
        <p15:guide id="3" orient="horz" pos="1253">
          <p15:clr>
            <a:srgbClr val="FBAE40"/>
          </p15:clr>
        </p15:guide>
        <p15:guide id="4" orient="horz" pos="84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43468" y="162993"/>
            <a:ext cx="10515601" cy="34589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43467" y="731188"/>
            <a:ext cx="11312991" cy="568727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74449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910" r:id="rId3"/>
    <p:sldLayoutId id="2147483911" r:id="rId4"/>
    <p:sldLayoutId id="2147483909" r:id="rId5"/>
    <p:sldLayoutId id="2147483877" r:id="rId6"/>
    <p:sldLayoutId id="2147483913" r:id="rId7"/>
    <p:sldLayoutId id="2147483926" r:id="rId8"/>
    <p:sldLayoutId id="2147483927" r:id="rId9"/>
    <p:sldLayoutId id="2147483928" r:id="rId10"/>
    <p:sldLayoutId id="2147483929" r:id="rId11"/>
    <p:sldLayoutId id="2147483924" r:id="rId12"/>
    <p:sldLayoutId id="2147483925" r:id="rId13"/>
    <p:sldLayoutId id="2147483900" r:id="rId14"/>
    <p:sldLayoutId id="2147483923" r:id="rId15"/>
    <p:sldLayoutId id="2147483912" r:id="rId16"/>
    <p:sldLayoutId id="2147483914" r:id="rId17"/>
    <p:sldLayoutId id="2147483916" r:id="rId18"/>
    <p:sldLayoutId id="2147483915" r:id="rId19"/>
    <p:sldLayoutId id="2147483930" r:id="rId20"/>
    <p:sldLayoutId id="2147483933" r:id="rId21"/>
    <p:sldLayoutId id="2147483934" r:id="rId22"/>
  </p:sldLayoutIdLst>
  <p:hf hdr="0" ftr="0" dt="0"/>
  <p:txStyles>
    <p:titleStyle>
      <a:lvl1pPr algn="l" defTabSz="755978" rtl="0" eaLnBrk="1" latinLnBrk="1" hangingPunct="1">
        <a:lnSpc>
          <a:spcPct val="100000"/>
        </a:lnSpc>
        <a:spcBef>
          <a:spcPct val="0"/>
        </a:spcBef>
        <a:buNone/>
        <a:defRPr sz="18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94" indent="-188994" algn="l" defTabSz="755978" rtl="0" eaLnBrk="1" latinLnBrk="1" hangingPunct="1">
        <a:lnSpc>
          <a:spcPct val="130000"/>
        </a:lnSpc>
        <a:spcBef>
          <a:spcPts val="827"/>
        </a:spcBef>
        <a:buClrTx/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1pPr>
      <a:lvl2pPr marL="566984" indent="-188994" algn="l" defTabSz="755978" rtl="0" eaLnBrk="1" latinLnBrk="1" hangingPunct="1">
        <a:lnSpc>
          <a:spcPct val="130000"/>
        </a:lnSpc>
        <a:spcBef>
          <a:spcPts val="414"/>
        </a:spcBef>
        <a:buClrTx/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944973" indent="-188994" algn="l" defTabSz="755978" rtl="0" eaLnBrk="1" latinLnBrk="1" hangingPunct="1">
        <a:lnSpc>
          <a:spcPct val="130000"/>
        </a:lnSpc>
        <a:spcBef>
          <a:spcPts val="414"/>
        </a:spcBef>
        <a:buClrTx/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3pPr>
      <a:lvl4pPr marL="1322962" indent="-188994" algn="l" defTabSz="755978" rtl="0" eaLnBrk="1" latinLnBrk="1" hangingPunct="1">
        <a:lnSpc>
          <a:spcPct val="130000"/>
        </a:lnSpc>
        <a:spcBef>
          <a:spcPts val="414"/>
        </a:spcBef>
        <a:buClrTx/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4pPr>
      <a:lvl5pPr marL="1700951" indent="-188994" algn="l" defTabSz="755978" rtl="0" eaLnBrk="1" latinLnBrk="1" hangingPunct="1">
        <a:lnSpc>
          <a:spcPct val="130000"/>
        </a:lnSpc>
        <a:spcBef>
          <a:spcPts val="414"/>
        </a:spcBef>
        <a:buClrTx/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5pPr>
      <a:lvl6pPr marL="2078940" indent="-188994" algn="l" defTabSz="755978" rtl="0" eaLnBrk="1" latinLnBrk="1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456930" indent="-188994" algn="l" defTabSz="755978" rtl="0" eaLnBrk="1" latinLnBrk="1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834919" indent="-188994" algn="l" defTabSz="755978" rtl="0" eaLnBrk="1" latinLnBrk="1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212907" indent="-188994" algn="l" defTabSz="755978" rtl="0" eaLnBrk="1" latinLnBrk="1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755978" rtl="0" eaLnBrk="1" latinLnBrk="1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1pPr>
      <a:lvl2pPr marL="377989" algn="l" defTabSz="755978" rtl="0" eaLnBrk="1" latinLnBrk="1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2pPr>
      <a:lvl3pPr marL="755978" algn="l" defTabSz="755978" rtl="0" eaLnBrk="1" latinLnBrk="1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3pPr>
      <a:lvl4pPr marL="1133967" algn="l" defTabSz="755978" rtl="0" eaLnBrk="1" latinLnBrk="1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511957" algn="l" defTabSz="755978" rtl="0" eaLnBrk="1" latinLnBrk="1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1889946" algn="l" defTabSz="755978" rtl="0" eaLnBrk="1" latinLnBrk="1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267934" algn="l" defTabSz="755978" rtl="0" eaLnBrk="1" latinLnBrk="1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645924" algn="l" defTabSz="755978" rtl="0" eaLnBrk="1" latinLnBrk="1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023913" algn="l" defTabSz="755978" rtl="0" eaLnBrk="1" latinLnBrk="1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66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7.png"/><Relationship Id="rId5" Type="http://schemas.openxmlformats.org/officeDocument/2006/relationships/image" Target="../media/image75.png"/><Relationship Id="rId10" Type="http://schemas.openxmlformats.org/officeDocument/2006/relationships/image" Target="../media/image76.png"/><Relationship Id="rId4" Type="http://schemas.openxmlformats.org/officeDocument/2006/relationships/image" Target="../media/image61.png"/><Relationship Id="rId9" Type="http://schemas.openxmlformats.org/officeDocument/2006/relationships/image" Target="../media/image8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1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3.png"/><Relationship Id="rId11" Type="http://schemas.openxmlformats.org/officeDocument/2006/relationships/image" Target="../media/image79.png"/><Relationship Id="rId5" Type="http://schemas.openxmlformats.org/officeDocument/2006/relationships/image" Target="../media/image82.gif"/><Relationship Id="rId10" Type="http://schemas.openxmlformats.org/officeDocument/2006/relationships/image" Target="../media/image78.png"/><Relationship Id="rId4" Type="http://schemas.openxmlformats.org/officeDocument/2006/relationships/image" Target="../media/image61.png"/><Relationship Id="rId9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86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7.png"/><Relationship Id="rId5" Type="http://schemas.openxmlformats.org/officeDocument/2006/relationships/image" Target="../media/image61.png"/><Relationship Id="rId10" Type="http://schemas.openxmlformats.org/officeDocument/2006/relationships/image" Target="../media/image79.png"/><Relationship Id="rId4" Type="http://schemas.openxmlformats.org/officeDocument/2006/relationships/image" Target="../media/image18.png"/><Relationship Id="rId9" Type="http://schemas.openxmlformats.org/officeDocument/2006/relationships/image" Target="../media/image7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6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10" Type="http://schemas.openxmlformats.org/officeDocument/2006/relationships/image" Target="../media/image79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97.png"/><Relationship Id="rId3" Type="http://schemas.openxmlformats.org/officeDocument/2006/relationships/image" Target="../media/image92.png"/><Relationship Id="rId7" Type="http://schemas.microsoft.com/office/2007/relationships/hdphoto" Target="../media/hdphoto1.wdp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3.png"/><Relationship Id="rId11" Type="http://schemas.openxmlformats.org/officeDocument/2006/relationships/image" Target="../media/image66.png"/><Relationship Id="rId5" Type="http://schemas.openxmlformats.org/officeDocument/2006/relationships/image" Target="../media/image87.png"/><Relationship Id="rId10" Type="http://schemas.openxmlformats.org/officeDocument/2006/relationships/image" Target="../media/image96.png"/><Relationship Id="rId4" Type="http://schemas.openxmlformats.org/officeDocument/2006/relationships/image" Target="../media/image61.png"/><Relationship Id="rId9" Type="http://schemas.openxmlformats.org/officeDocument/2006/relationships/image" Target="../media/image9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8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1.png"/><Relationship Id="rId11" Type="http://schemas.openxmlformats.org/officeDocument/2006/relationships/image" Target="../media/image96.png"/><Relationship Id="rId5" Type="http://schemas.openxmlformats.org/officeDocument/2006/relationships/image" Target="../media/image99.png"/><Relationship Id="rId10" Type="http://schemas.openxmlformats.org/officeDocument/2006/relationships/image" Target="../media/image67.png"/><Relationship Id="rId4" Type="http://schemas.microsoft.com/office/2007/relationships/hdphoto" Target="../media/hdphoto2.wdp"/><Relationship Id="rId9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1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4.png"/><Relationship Id="rId11" Type="http://schemas.openxmlformats.org/officeDocument/2006/relationships/image" Target="../media/image79.png"/><Relationship Id="rId5" Type="http://schemas.openxmlformats.org/officeDocument/2006/relationships/image" Target="../media/image103.png"/><Relationship Id="rId10" Type="http://schemas.openxmlformats.org/officeDocument/2006/relationships/image" Target="../media/image18.png"/><Relationship Id="rId4" Type="http://schemas.openxmlformats.org/officeDocument/2006/relationships/image" Target="../media/image102.png"/><Relationship Id="rId9" Type="http://schemas.openxmlformats.org/officeDocument/2006/relationships/image" Target="../media/image9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8.png"/><Relationship Id="rId11" Type="http://schemas.openxmlformats.org/officeDocument/2006/relationships/image" Target="../media/image79.png"/><Relationship Id="rId5" Type="http://schemas.openxmlformats.org/officeDocument/2006/relationships/image" Target="../media/image106.png"/><Relationship Id="rId10" Type="http://schemas.openxmlformats.org/officeDocument/2006/relationships/image" Target="../media/image18.png"/><Relationship Id="rId4" Type="http://schemas.openxmlformats.org/officeDocument/2006/relationships/image" Target="../media/image105.jpg"/><Relationship Id="rId9" Type="http://schemas.openxmlformats.org/officeDocument/2006/relationships/image" Target="../media/image8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8.png"/><Relationship Id="rId3" Type="http://schemas.openxmlformats.org/officeDocument/2006/relationships/image" Target="../media/image61.png"/><Relationship Id="rId7" Type="http://schemas.openxmlformats.org/officeDocument/2006/relationships/image" Target="../media/image110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8.png"/><Relationship Id="rId11" Type="http://schemas.openxmlformats.org/officeDocument/2006/relationships/image" Target="../media/image69.png"/><Relationship Id="rId5" Type="http://schemas.openxmlformats.org/officeDocument/2006/relationships/image" Target="../media/image109.png"/><Relationship Id="rId10" Type="http://schemas.openxmlformats.org/officeDocument/2006/relationships/image" Target="../media/image67.png"/><Relationship Id="rId4" Type="http://schemas.openxmlformats.org/officeDocument/2006/relationships/image" Target="../media/image108.png"/><Relationship Id="rId9" Type="http://schemas.openxmlformats.org/officeDocument/2006/relationships/image" Target="../media/image66.png"/><Relationship Id="rId14" Type="http://schemas.openxmlformats.org/officeDocument/2006/relationships/image" Target="../media/image7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1.png"/><Relationship Id="rId7" Type="http://schemas.openxmlformats.org/officeDocument/2006/relationships/image" Target="../media/image113.png"/><Relationship Id="rId12" Type="http://schemas.openxmlformats.org/officeDocument/2006/relationships/image" Target="../media/image7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9.png"/><Relationship Id="rId11" Type="http://schemas.openxmlformats.org/officeDocument/2006/relationships/image" Target="../media/image53.png"/><Relationship Id="rId5" Type="http://schemas.openxmlformats.org/officeDocument/2006/relationships/image" Target="../media/image112.png"/><Relationship Id="rId10" Type="http://schemas.openxmlformats.org/officeDocument/2006/relationships/image" Target="../media/image70.png"/><Relationship Id="rId4" Type="http://schemas.openxmlformats.org/officeDocument/2006/relationships/image" Target="../media/image111.png"/><Relationship Id="rId9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1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6.png"/><Relationship Id="rId11" Type="http://schemas.openxmlformats.org/officeDocument/2006/relationships/image" Target="../media/image79.png"/><Relationship Id="rId5" Type="http://schemas.openxmlformats.org/officeDocument/2006/relationships/image" Target="../media/image115.png"/><Relationship Id="rId10" Type="http://schemas.openxmlformats.org/officeDocument/2006/relationships/image" Target="../media/image118.png"/><Relationship Id="rId4" Type="http://schemas.openxmlformats.org/officeDocument/2006/relationships/image" Target="../media/image114.png"/><Relationship Id="rId9" Type="http://schemas.openxmlformats.org/officeDocument/2006/relationships/image" Target="../media/image10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69.png"/><Relationship Id="rId18" Type="http://schemas.openxmlformats.org/officeDocument/2006/relationships/image" Target="../media/image68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12" Type="http://schemas.openxmlformats.org/officeDocument/2006/relationships/image" Target="../media/image67.png"/><Relationship Id="rId17" Type="http://schemas.openxmlformats.org/officeDocument/2006/relationships/image" Target="../media/image102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8.png"/><Relationship Id="rId20" Type="http://schemas.openxmlformats.org/officeDocument/2006/relationships/image" Target="../media/image9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22.png"/><Relationship Id="rId11" Type="http://schemas.openxmlformats.org/officeDocument/2006/relationships/image" Target="../media/image66.png"/><Relationship Id="rId5" Type="http://schemas.openxmlformats.org/officeDocument/2006/relationships/image" Target="../media/image121.png"/><Relationship Id="rId15" Type="http://schemas.openxmlformats.org/officeDocument/2006/relationships/image" Target="../media/image81.png"/><Relationship Id="rId10" Type="http://schemas.openxmlformats.org/officeDocument/2006/relationships/image" Target="../media/image79.png"/><Relationship Id="rId19" Type="http://schemas.openxmlformats.org/officeDocument/2006/relationships/image" Target="../media/image115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Relationship Id="rId14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65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9.png"/><Relationship Id="rId11" Type="http://schemas.openxmlformats.org/officeDocument/2006/relationships/image" Target="../media/image127.png"/><Relationship Id="rId5" Type="http://schemas.openxmlformats.org/officeDocument/2006/relationships/image" Target="../media/image67.png"/><Relationship Id="rId10" Type="http://schemas.openxmlformats.org/officeDocument/2006/relationships/image" Target="../media/image126.png"/><Relationship Id="rId4" Type="http://schemas.openxmlformats.org/officeDocument/2006/relationships/image" Target="../media/image66.png"/><Relationship Id="rId9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65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10" Type="http://schemas.openxmlformats.org/officeDocument/2006/relationships/image" Target="../media/image128.png"/><Relationship Id="rId4" Type="http://schemas.openxmlformats.org/officeDocument/2006/relationships/image" Target="../media/image66.png"/><Relationship Id="rId9" Type="http://schemas.openxmlformats.org/officeDocument/2006/relationships/image" Target="../media/image7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65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10" Type="http://schemas.openxmlformats.org/officeDocument/2006/relationships/image" Target="../media/image129.png"/><Relationship Id="rId4" Type="http://schemas.openxmlformats.org/officeDocument/2006/relationships/image" Target="../media/image66.png"/><Relationship Id="rId9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26" Type="http://schemas.openxmlformats.org/officeDocument/2006/relationships/image" Target="../media/image40.png"/><Relationship Id="rId3" Type="http://schemas.openxmlformats.org/officeDocument/2006/relationships/image" Target="../media/image17.png"/><Relationship Id="rId21" Type="http://schemas.openxmlformats.org/officeDocument/2006/relationships/image" Target="../media/image35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8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openxmlformats.org/officeDocument/2006/relationships/image" Target="../media/image37.png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55.png"/><Relationship Id="rId3" Type="http://schemas.openxmlformats.org/officeDocument/2006/relationships/image" Target="../media/image41.gif"/><Relationship Id="rId21" Type="http://schemas.openxmlformats.org/officeDocument/2006/relationships/image" Target="../media/image58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4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23" Type="http://schemas.openxmlformats.org/officeDocument/2006/relationships/image" Target="../media/image60.png"/><Relationship Id="rId10" Type="http://schemas.openxmlformats.org/officeDocument/2006/relationships/image" Target="../media/image48.png"/><Relationship Id="rId19" Type="http://schemas.openxmlformats.org/officeDocument/2006/relationships/image" Target="../media/image56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Relationship Id="rId22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53.png"/><Relationship Id="rId9" Type="http://schemas.openxmlformats.org/officeDocument/2006/relationships/image" Target="../media/image6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5.png"/><Relationship Id="rId7" Type="http://schemas.openxmlformats.org/officeDocument/2006/relationships/image" Target="../media/image73.png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2.png"/><Relationship Id="rId11" Type="http://schemas.openxmlformats.org/officeDocument/2006/relationships/image" Target="../media/image68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71.png"/><Relationship Id="rId9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9.png"/><Relationship Id="rId3" Type="http://schemas.openxmlformats.org/officeDocument/2006/relationships/image" Target="../media/image66.png"/><Relationship Id="rId7" Type="http://schemas.openxmlformats.org/officeDocument/2006/relationships/image" Target="../media/image77.png"/><Relationship Id="rId12" Type="http://schemas.openxmlformats.org/officeDocument/2006/relationships/image" Target="../media/image7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6.png"/><Relationship Id="rId11" Type="http://schemas.openxmlformats.org/officeDocument/2006/relationships/image" Target="../media/image69.png"/><Relationship Id="rId5" Type="http://schemas.openxmlformats.org/officeDocument/2006/relationships/image" Target="../media/image75.png"/><Relationship Id="rId10" Type="http://schemas.openxmlformats.org/officeDocument/2006/relationships/image" Target="../media/image68.png"/><Relationship Id="rId4" Type="http://schemas.openxmlformats.org/officeDocument/2006/relationships/image" Target="../media/image61.png"/><Relationship Id="rId9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3794872" y="1534832"/>
            <a:ext cx="4602256" cy="527563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 defTabSz="755978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sz="188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2800" dirty="0">
                <a:solidFill>
                  <a:schemeClr val="bg1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기업 업무 환경 혁신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752" y="5662823"/>
            <a:ext cx="1681200" cy="24043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55"/>
          <a:stretch/>
        </p:blipFill>
        <p:spPr>
          <a:xfrm>
            <a:off x="4265291" y="2220906"/>
            <a:ext cx="3661418" cy="67056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55121" y="3162407"/>
            <a:ext cx="8632759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4400" dirty="0" err="1" smtClean="0">
                <a:solidFill>
                  <a:schemeClr val="bg1"/>
                </a:solidFill>
                <a:latin typeface="+mj-lt"/>
              </a:rPr>
              <a:t>홈피스</a:t>
            </a:r>
            <a:r>
              <a:rPr lang="ko-KR" alt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ko-KR" altLang="en-US" sz="4400" dirty="0" err="1" smtClean="0">
                <a:solidFill>
                  <a:schemeClr val="bg1"/>
                </a:solidFill>
                <a:latin typeface="+mj-lt"/>
              </a:rPr>
              <a:t>올인원팩</a:t>
            </a:r>
            <a:r>
              <a:rPr lang="ko-KR" altLang="en-US" sz="4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ko-KR" sz="4400" dirty="0" smtClean="0">
                <a:solidFill>
                  <a:schemeClr val="bg1"/>
                </a:solidFill>
                <a:latin typeface="+mj-lt"/>
              </a:rPr>
              <a:t>200</a:t>
            </a:r>
            <a:r>
              <a:rPr lang="ko-KR" altLang="en-US" sz="4400" dirty="0" smtClean="0">
                <a:solidFill>
                  <a:schemeClr val="bg1"/>
                </a:solidFill>
                <a:latin typeface="+mj-lt"/>
              </a:rPr>
              <a:t>만원</a:t>
            </a:r>
            <a:r>
              <a:rPr lang="en-US" altLang="ko-KR" sz="4400" dirty="0" smtClean="0">
                <a:solidFill>
                  <a:schemeClr val="bg1"/>
                </a:solidFill>
                <a:latin typeface="+mj-lt"/>
              </a:rPr>
              <a:t>(</a:t>
            </a:r>
            <a:r>
              <a:rPr lang="en-US" altLang="ko-KR" sz="4400" dirty="0" smtClean="0">
                <a:solidFill>
                  <a:schemeClr val="bg1"/>
                </a:solidFill>
                <a:latin typeface="+mj-lt"/>
              </a:rPr>
              <a:t>vat</a:t>
            </a:r>
            <a:r>
              <a:rPr lang="ko-KR" altLang="en-US" sz="4400" dirty="0" smtClean="0">
                <a:solidFill>
                  <a:schemeClr val="bg1"/>
                </a:solidFill>
                <a:latin typeface="+mj-lt"/>
              </a:rPr>
              <a:t>별도</a:t>
            </a:r>
            <a:r>
              <a:rPr lang="en-US" altLang="ko-KR" sz="4400" dirty="0" smtClean="0">
                <a:solidFill>
                  <a:schemeClr val="bg1"/>
                </a:solidFill>
                <a:latin typeface="+mj-lt"/>
              </a:rPr>
              <a:t>)</a:t>
            </a:r>
            <a:endParaRPr lang="ko-KR" altLang="en-US" sz="4400" dirty="0" smtClean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376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83434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 err="1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그룹대화</a:t>
            </a:r>
            <a:r>
              <a:rPr lang="ko-KR" altLang="en-US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 또는 </a:t>
            </a:r>
            <a:r>
              <a:rPr lang="en-US" altLang="ko-KR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1:1 </a:t>
            </a:r>
            <a:r>
              <a:rPr lang="ko-KR" altLang="en-US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대화에서 화상대화 생성 및 참여가 가능합니다</a:t>
            </a:r>
            <a:r>
              <a:rPr lang="en-US" altLang="ko-KR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</a:t>
            </a:r>
            <a:endParaRPr lang="en-US" altLang="ko-KR" sz="1400" dirty="0">
              <a:solidFill>
                <a:srgbClr val="258AF8"/>
              </a:solidFill>
              <a:latin typeface="[더존] 제목체 30" panose="020B0503000000000000" pitchFamily="50" charset="-127"/>
              <a:ea typeface="[더존] 제목체 30" panose="020B0503000000000000" pitchFamily="50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5372"/>
            <a:ext cx="9699418" cy="43943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문서 공유 뿐만 아니라 화면공유기능 제공으로 원거리 미팅 시 편리하게 회의를 진행할 수 있습니다</a:t>
            </a:r>
            <a:r>
              <a:rPr lang="en-US" altLang="ko-KR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  <a:endParaRPr lang="en-US" altLang="ko-KR" sz="1100" dirty="0">
              <a:solidFill>
                <a:schemeClr val="tx1"/>
              </a:solidFill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957143" y="3444890"/>
            <a:ext cx="4104045" cy="2308077"/>
            <a:chOff x="6642100" y="3847219"/>
            <a:chExt cx="4611967" cy="2544228"/>
          </a:xfrm>
        </p:grpSpPr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1" y="4269334"/>
              <a:ext cx="4611966" cy="212211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spc="-5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조직별</a:t>
              </a:r>
              <a: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spc="-5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목적별</a:t>
              </a: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화상 대화방 </a:t>
              </a: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생성으로 효율적인 소통</a:t>
              </a:r>
              <a: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/>
              </a:r>
              <a:b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</a:b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(</a:t>
              </a:r>
              <a:r>
                <a:rPr lang="ko-KR" altLang="en-US" sz="1100" spc="-5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문서공유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spc="-5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화면공유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화상대화외부공유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채팅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설정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)</a:t>
              </a:r>
              <a:endParaRPr lang="en-US" altLang="ko-KR" sz="11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spc="-5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문서공유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: 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스케치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spc="-5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문서공유가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가능</a:t>
              </a:r>
              <a:endParaRPr lang="en-US" altLang="ko-KR" sz="1100" spc="-50" dirty="0" smtClean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spc="-5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화면공유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: 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자신이 보고있는 화면을 공유하여 회의 및 시연에 유용하게 사용</a:t>
              </a:r>
              <a:endParaRPr lang="en-US" altLang="ko-KR" sz="1100" spc="-50" dirty="0" smtClean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화상대화외부공유 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: 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위하고 가입자 아닌 대상자도 </a:t>
              </a:r>
              <a:r>
                <a:rPr lang="ko-KR" altLang="en-US" sz="1100" spc="-5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화상대화에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참여 가능</a:t>
              </a:r>
              <a:endParaRPr lang="en-US" altLang="ko-KR" sz="1100" spc="-50" dirty="0" smtClean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채팅 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: </a:t>
              </a:r>
              <a:r>
                <a:rPr lang="ko-KR" altLang="en-US" sz="1100" spc="-5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채팅창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숨김 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 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열기 기능</a:t>
              </a:r>
              <a:endParaRPr lang="en-US" altLang="ko-KR" sz="1100" spc="-50" dirty="0" smtClean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설정 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: 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발표자 </a:t>
              </a:r>
              <a:r>
                <a:rPr lang="ko-KR" altLang="en-US" sz="1100" spc="-5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자동감지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및 카메라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마이크</a:t>
              </a:r>
              <a:r>
                <a:rPr lang="en-US" altLang="ko-KR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spc="-5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스피커 설정이 가능</a:t>
              </a:r>
              <a:endParaRPr lang="ko-KR" altLang="en-US" sz="11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3256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WE</a:t>
              </a:r>
              <a:r>
                <a:rPr lang="ko-KR" altLang="en-US" sz="1200" dirty="0" smtClean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톡 화상대화를 </a:t>
              </a: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5557806" y="669923"/>
            <a:ext cx="2458434" cy="566309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WE</a:t>
            </a:r>
            <a:r>
              <a:rPr lang="ko-KR" altLang="en-US" sz="2800" spc="-91" dirty="0" smtClean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톡</a:t>
            </a:r>
            <a:r>
              <a:rPr lang="en-US" altLang="ko-KR" sz="2800" spc="-91" dirty="0" smtClean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-</a:t>
            </a:r>
            <a:r>
              <a:rPr lang="ko-KR" altLang="en-US" sz="2800" spc="-91" dirty="0" smtClean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화상대화</a:t>
            </a:r>
            <a:endParaRPr lang="ko-KR" altLang="en-US" sz="2800" spc="-91" dirty="0">
              <a:solidFill>
                <a:schemeClr val="tx1"/>
              </a:solidFill>
              <a:latin typeface="[더존] 제목체 50" panose="020B0803000000000000" pitchFamily="50" charset="-127"/>
              <a:ea typeface="[더존] 제목체 50" panose="020B0803000000000000" pitchFamily="50" charset="-127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140" y="731050"/>
            <a:ext cx="432000" cy="432000"/>
          </a:xfrm>
          <a:prstGeom prst="rect">
            <a:avLst/>
          </a:prstGeom>
        </p:spPr>
      </p:pic>
      <p:sp>
        <p:nvSpPr>
          <p:cNvPr id="29" name="직사각형 28"/>
          <p:cNvSpPr/>
          <p:nvPr/>
        </p:nvSpPr>
        <p:spPr>
          <a:xfrm>
            <a:off x="5515513" y="2716183"/>
            <a:ext cx="6407526" cy="375371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424" y="2930259"/>
            <a:ext cx="4791703" cy="29736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31" name="타원 30"/>
          <p:cNvSpPr/>
          <p:nvPr/>
        </p:nvSpPr>
        <p:spPr>
          <a:xfrm>
            <a:off x="378095" y="3377737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05" y="3316788"/>
            <a:ext cx="621793" cy="621793"/>
          </a:xfrm>
          <a:prstGeom prst="rect">
            <a:avLst/>
          </a:prstGeom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063842"/>
            <a:ext cx="432000" cy="432000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101" y="1063841"/>
            <a:ext cx="438953" cy="438953"/>
          </a:xfrm>
          <a:prstGeom prst="rect">
            <a:avLst/>
          </a:prstGeom>
        </p:spPr>
      </p:pic>
      <p:pic>
        <p:nvPicPr>
          <p:cNvPr id="35" name="Picture 2" descr="___________2020-02-27______6.47.2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423" y="3095627"/>
            <a:ext cx="4788151" cy="2808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그림 3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945" y="2852438"/>
            <a:ext cx="3874501" cy="283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78475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앉은 자리에서 팩스를 확인하고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, </a:t>
            </a: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문서 출력 없이 팩스를 발송할 수 있습니다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0414"/>
            <a:ext cx="9699418" cy="42465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PC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와 </a:t>
            </a:r>
            <a:r>
              <a:rPr lang="ko-KR" altLang="en-US" sz="1100" dirty="0" err="1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모바일에서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수신 팩스를 확인하고 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PC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에 저장된 문서를 바로 팩스로 발송할 수 있는 팩스 서비스입니다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8246814" y="2767517"/>
            <a:ext cx="3336214" cy="1711760"/>
            <a:chOff x="6642100" y="3847219"/>
            <a:chExt cx="4215288" cy="1886899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4269334"/>
              <a:ext cx="4215288" cy="146478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손쉬운 대량 발송 기능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전송완료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전송실패 등 보낸 팩스 전송상태 조회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예약 전송 및 국제팩스 전송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팩스정보를 포함한 문자 발송 기능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WEHAGO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서비스 연계를 통한 자동완성기능 제공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3256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팩스를 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5574153" y="668818"/>
            <a:ext cx="1062117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팩스</a:t>
            </a: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38E2C7B5-9249-4F20-90D8-942E66C5D7DB}"/>
              </a:ext>
            </a:extLst>
          </p:cNvPr>
          <p:cNvGraphicFramePr>
            <a:graphicFrameLocks noGrp="1"/>
          </p:cNvGraphicFramePr>
          <p:nvPr/>
        </p:nvGraphicFramePr>
        <p:xfrm>
          <a:off x="8246815" y="5124011"/>
          <a:ext cx="3070473" cy="1028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2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9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82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261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</a:rPr>
                        <a:t>기본 </a:t>
                      </a:r>
                      <a:r>
                        <a:rPr kumimoji="1" lang="en-US" altLang="ko-KR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</a:rPr>
                        <a:t>1</a:t>
                      </a:r>
                      <a:r>
                        <a:rPr kumimoji="1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</a:rPr>
                        <a:t>회선 무료제공</a:t>
                      </a:r>
                      <a:endParaRPr kumimoji="1" lang="en-US" altLang="ko-KR" sz="10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50" panose="020B0803000000000000" pitchFamily="50" charset="-127"/>
                        <a:ea typeface="[더존] 본문체 50" panose="020B0803000000000000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추가 회선당 월 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3,000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원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FAX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전송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30P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26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SMS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전송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20P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26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LMS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전송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50P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26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MMS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전송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200P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26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전자등기팩스 전송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300P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269155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7DA76658-2B9F-46D0-BA48-CDC58BEA87CB}"/>
              </a:ext>
            </a:extLst>
          </p:cNvPr>
          <p:cNvSpPr txBox="1"/>
          <p:nvPr/>
        </p:nvSpPr>
        <p:spPr>
          <a:xfrm>
            <a:off x="8170171" y="4846691"/>
            <a:ext cx="2163983" cy="28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팩스 포인트 사용 안내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2C421A-1C62-49E6-803C-D1A925D7C802}"/>
              </a:ext>
            </a:extLst>
          </p:cNvPr>
          <p:cNvSpPr txBox="1"/>
          <p:nvPr/>
        </p:nvSpPr>
        <p:spPr>
          <a:xfrm>
            <a:off x="8264847" y="6184936"/>
            <a:ext cx="3169507" cy="34022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※ </a:t>
            </a:r>
            <a:r>
              <a:rPr lang="ko-KR" altLang="en-US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월별 </a:t>
            </a:r>
            <a:r>
              <a:rPr lang="ko-KR" altLang="en-US" sz="900" spc="-27" dirty="0" err="1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전송량을</a:t>
            </a:r>
            <a:r>
              <a:rPr lang="ko-KR" altLang="en-US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 예측해 </a:t>
            </a:r>
            <a:r>
              <a:rPr lang="en-US" altLang="ko-KR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WEHAGO</a:t>
            </a:r>
            <a:r>
              <a:rPr lang="ko-KR" altLang="en-US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포인트 자동충전을 사용하면 </a:t>
            </a:r>
            <a:endParaRPr lang="en-US" altLang="ko-KR" sz="900" spc="-27" dirty="0">
              <a:latin typeface="[더존] 본문체 10" panose="020B0303000000000000" pitchFamily="50" charset="-127"/>
              <a:ea typeface="[더존] 본문체 10" panose="020B0303000000000000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      </a:t>
            </a:r>
            <a:r>
              <a:rPr lang="ko-KR" altLang="en-US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더 편리하게 사용할 수 있습니다</a:t>
            </a:r>
            <a:r>
              <a:rPr lang="en-US" altLang="ko-KR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.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868" y="729945"/>
            <a:ext cx="432000" cy="432000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269893" y="2767518"/>
            <a:ext cx="6407526" cy="375371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04" y="2984624"/>
            <a:ext cx="4791703" cy="29726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9" t="13868" r="13809" b="21212"/>
          <a:stretch/>
        </p:blipFill>
        <p:spPr>
          <a:xfrm>
            <a:off x="3692927" y="3948301"/>
            <a:ext cx="3361003" cy="2572932"/>
          </a:xfrm>
          <a:prstGeom prst="rect">
            <a:avLst/>
          </a:prstGeom>
          <a:effectLst>
            <a:outerShdw blurRad="127000" dist="254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973" y="4196580"/>
            <a:ext cx="2829687" cy="211431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0" name="타원 19"/>
          <p:cNvSpPr/>
          <p:nvPr/>
        </p:nvSpPr>
        <p:spPr>
          <a:xfrm>
            <a:off x="7702171" y="2740697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484" y="2703010"/>
            <a:ext cx="543373" cy="543373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46404"/>
            <a:ext cx="432000" cy="432002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965" y="1546406"/>
            <a:ext cx="431998" cy="432000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4585" y="1546404"/>
            <a:ext cx="438953" cy="4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9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86035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일반 메일 기능에 기업에 필요한 메일 기능을 추가적으로 제공합니다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 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7973"/>
            <a:ext cx="9699418" cy="38620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안전한 업무 메일 전송을 위한 보안메일 기능과 기업메일로 사용할 수 있는 회사도메인을 구매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연결 기능을 제공합니다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1467603" y="2909492"/>
            <a:ext cx="3573222" cy="1982604"/>
            <a:chOff x="6642100" y="3847219"/>
            <a:chExt cx="3938816" cy="2185453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4269334"/>
              <a:ext cx="3938816" cy="176333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프로젝트별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목적별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메일함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관리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대화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날짜형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메일 보기모드 지원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예약메일 및 안전한 보안메일 기능 제공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스팸메일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자동분류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자동전달 등 세부 메일설정 가능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회사도메인 구매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연결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외부 메일 연동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3938816" cy="32569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메일을 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5561899" y="673592"/>
            <a:ext cx="1062117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메일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E553AF1F-DD31-42B5-90DC-DDDAC57811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0291" y="2824427"/>
            <a:ext cx="1038922" cy="204857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DA76658-2B9F-46D0-BA48-CDC58BEA87CB}"/>
              </a:ext>
            </a:extLst>
          </p:cNvPr>
          <p:cNvSpPr txBox="1"/>
          <p:nvPr/>
        </p:nvSpPr>
        <p:spPr>
          <a:xfrm>
            <a:off x="1376484" y="5179928"/>
            <a:ext cx="2163983" cy="28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도메인 구매 가격 안내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2C421A-1C62-49E6-803C-D1A925D7C802}"/>
              </a:ext>
            </a:extLst>
          </p:cNvPr>
          <p:cNvSpPr txBox="1"/>
          <p:nvPr/>
        </p:nvSpPr>
        <p:spPr>
          <a:xfrm>
            <a:off x="1459648" y="6300984"/>
            <a:ext cx="3330643" cy="16017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※ </a:t>
            </a:r>
            <a:r>
              <a:rPr lang="en-US" altLang="ko-KR" sz="90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WEHAGO</a:t>
            </a:r>
            <a:r>
              <a:rPr lang="ko-KR" altLang="en-US" sz="90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에서 제공하지 않는 도메인은 별도 구매 후 연결가능</a:t>
            </a:r>
            <a:endParaRPr lang="en-US" altLang="ko-KR" sz="900" dirty="0">
              <a:latin typeface="[더존] 본문체 10" panose="020B0303000000000000" pitchFamily="50" charset="-127"/>
              <a:ea typeface="[더존] 본문체 10" panose="020B0303000000000000" pitchFamily="50" charset="-127"/>
            </a:endParaRP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38E2C7B5-9249-4F20-90D8-942E66C5D7DB}"/>
              </a:ext>
            </a:extLst>
          </p:cNvPr>
          <p:cNvGraphicFramePr>
            <a:graphicFrameLocks noGrp="1"/>
          </p:cNvGraphicFramePr>
          <p:nvPr/>
        </p:nvGraphicFramePr>
        <p:xfrm>
          <a:off x="1453089" y="5454251"/>
          <a:ext cx="3070480" cy="785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8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38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38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83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38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838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838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294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com</a:t>
                      </a:r>
                    </a:p>
                  </a:txBody>
                  <a:tcPr marL="0" marR="0" marT="32659" marB="32659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kr</a:t>
                      </a:r>
                      <a:endParaRPr kumimoji="0" lang="en-US" altLang="ko-KR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[더존] 본문체 50" panose="020B0803000000000000" pitchFamily="50" charset="-127"/>
                        <a:ea typeface="[더존] 본문체 50" panose="020B0803000000000000" pitchFamily="50" charset="-127"/>
                        <a:cs typeface="+mn-cs"/>
                      </a:endParaRPr>
                    </a:p>
                  </a:txBody>
                  <a:tcPr marL="0" marR="0" marT="32659" marB="32659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Co.kr</a:t>
                      </a:r>
                    </a:p>
                  </a:txBody>
                  <a:tcPr marL="0" marR="0" marT="32659" marB="32659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net</a:t>
                      </a:r>
                    </a:p>
                  </a:txBody>
                  <a:tcPr marL="0" marR="0" marT="32659" marB="32659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biz</a:t>
                      </a:r>
                    </a:p>
                  </a:txBody>
                  <a:tcPr marL="0" marR="0" marT="32659" marB="32659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info</a:t>
                      </a:r>
                    </a:p>
                  </a:txBody>
                  <a:tcPr marL="0" marR="0" marT="32659" marB="32659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name</a:t>
                      </a:r>
                    </a:p>
                  </a:txBody>
                  <a:tcPr marL="0" marR="0" marT="32659" marB="32659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Pe.kr</a:t>
                      </a:r>
                    </a:p>
                  </a:txBody>
                  <a:tcPr marL="0" marR="0" marT="32659" marB="32659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944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연 </a:t>
                      </a:r>
                      <a:r>
                        <a:rPr kumimoji="1" lang="en-US" altLang="ko-KR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</a:rPr>
                        <a:t>20,000</a:t>
                      </a:r>
                      <a:r>
                        <a:rPr kumimoji="1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원</a:t>
                      </a:r>
                      <a:endParaRPr kumimoji="1" lang="en-US" altLang="ko-KR" sz="10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7" name="그림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353" y="734719"/>
            <a:ext cx="432000" cy="432000"/>
          </a:xfrm>
          <a:prstGeom prst="rect">
            <a:avLst/>
          </a:prstGeom>
        </p:spPr>
      </p:pic>
      <p:sp>
        <p:nvSpPr>
          <p:cNvPr id="6" name="타원 5"/>
          <p:cNvSpPr/>
          <p:nvPr/>
        </p:nvSpPr>
        <p:spPr>
          <a:xfrm>
            <a:off x="874713" y="2823225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5515512" y="2710455"/>
            <a:ext cx="6407526" cy="375371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b="9646"/>
          <a:stretch/>
        </p:blipFill>
        <p:spPr>
          <a:xfrm>
            <a:off x="6317259" y="2918044"/>
            <a:ext cx="4829554" cy="297889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34" y="2747852"/>
            <a:ext cx="546050" cy="543373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46404"/>
            <a:ext cx="432000" cy="432002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965" y="1546406"/>
            <a:ext cx="431998" cy="432000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4585" y="1542928"/>
            <a:ext cx="438953" cy="4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3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88635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업무와 연결된 일정을 관리하세요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700574"/>
            <a:ext cx="9699418" cy="56720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우리회사와 협력회사의 사람을 일정에 초대하고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공유 캘린더로 우리 팀의 일정을 함께 관리할 수 있습니다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  <a:p>
            <a:pPr algn="ctr">
              <a:lnSpc>
                <a:spcPct val="120000"/>
              </a:lnSpc>
            </a:pP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Google Calendar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에 관리되는 개인 일정도 연동하여 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 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일정에서 한 번에 확인할 수 있습니다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8695851" y="3468321"/>
            <a:ext cx="3336214" cy="1711760"/>
            <a:chOff x="6642100" y="3847219"/>
            <a:chExt cx="4215288" cy="1886899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4269334"/>
              <a:ext cx="4215288" cy="146478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알림과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댓글을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통한 실시간 일정관리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일간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주간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월간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목록 보기모드 제공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그룹별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목적별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프로젝트별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공유캘린더 관리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일정초대 및 참석여부 확인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외부 캘린더 연동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29558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일정을 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5565983" y="670896"/>
            <a:ext cx="1062117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일정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371" y="732023"/>
            <a:ext cx="432000" cy="432000"/>
          </a:xfrm>
          <a:prstGeom prst="rect">
            <a:avLst/>
          </a:prstGeom>
        </p:spPr>
      </p:pic>
      <p:sp>
        <p:nvSpPr>
          <p:cNvPr id="14" name="타원 13"/>
          <p:cNvSpPr/>
          <p:nvPr/>
        </p:nvSpPr>
        <p:spPr>
          <a:xfrm>
            <a:off x="8100506" y="3437244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270043" y="2757591"/>
            <a:ext cx="6407526" cy="375371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1" b="9157"/>
          <a:stretch/>
        </p:blipFill>
        <p:spPr>
          <a:xfrm>
            <a:off x="1077954" y="2976995"/>
            <a:ext cx="4791703" cy="297197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580" y="3422490"/>
            <a:ext cx="3311581" cy="280764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806" y="3411423"/>
            <a:ext cx="491400" cy="493821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60365"/>
            <a:ext cx="432000" cy="432000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601" y="1553412"/>
            <a:ext cx="438953" cy="4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68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/>
          <p:cNvGrpSpPr/>
          <p:nvPr/>
        </p:nvGrpSpPr>
        <p:grpSpPr>
          <a:xfrm>
            <a:off x="5000588" y="3139807"/>
            <a:ext cx="1730242" cy="2836284"/>
            <a:chOff x="5225081" y="3139807"/>
            <a:chExt cx="1730242" cy="2836284"/>
          </a:xfrm>
        </p:grpSpPr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69" t="15382" r="56964" b="2023"/>
            <a:stretch/>
          </p:blipFill>
          <p:spPr>
            <a:xfrm>
              <a:off x="5225081" y="3139808"/>
              <a:ext cx="1730242" cy="2836283"/>
            </a:xfrm>
            <a:prstGeom prst="rect">
              <a:avLst/>
            </a:prstGeom>
            <a:effectLst>
              <a:outerShdw blurRad="127000" dist="25400" dir="5400000" algn="t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30" name="직사각형 29"/>
            <p:cNvSpPr/>
            <p:nvPr/>
          </p:nvSpPr>
          <p:spPr>
            <a:xfrm>
              <a:off x="6315427" y="3139807"/>
              <a:ext cx="404621" cy="2836283"/>
            </a:xfrm>
            <a:prstGeom prst="rect">
              <a:avLst/>
            </a:prstGeom>
            <a:gradFill>
              <a:gsLst>
                <a:gs pos="0">
                  <a:schemeClr val="tx1">
                    <a:alpha val="24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97414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프로젝트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/</a:t>
            </a:r>
            <a:r>
              <a:rPr lang="ko-KR" altLang="en-US" sz="1400" dirty="0" err="1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조직별로</a:t>
            </a: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 업무를 할당하고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, </a:t>
            </a: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가지고 있는 업무를 편리하게 관리하세요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709353"/>
            <a:ext cx="9699418" cy="466509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할일 리스트는 물론 조직원간 업무를 할당하고 진행사항을 확인하여 체계적으로 업무를 관리할 수 있습니다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5561892" y="675268"/>
            <a:ext cx="1062116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할일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1033928" y="3432329"/>
            <a:ext cx="4235516" cy="1737151"/>
            <a:chOff x="6584909" y="3847219"/>
            <a:chExt cx="5351551" cy="1914888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584909" y="4269333"/>
              <a:ext cx="5351551" cy="14927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프로젝트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조직별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업무 통합 관리 및 진행상태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트래킹</a:t>
              </a:r>
              <a:endParaRPr lang="ko-KR" altLang="en-US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공유프로젝트 관리와 업무 할당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내 할 일과 할당하거나 참조중인 업무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트래킹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가능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할 일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진행 중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지연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완료로 파악이 쉬운 업무 진행상태 관리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우선순위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체크리스트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댓글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메모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하위 할일 등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세부기능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제공</a:t>
              </a:r>
              <a:endParaRPr lang="ko-KR" altLang="en-US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2951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ko-KR" altLang="en-US" sz="1200" dirty="0" err="1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할일을</a:t>
              </a: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 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5865709" y="2735638"/>
            <a:ext cx="6407526" cy="375371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" b="9646"/>
          <a:stretch/>
        </p:blipFill>
        <p:spPr>
          <a:xfrm>
            <a:off x="6667456" y="2943227"/>
            <a:ext cx="4829554" cy="297889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6" name="타원 25"/>
          <p:cNvSpPr/>
          <p:nvPr/>
        </p:nvSpPr>
        <p:spPr>
          <a:xfrm>
            <a:off x="515938" y="3376627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94" y="3461692"/>
            <a:ext cx="297070" cy="297070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6667456" y="5467596"/>
            <a:ext cx="4829554" cy="454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6" t="8519"/>
          <a:stretch/>
        </p:blipFill>
        <p:spPr>
          <a:xfrm>
            <a:off x="6667456" y="3139808"/>
            <a:ext cx="4829554" cy="2395418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4" t="6532" b="10312"/>
          <a:stretch/>
        </p:blipFill>
        <p:spPr>
          <a:xfrm>
            <a:off x="6667456" y="3139808"/>
            <a:ext cx="4829554" cy="2780399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273" y="731315"/>
            <a:ext cx="432000" cy="432000"/>
          </a:xfrm>
          <a:prstGeom prst="rect">
            <a:avLst/>
          </a:prstGeom>
        </p:spPr>
      </p:pic>
      <p:pic>
        <p:nvPicPr>
          <p:cNvPr id="35" name="그림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731" y="1547309"/>
            <a:ext cx="432000" cy="432000"/>
          </a:xfrm>
          <a:prstGeom prst="rect">
            <a:avLst/>
          </a:prstGeom>
        </p:spPr>
      </p:pic>
      <p:pic>
        <p:nvPicPr>
          <p:cNvPr id="40" name="그림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213" y="1543912"/>
            <a:ext cx="432000" cy="43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09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77115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업무와 필요한 정보를 관리하세요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2307"/>
            <a:ext cx="9699418" cy="44534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아이디어를 기록하거나 업무에 필요한 다양한 지식을 공유하여 직원들과 함께 관리할 수 있습니다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8510641" y="3451664"/>
            <a:ext cx="3336214" cy="2253447"/>
            <a:chOff x="6642100" y="3847219"/>
            <a:chExt cx="4215288" cy="2484008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4269334"/>
              <a:ext cx="4215288" cy="20618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폴더기능을 통한 주제별 지식관리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WEHAGO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라면 어디서든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퀵노트로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빠른 메모 가능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공유지식공간으로 직원간 지식 공유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공유 직원들 간 노트 동시편집 가능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버전관리와 되돌리기 기능 제공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댓글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멘션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태그 등 세부 기능 제공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WE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톡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일정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할일 등 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WEHAGO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서비스 연계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2951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노트를 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5570069" y="672974"/>
            <a:ext cx="1062117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노트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7896225" y="3384477"/>
            <a:ext cx="468000" cy="468000"/>
            <a:chOff x="7896225" y="3446971"/>
            <a:chExt cx="468000" cy="468000"/>
          </a:xfrm>
        </p:grpSpPr>
        <p:sp>
          <p:nvSpPr>
            <p:cNvPr id="13" name="타원 12"/>
            <p:cNvSpPr/>
            <p:nvPr/>
          </p:nvSpPr>
          <p:spPr>
            <a:xfrm>
              <a:off x="7896225" y="3446971"/>
              <a:ext cx="468000" cy="468000"/>
            </a:xfrm>
            <a:prstGeom prst="ellipse">
              <a:avLst/>
            </a:prstGeom>
            <a:solidFill>
              <a:srgbClr val="364E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0678" y="3541424"/>
              <a:ext cx="279094" cy="279094"/>
            </a:xfrm>
            <a:prstGeom prst="rect">
              <a:avLst/>
            </a:prstGeom>
          </p:spPr>
        </p:pic>
      </p:grpSp>
      <p:pic>
        <p:nvPicPr>
          <p:cNvPr id="15" name="그림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525" y="729021"/>
            <a:ext cx="431998" cy="432000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279770" y="2757591"/>
            <a:ext cx="6407526" cy="375371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9"/>
          <a:stretch/>
        </p:blipFill>
        <p:spPr>
          <a:xfrm>
            <a:off x="1092410" y="2962321"/>
            <a:ext cx="4785543" cy="2994967"/>
          </a:xfrm>
          <a:prstGeom prst="rect">
            <a:avLst/>
          </a:prstGeom>
          <a:ln w="9525">
            <a:solidFill>
              <a:schemeClr val="bg1">
                <a:lumMod val="85000"/>
              </a:schemeClr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5324088" y="3028937"/>
            <a:ext cx="277353" cy="800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400" dirty="0" err="1">
                <a:solidFill>
                  <a:schemeClr val="bg1">
                    <a:lumMod val="65000"/>
                  </a:schemeClr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김더존</a:t>
            </a:r>
            <a:r>
              <a:rPr lang="ko-KR" altLang="en-US" sz="400" dirty="0">
                <a:solidFill>
                  <a:schemeClr val="bg1">
                    <a:lumMod val="65000"/>
                  </a:schemeClr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사원</a:t>
            </a: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430" y="3719430"/>
            <a:ext cx="2321401" cy="2273864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731" y="1547309"/>
            <a:ext cx="432000" cy="43200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213" y="1547239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73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80764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구성원과 편리하게 소통하세요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 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2702"/>
            <a:ext cx="9699418" cy="5508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우리회사 직원을 검색하고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전화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메일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대화 등 다양한 기능으로 바로 소통해보세요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 </a:t>
            </a:r>
          </a:p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편리한 소통을 위해 자주 찾는 직원을 설정하거나 </a:t>
            </a:r>
            <a:r>
              <a:rPr lang="ko-KR" altLang="en-US" sz="1100" dirty="0" err="1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목적별로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그룹을 만들어 관리할 수 있습니다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2273933" y="3424165"/>
            <a:ext cx="3336214" cy="1440917"/>
            <a:chOff x="6642100" y="3847219"/>
            <a:chExt cx="4215288" cy="1588345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4269334"/>
              <a:ext cx="4215288" cy="1166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직원 검색과 소통을 빠르고 간편하게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정보를 파악하기 쉬운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두가지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직원 보기 모드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자주 찾는 직원 설정 직원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목적별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그룹 관리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3256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ko-KR" altLang="en-US" sz="1200" dirty="0" err="1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조직도를</a:t>
              </a: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 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5140832" y="669968"/>
            <a:ext cx="1905637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조직도</a:t>
            </a:r>
          </a:p>
        </p:txBody>
      </p:sp>
      <p:sp>
        <p:nvSpPr>
          <p:cNvPr id="12" name="타원 11"/>
          <p:cNvSpPr/>
          <p:nvPr/>
        </p:nvSpPr>
        <p:spPr>
          <a:xfrm>
            <a:off x="1637438" y="3361766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5517366" y="2735638"/>
            <a:ext cx="6407526" cy="375371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448" y="731095"/>
            <a:ext cx="431998" cy="432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" b="29473"/>
          <a:stretch/>
        </p:blipFill>
        <p:spPr>
          <a:xfrm>
            <a:off x="6339422" y="2931159"/>
            <a:ext cx="4760933" cy="300271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10549409" y="3000027"/>
            <a:ext cx="277353" cy="800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400" dirty="0" err="1">
                <a:solidFill>
                  <a:schemeClr val="bg1">
                    <a:lumMod val="65000"/>
                  </a:schemeClr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김더존</a:t>
            </a:r>
            <a:r>
              <a:rPr lang="ko-KR" altLang="en-US" sz="400" dirty="0">
                <a:solidFill>
                  <a:schemeClr val="bg1">
                    <a:lumMod val="65000"/>
                  </a:schemeClr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사원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547" y="3318539"/>
            <a:ext cx="506717" cy="506717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045688"/>
            <a:ext cx="432000" cy="432000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213" y="1547239"/>
            <a:ext cx="432000" cy="432000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018" y="1042508"/>
            <a:ext cx="432000" cy="432000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731" y="1547239"/>
            <a:ext cx="438953" cy="4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41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279770" y="2757591"/>
            <a:ext cx="6407526" cy="375371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" b="1940"/>
          <a:stretch/>
        </p:blipFill>
        <p:spPr>
          <a:xfrm>
            <a:off x="1092410" y="2962322"/>
            <a:ext cx="4785543" cy="297829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93836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내가 가진 모든 연락처를 통합하여 관리할 수 있습니다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 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705775"/>
            <a:ext cx="9699418" cy="55519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 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사용자간 연결되어 상대방의 최신 정보를 자동으로 업데이트할 수 있는 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LINK 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기능을 제공합니다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 </a:t>
            </a:r>
          </a:p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자동으로 연락처 정보가 등록되는 명함 촬영 기능으로 손쉬운 인맥관리를 시작하세요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8575059" y="3465776"/>
            <a:ext cx="3336214" cy="1982604"/>
            <a:chOff x="6642100" y="3847219"/>
            <a:chExt cx="4215288" cy="2185453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4269334"/>
              <a:ext cx="4215288" cy="176333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연락처 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LINK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기능으로 상대방 연락처 자동업데이트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직원들 간 연락처 공유기능 제공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명함촬영을 통한 연락처 자동입력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중복된 연락처 정리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외부연락처 가져오기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내보내기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연락처 정보 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WEHAGO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서비스 연계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29558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연락처를 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5570069" y="672557"/>
            <a:ext cx="1062117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연락처</a:t>
            </a:r>
          </a:p>
        </p:txBody>
      </p:sp>
      <p:sp>
        <p:nvSpPr>
          <p:cNvPr id="12" name="타원 11"/>
          <p:cNvSpPr/>
          <p:nvPr/>
        </p:nvSpPr>
        <p:spPr>
          <a:xfrm>
            <a:off x="7999324" y="3408383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250" y="3278945"/>
            <a:ext cx="2092094" cy="295185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740" y="733684"/>
            <a:ext cx="431998" cy="432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324" y="3383284"/>
            <a:ext cx="467720" cy="465427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47309"/>
            <a:ext cx="432000" cy="43200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601" y="1547309"/>
            <a:ext cx="432000" cy="43200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390" y="1046171"/>
            <a:ext cx="438953" cy="4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80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5517366" y="2735638"/>
            <a:ext cx="6407526" cy="375371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8"/>
          <a:stretch/>
        </p:blipFill>
        <p:spPr>
          <a:xfrm>
            <a:off x="6339422" y="2931159"/>
            <a:ext cx="4760933" cy="300271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82554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수많은 거래처들을 편리하게 관리하세요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4493"/>
            <a:ext cx="9699418" cy="49653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손쉬운 거래처 등록 및 조회는 물론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 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언제 어디서나 최신의 정보를 관리하기 때문에 기업의 경쟁력을 강화시킬 수 있습니다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1527312" y="3452417"/>
            <a:ext cx="3336214" cy="1711760"/>
            <a:chOff x="6642100" y="3847219"/>
            <a:chExt cx="4215288" cy="1886899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4269334"/>
              <a:ext cx="4215288" cy="146478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목적에 맞는 거래처 그룹관리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거래처 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LINK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기능으로 최신 기업정보 자동업데이트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직원들 간 거래처 공유기능 제공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신용평가기관과 연계된 기업정보조회 기능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거래처 정보 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WEHAGO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서비스 연계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2951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거래처를 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5384804" y="668748"/>
            <a:ext cx="1410449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거래처</a:t>
            </a:r>
          </a:p>
        </p:txBody>
      </p:sp>
      <p:sp>
        <p:nvSpPr>
          <p:cNvPr id="10" name="타원 9"/>
          <p:cNvSpPr/>
          <p:nvPr/>
        </p:nvSpPr>
        <p:spPr>
          <a:xfrm>
            <a:off x="874713" y="3376627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0549409" y="3000027"/>
            <a:ext cx="277353" cy="800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400" dirty="0" err="1">
                <a:solidFill>
                  <a:schemeClr val="bg1">
                    <a:lumMod val="65000"/>
                  </a:schemeClr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김더존</a:t>
            </a:r>
            <a:r>
              <a:rPr lang="ko-KR" altLang="en-US" sz="400" dirty="0">
                <a:solidFill>
                  <a:schemeClr val="bg1">
                    <a:lumMod val="65000"/>
                  </a:schemeClr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사원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933635"/>
            <a:ext cx="3613889" cy="1921965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366" y="729874"/>
            <a:ext cx="432000" cy="432002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72" y="3325234"/>
            <a:ext cx="519393" cy="519393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47310"/>
            <a:ext cx="432000" cy="431999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667" y="1547309"/>
            <a:ext cx="432000" cy="432000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063842"/>
            <a:ext cx="432000" cy="43200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506" y="1063841"/>
            <a:ext cx="432000" cy="43200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669" y="1063841"/>
            <a:ext cx="431998" cy="432000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390" y="552877"/>
            <a:ext cx="438953" cy="4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3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/>
        </p:nvSpPr>
        <p:spPr>
          <a:xfrm>
            <a:off x="279770" y="2757591"/>
            <a:ext cx="6407526" cy="375371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" b="8883"/>
          <a:stretch/>
        </p:blipFill>
        <p:spPr>
          <a:xfrm>
            <a:off x="1092410" y="2966332"/>
            <a:ext cx="4785543" cy="297428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81037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안전한 기업 전용 </a:t>
            </a:r>
            <a:r>
              <a:rPr lang="ko-KR" altLang="en-US" sz="1400" dirty="0" err="1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클라우드</a:t>
            </a: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 </a:t>
            </a:r>
            <a:r>
              <a:rPr lang="ko-KR" altLang="en-US" sz="1400" dirty="0" err="1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스토리지를</a:t>
            </a: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 사용하세요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2976"/>
            <a:ext cx="9699418" cy="44989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우리회사의 중요한 문서를 안전하게 보관하고 다운로드 없이 확인하고 웹 오피스연결을 통해 언제 어디서나 협업할 수 있습니다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8267787" y="2642846"/>
            <a:ext cx="3336214" cy="1483236"/>
            <a:chOff x="6642100" y="3847219"/>
            <a:chExt cx="4215288" cy="1634994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4269334"/>
              <a:ext cx="4215288" cy="121287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안전한 문서보관과 다운로드 없이 문서 확인</a:t>
              </a:r>
            </a:p>
            <a:p>
              <a:pPr marL="97978" indent="-97978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직원 간 폴더 및 파일 공유</a:t>
              </a:r>
            </a:p>
            <a:p>
              <a:pPr marL="97978" indent="-97978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웹오피스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문서생성 및 동시편집</a:t>
              </a:r>
            </a:p>
            <a:p>
              <a:pPr marL="97978" indent="-97978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모든 자료의 생성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수정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삭제 기록관리</a:t>
              </a:r>
            </a:p>
            <a:p>
              <a:pPr marL="97978" indent="-97978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PC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와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모바일에서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언제 어디서나 접속 가능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29558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ko-KR" sz="1200" dirty="0">
                  <a:solidFill>
                    <a:srgbClr val="4052A5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WE</a:t>
              </a:r>
              <a:r>
                <a:rPr lang="ko-KR" altLang="en-US" sz="1200" dirty="0">
                  <a:solidFill>
                    <a:srgbClr val="4052A5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드라이브를 쓰면 이렇게 좋아집니다</a:t>
              </a:r>
              <a:r>
                <a:rPr lang="en-US" altLang="ko-KR" sz="1200" dirty="0">
                  <a:solidFill>
                    <a:srgbClr val="4052A5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4899909" y="674998"/>
            <a:ext cx="2394166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WE</a:t>
            </a:r>
            <a:r>
              <a: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드라이브</a:t>
            </a: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38E2C7B5-9249-4F20-90D8-942E66C5D7DB}"/>
              </a:ext>
            </a:extLst>
          </p:cNvPr>
          <p:cNvGraphicFramePr>
            <a:graphicFrameLocks noGrp="1"/>
          </p:cNvGraphicFramePr>
          <p:nvPr/>
        </p:nvGraphicFramePr>
        <p:xfrm>
          <a:off x="8237333" y="4583157"/>
          <a:ext cx="3070473" cy="1401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9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5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47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추가</a:t>
                      </a:r>
                      <a:endParaRPr kumimoji="0" lang="en-US" altLang="ko-KR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[더존] 본문체 50" panose="020B0803000000000000" pitchFamily="50" charset="-127"/>
                        <a:ea typeface="[더존] 본문체 50" panose="020B0803000000000000" pitchFamily="50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구매용량</a:t>
                      </a:r>
                      <a:endParaRPr kumimoji="0" lang="en-US" altLang="ko-KR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[더존] 본문체 50" panose="020B0803000000000000" pitchFamily="50" charset="-127"/>
                        <a:ea typeface="[더존] 본문체 50" panose="020B0803000000000000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구매가격</a:t>
                      </a:r>
                      <a:endParaRPr kumimoji="0" lang="en-US" altLang="ko-KR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[더존] 본문체 50" panose="020B0803000000000000" pitchFamily="50" charset="-127"/>
                        <a:ea typeface="[더존] 본문체 50" panose="020B0803000000000000" pitchFamily="50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일반기업용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구매가격</a:t>
                      </a:r>
                      <a:endParaRPr kumimoji="0" lang="en-US" altLang="ko-KR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[더존] 본문체 50" panose="020B0803000000000000" pitchFamily="50" charset="-127"/>
                        <a:ea typeface="[더존] 본문체 50" panose="020B0803000000000000" pitchFamily="50" charset="-127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세무대리용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3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50GB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월 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10,000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원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월 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10,000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원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3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100GB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월 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15,000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원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월 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20,000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원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13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500GB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월 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30,000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원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월 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100,000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원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13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1TB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월 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60,000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원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월 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200,000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원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13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2TB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월 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90,000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원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월 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400,000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원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269155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7DA76658-2B9F-46D0-BA48-CDC58BEA87CB}"/>
              </a:ext>
            </a:extLst>
          </p:cNvPr>
          <p:cNvSpPr txBox="1"/>
          <p:nvPr/>
        </p:nvSpPr>
        <p:spPr>
          <a:xfrm>
            <a:off x="8160688" y="4305837"/>
            <a:ext cx="2815697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회사저장공간 용량 추가구매 안내</a:t>
            </a:r>
            <a:r>
              <a:rPr lang="en-US" altLang="ko-KR" sz="10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(VAT</a:t>
            </a:r>
            <a:r>
              <a:rPr lang="ko-KR" altLang="en-US" sz="10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별도</a:t>
            </a:r>
            <a:r>
              <a:rPr lang="en-US" altLang="ko-KR" sz="10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2C421A-1C62-49E6-803C-D1A925D7C802}"/>
              </a:ext>
            </a:extLst>
          </p:cNvPr>
          <p:cNvSpPr txBox="1"/>
          <p:nvPr/>
        </p:nvSpPr>
        <p:spPr>
          <a:xfrm>
            <a:off x="8218690" y="6040128"/>
            <a:ext cx="3560297" cy="68634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>
              <a:lnSpc>
                <a:spcPct val="110000"/>
              </a:lnSpc>
              <a:spcAft>
                <a:spcPts val="200"/>
              </a:spcAft>
            </a:pPr>
            <a:r>
              <a:rPr lang="en-US" altLang="ko-KR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※ WEHAGO </a:t>
            </a:r>
            <a:r>
              <a:rPr lang="ko-KR" altLang="en-US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요금제에 따라 기본 제공용량과 구매가격이 상이합니다</a:t>
            </a:r>
            <a:r>
              <a:rPr lang="en-US" altLang="ko-KR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.</a:t>
            </a:r>
          </a:p>
          <a:p>
            <a:pPr>
              <a:lnSpc>
                <a:spcPct val="110000"/>
              </a:lnSpc>
              <a:spcAft>
                <a:spcPts val="200"/>
              </a:spcAft>
            </a:pPr>
            <a:r>
              <a:rPr lang="en-US" altLang="ko-KR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※ </a:t>
            </a:r>
            <a:r>
              <a:rPr lang="ko-KR" altLang="en-US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회사저장공간은 회사의 </a:t>
            </a:r>
            <a:r>
              <a:rPr lang="en-US" altLang="ko-KR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WE</a:t>
            </a:r>
            <a:r>
              <a:rPr lang="ko-KR" altLang="en-US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드라이브와 서비스에서 함께 사용됩니다</a:t>
            </a:r>
            <a:r>
              <a:rPr lang="en-US" altLang="ko-KR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.</a:t>
            </a:r>
          </a:p>
          <a:p>
            <a:pPr>
              <a:lnSpc>
                <a:spcPct val="110000"/>
              </a:lnSpc>
              <a:spcAft>
                <a:spcPts val="200"/>
              </a:spcAft>
            </a:pPr>
            <a:r>
              <a:rPr lang="en-US" altLang="ko-KR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※ </a:t>
            </a:r>
            <a:r>
              <a:rPr lang="ko-KR" altLang="en-US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세무대리용 저장공간은 경영관리 </a:t>
            </a:r>
            <a:r>
              <a:rPr lang="en-US" altLang="ko-KR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DB</a:t>
            </a:r>
            <a:r>
              <a:rPr lang="ko-KR" altLang="en-US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와 수임처용 데이터가 빠른 속도의</a:t>
            </a:r>
            <a:r>
              <a:rPr lang="en-US" altLang="ko-KR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/>
            </a:r>
            <a:br>
              <a:rPr lang="en-US" altLang="ko-KR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</a:br>
            <a:r>
              <a:rPr lang="en-US" altLang="ko-KR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   </a:t>
            </a:r>
            <a:r>
              <a:rPr lang="ko-KR" altLang="en-US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 스토리지로 관리되기 때문에 가격에 차이가 있습니다</a:t>
            </a:r>
            <a:r>
              <a:rPr lang="en-US" altLang="ko-KR" sz="900" spc="-50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.</a:t>
            </a:r>
          </a:p>
        </p:txBody>
      </p:sp>
      <p:sp>
        <p:nvSpPr>
          <p:cNvPr id="18" name="타원 17"/>
          <p:cNvSpPr/>
          <p:nvPr/>
        </p:nvSpPr>
        <p:spPr>
          <a:xfrm>
            <a:off x="7672213" y="2594066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5324088" y="3028937"/>
            <a:ext cx="277353" cy="8002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400" dirty="0" err="1">
                <a:solidFill>
                  <a:schemeClr val="bg1">
                    <a:lumMod val="65000"/>
                  </a:schemeClr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김더존</a:t>
            </a:r>
            <a:r>
              <a:rPr lang="ko-KR" altLang="en-US" sz="400" dirty="0">
                <a:solidFill>
                  <a:schemeClr val="bg1">
                    <a:lumMod val="65000"/>
                  </a:schemeClr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사원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912" y="3335336"/>
            <a:ext cx="3407056" cy="2483583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722" y="736125"/>
            <a:ext cx="432000" cy="432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737" y="2550608"/>
            <a:ext cx="508951" cy="511458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47310"/>
            <a:ext cx="432000" cy="431999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057918"/>
            <a:ext cx="432000" cy="432000"/>
          </a:xfrm>
          <a:prstGeom prst="rect">
            <a:avLst/>
          </a:prstGeom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063841"/>
            <a:ext cx="432000" cy="432000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35" name="그림 3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601" y="1543832"/>
            <a:ext cx="438953" cy="4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23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993635" y="2429352"/>
            <a:ext cx="3936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1</a:t>
            </a:r>
            <a:r>
              <a:rPr lang="en-US" altLang="ko-KR" sz="3600" dirty="0" smtClean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. </a:t>
            </a:r>
            <a:r>
              <a:rPr lang="en-US" altLang="ko-KR" sz="36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WEHAGO </a:t>
            </a:r>
            <a:r>
              <a:rPr lang="ko-KR" altLang="en-US" sz="36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소개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993635" y="1802428"/>
            <a:ext cx="400912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200" dirty="0">
                <a:solidFill>
                  <a:schemeClr val="bg1"/>
                </a:solidFill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WEHAGO</a:t>
            </a:r>
            <a:r>
              <a:rPr lang="ko-KR" altLang="en-US" sz="1200" dirty="0">
                <a:solidFill>
                  <a:schemeClr val="bg1"/>
                </a:solidFill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에 대해 소개하고</a:t>
            </a:r>
            <a:r>
              <a:rPr lang="en-US" altLang="ko-KR" sz="1200" dirty="0">
                <a:solidFill>
                  <a:schemeClr val="bg1"/>
                </a:solidFill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ko-KR" altLang="en-US" sz="1200" dirty="0">
                <a:solidFill>
                  <a:schemeClr val="bg1"/>
                </a:solidFill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우리회사에 어떤 도움이 될지 안내합니다</a:t>
            </a:r>
            <a:r>
              <a:rPr lang="en-US" altLang="ko-KR" sz="1200" dirty="0">
                <a:solidFill>
                  <a:schemeClr val="bg1"/>
                </a:solidFill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.</a:t>
            </a:r>
            <a:r>
              <a:rPr lang="ko-KR" altLang="en-US" sz="1200" dirty="0">
                <a:solidFill>
                  <a:schemeClr val="bg1"/>
                </a:solidFill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 </a:t>
            </a:r>
            <a:endParaRPr lang="en-US" altLang="ko-KR" sz="1200" dirty="0">
              <a:solidFill>
                <a:schemeClr val="bg1"/>
              </a:solidFill>
              <a:latin typeface="[더존] 본문체 10" panose="020B0303000000000000" pitchFamily="50" charset="-127"/>
              <a:ea typeface="[더존] 본문체 10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183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81991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편리한 의사결정을 시작하세요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3930"/>
            <a:ext cx="9699418" cy="50838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빠른 소통과 의사결정을 위한 결재 프로세스 지원근태관리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 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경비청구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 CRM, PMS 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등 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의 다양한 서비스와 연동하여 </a:t>
            </a:r>
          </a:p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손쉽고 빠르게 결재문서를 생성하고 관리할 수 있습니다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8017832" y="3262843"/>
            <a:ext cx="3763859" cy="2218437"/>
            <a:chOff x="6642098" y="3847219"/>
            <a:chExt cx="4755616" cy="2445415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098" y="4269334"/>
              <a:ext cx="4755616" cy="2023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WEHAGO 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내 다양한 서비스와 연계한 자동 결재문서 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/>
              </a:r>
              <a:b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</a:b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생성 기능</a:t>
              </a: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처리가 필요한 결재요청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 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수신참조 내역은 대시보드를 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/>
              </a:r>
              <a:b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</a:b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통해 빠르게 확인</a:t>
              </a: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개인 보관함을 통한 개인별 결재정보 관리 기능 제공</a:t>
              </a: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지정한 직원과 결재정보를 공유할 수 있는 공유기능 제공</a:t>
              </a: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대리결재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 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시행함 등 다양한 부가기능 제공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7" cy="29558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ko-KR" altLang="en-US" sz="1200" dirty="0">
                  <a:solidFill>
                    <a:srgbClr val="4052A5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전자결재를 쓰면 이렇게 좋아집니다</a:t>
              </a:r>
              <a:r>
                <a:rPr lang="en-US" altLang="ko-KR" sz="1200" dirty="0">
                  <a:solidFill>
                    <a:srgbClr val="4052A5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4645564" y="676332"/>
            <a:ext cx="2900872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전자결재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279770" y="2757591"/>
            <a:ext cx="6407526" cy="375371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7428225" y="3177778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" b="8193"/>
          <a:stretch/>
        </p:blipFill>
        <p:spPr>
          <a:xfrm>
            <a:off x="1074429" y="2971897"/>
            <a:ext cx="4786043" cy="299941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113" y="737458"/>
            <a:ext cx="432000" cy="43200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909" y="3129932"/>
            <a:ext cx="543433" cy="543433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063841"/>
            <a:ext cx="432000" cy="432000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506" y="1067454"/>
            <a:ext cx="432000" cy="432000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5536" y="1549770"/>
            <a:ext cx="431998" cy="432000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68249"/>
            <a:ext cx="432000" cy="432000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9727" y="1549770"/>
            <a:ext cx="438953" cy="4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7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077" y="2317237"/>
            <a:ext cx="7109923" cy="4526396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81991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작지만 완벽한 사무실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, WEHAGO </a:t>
            </a: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모바일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3929"/>
            <a:ext cx="9699418" cy="47232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언제 어디서나 스마트폰으로 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를 사용할 수 있습니다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4645564" y="680720"/>
            <a:ext cx="2900872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모바일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58BC9F-CE22-473E-8A99-F33D8DB2EDFD}"/>
              </a:ext>
            </a:extLst>
          </p:cNvPr>
          <p:cNvSpPr txBox="1"/>
          <p:nvPr/>
        </p:nvSpPr>
        <p:spPr>
          <a:xfrm>
            <a:off x="1713211" y="2894885"/>
            <a:ext cx="3038302" cy="450755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64EBC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실시간 알림으로 빠른 업무 확인</a:t>
            </a:r>
            <a:endParaRPr lang="en-US" altLang="ko-KR" sz="1400" dirty="0">
              <a:solidFill>
                <a:srgbClr val="364EBC"/>
              </a:solidFill>
              <a:latin typeface="[더존] 본문체 50" panose="020B0803000000000000" pitchFamily="50" charset="-127"/>
              <a:ea typeface="[더존] 본문체 50" panose="020B0803000000000000" pitchFamily="50" charset="-127"/>
            </a:endParaRPr>
          </a:p>
          <a:p>
            <a:pPr marL="80650" indent="-806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모든 서비스의 알림을 즉시 받아 업무를 바로 확인할 수 있습니다</a:t>
            </a:r>
            <a:r>
              <a: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9D9A3A-6173-481C-B374-FDFE9D8EDBB5}"/>
              </a:ext>
            </a:extLst>
          </p:cNvPr>
          <p:cNvSpPr txBox="1"/>
          <p:nvPr/>
        </p:nvSpPr>
        <p:spPr>
          <a:xfrm>
            <a:off x="1713212" y="3630061"/>
            <a:ext cx="3164770" cy="434282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64EBC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언제 어디서나 사무실처럼</a:t>
            </a:r>
            <a:endParaRPr lang="en-US" altLang="ko-KR" sz="1400" dirty="0">
              <a:solidFill>
                <a:srgbClr val="364EBC"/>
              </a:solidFill>
              <a:latin typeface="[더존] 본문체 50" panose="020B0803000000000000" pitchFamily="50" charset="-127"/>
              <a:ea typeface="[더존] 본문체 50" panose="020B0803000000000000" pitchFamily="50" charset="-127"/>
            </a:endParaRPr>
          </a:p>
          <a:p>
            <a:pPr marL="80650" indent="-806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 </a:t>
            </a:r>
            <a:r>
              <a:rPr lang="ko-KR" altLang="en-US" sz="1100" dirty="0" err="1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모바일을</a:t>
            </a:r>
            <a:r>
              <a:rPr lang="ko-KR" altLang="en-US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통해 외근 중에도 편리하게 소통하세요</a:t>
            </a:r>
            <a:r>
              <a: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527894-D425-418D-80D1-F7E925C30C87}"/>
              </a:ext>
            </a:extLst>
          </p:cNvPr>
          <p:cNvSpPr txBox="1"/>
          <p:nvPr/>
        </p:nvSpPr>
        <p:spPr>
          <a:xfrm>
            <a:off x="1713713" y="4348763"/>
            <a:ext cx="5067380" cy="620781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64EBC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WEHAGO </a:t>
            </a:r>
            <a:r>
              <a:rPr lang="ko-KR" altLang="en-US" sz="1400" dirty="0">
                <a:solidFill>
                  <a:srgbClr val="364EBC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서비스 </a:t>
            </a:r>
            <a:r>
              <a:rPr lang="ko-KR" altLang="en-US" sz="1400" dirty="0" err="1">
                <a:solidFill>
                  <a:srgbClr val="364EBC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컨텐츠</a:t>
            </a:r>
            <a:r>
              <a:rPr lang="ko-KR" altLang="en-US" sz="1400" dirty="0">
                <a:solidFill>
                  <a:srgbClr val="364EBC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 공유</a:t>
            </a:r>
            <a:endParaRPr lang="en-US" altLang="ko-KR" sz="1400" dirty="0">
              <a:solidFill>
                <a:srgbClr val="364EBC"/>
              </a:solidFill>
              <a:latin typeface="[더존] 본문체 50" panose="020B0803000000000000" pitchFamily="50" charset="-127"/>
              <a:ea typeface="[더존] 본문체 50" panose="020B0803000000000000" pitchFamily="50" charset="-127"/>
            </a:endParaRPr>
          </a:p>
          <a:p>
            <a:pPr marL="80650" indent="-806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연락처</a:t>
            </a:r>
            <a:r>
              <a: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 </a:t>
            </a:r>
            <a:r>
              <a:rPr lang="ko-KR" altLang="en-US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거래처 등 </a:t>
            </a:r>
            <a:r>
              <a: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 </a:t>
            </a:r>
            <a:r>
              <a:rPr lang="ko-KR" altLang="en-US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서비스 컨텐츠를 공유하며 </a:t>
            </a:r>
            <a:endParaRPr lang="en-US" altLang="ko-KR" sz="1100" dirty="0"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  </a:t>
            </a:r>
            <a:r>
              <a:rPr lang="ko-KR" altLang="en-US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협업할 수 있습니다</a:t>
            </a:r>
            <a:r>
              <a: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A24894-1857-4A5F-8FA3-71E02C17810E}"/>
              </a:ext>
            </a:extLst>
          </p:cNvPr>
          <p:cNvSpPr txBox="1"/>
          <p:nvPr/>
        </p:nvSpPr>
        <p:spPr>
          <a:xfrm>
            <a:off x="1703580" y="5253965"/>
            <a:ext cx="3164770" cy="444483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4052A5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모바일만의 쉬운 사용환경</a:t>
            </a:r>
            <a:endParaRPr lang="en-US" altLang="ko-KR" sz="1400" dirty="0">
              <a:solidFill>
                <a:srgbClr val="4052A5"/>
              </a:solidFill>
              <a:latin typeface="[더존] 본문체 50" panose="020B0803000000000000" pitchFamily="50" charset="-127"/>
              <a:ea typeface="[더존] 본문체 50" panose="020B0803000000000000" pitchFamily="50" charset="-127"/>
            </a:endParaRPr>
          </a:p>
          <a:p>
            <a:pPr marL="80650" indent="-806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사용이 쉬운 </a:t>
            </a:r>
            <a:r>
              <a:rPr lang="ko-KR" altLang="en-US" sz="1100" dirty="0" err="1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모바일로</a:t>
            </a:r>
            <a:r>
              <a:rPr lang="ko-KR" altLang="en-US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</a:t>
            </a:r>
            <a:r>
              <a: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</a:t>
            </a:r>
            <a:r>
              <a:rPr lang="ko-KR" altLang="en-US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를 더 스마트하게 사용해보세요</a:t>
            </a:r>
            <a:r>
              <a: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grpSp>
        <p:nvGrpSpPr>
          <p:cNvPr id="31" name="그룹 30"/>
          <p:cNvGrpSpPr/>
          <p:nvPr/>
        </p:nvGrpSpPr>
        <p:grpSpPr>
          <a:xfrm>
            <a:off x="1703580" y="5972668"/>
            <a:ext cx="2903544" cy="401636"/>
            <a:chOff x="1180161" y="6666562"/>
            <a:chExt cx="2177215" cy="301166"/>
          </a:xfrm>
        </p:grpSpPr>
        <p:grpSp>
          <p:nvGrpSpPr>
            <p:cNvPr id="32" name="그룹 31"/>
            <p:cNvGrpSpPr/>
            <p:nvPr/>
          </p:nvGrpSpPr>
          <p:grpSpPr>
            <a:xfrm>
              <a:off x="1254067" y="6705287"/>
              <a:ext cx="2029288" cy="243620"/>
              <a:chOff x="817497" y="3239671"/>
              <a:chExt cx="2567832" cy="308273"/>
            </a:xfrm>
          </p:grpSpPr>
          <p:pic>
            <p:nvPicPr>
              <p:cNvPr id="35" name="그림 34">
                <a:extLst>
                  <a:ext uri="{FF2B5EF4-FFF2-40B4-BE49-F238E27FC236}">
                    <a16:creationId xmlns:a16="http://schemas.microsoft.com/office/drawing/2014/main" id="{6309FD16-4550-4D6A-AB8A-CB10DCCE81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7497" y="3259944"/>
                <a:ext cx="288000" cy="288000"/>
              </a:xfrm>
              <a:prstGeom prst="rect">
                <a:avLst/>
              </a:prstGeom>
            </p:spPr>
          </p:pic>
          <p:pic>
            <p:nvPicPr>
              <p:cNvPr id="36" name="그림 35">
                <a:extLst>
                  <a:ext uri="{FF2B5EF4-FFF2-40B4-BE49-F238E27FC236}">
                    <a16:creationId xmlns:a16="http://schemas.microsoft.com/office/drawing/2014/main" id="{7B60ECF1-4020-4DA3-ADE3-EFD2941320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2752" y="3239671"/>
                <a:ext cx="288001" cy="288000"/>
              </a:xfrm>
              <a:prstGeom prst="rect">
                <a:avLst/>
              </a:prstGeom>
            </p:spPr>
          </p:pic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9F97095-F53F-4CFA-B557-570EB7198FE8}"/>
                  </a:ext>
                </a:extLst>
              </p:cNvPr>
              <p:cNvSpPr txBox="1"/>
              <p:nvPr/>
            </p:nvSpPr>
            <p:spPr>
              <a:xfrm>
                <a:off x="1144878" y="3241799"/>
                <a:ext cx="916741" cy="265632"/>
              </a:xfrm>
              <a:prstGeom prst="rect">
                <a:avLst/>
              </a:prstGeom>
            </p:spPr>
            <p:txBody>
              <a:bodyPr vert="horz" wrap="none" lIns="0" tIns="0" rIns="0" bIns="0" rtlCol="0" anchor="ctr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900" dirty="0"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Google Play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A0AD4F1-F60A-4E59-80CA-A2DE55746F40}"/>
                  </a:ext>
                </a:extLst>
              </p:cNvPr>
              <p:cNvSpPr txBox="1"/>
              <p:nvPr/>
            </p:nvSpPr>
            <p:spPr>
              <a:xfrm>
                <a:off x="2631812" y="3241799"/>
                <a:ext cx="753517" cy="265632"/>
              </a:xfrm>
              <a:prstGeom prst="rect">
                <a:avLst/>
              </a:prstGeom>
            </p:spPr>
            <p:txBody>
              <a:bodyPr vert="horz" wrap="none" lIns="0" tIns="0" rIns="0" bIns="0" rtlCol="0" anchor="ctr" anchorCtr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sz="900" dirty="0"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App Store</a:t>
                </a: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1180161" y="6666562"/>
              <a:ext cx="1095437" cy="297292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2331756" y="6670436"/>
              <a:ext cx="1025620" cy="297292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</p:grpSp>
      <p:pic>
        <p:nvPicPr>
          <p:cNvPr id="39" name="그림 38">
            <a:extLst>
              <a:ext uri="{FF2B5EF4-FFF2-40B4-BE49-F238E27FC236}">
                <a16:creationId xmlns:a16="http://schemas.microsoft.com/office/drawing/2014/main" id="{10EFC3B6-0E54-4E19-98C4-615FA1B2F8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0689" y="2829043"/>
            <a:ext cx="330523" cy="403073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97757D1C-3FFC-480D-AF9D-80EFCCFCEBA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0080" y="3614277"/>
            <a:ext cx="347548" cy="370112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CEE5FC7A-F9C1-4C5D-A31D-AC6E5E10D36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46291" y="4283494"/>
            <a:ext cx="334921" cy="342838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04629C8F-1178-4D3F-A42E-75C92866EF3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0079" y="5253965"/>
            <a:ext cx="311133" cy="432498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077" y="738187"/>
            <a:ext cx="438953" cy="438953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667" y="1547309"/>
            <a:ext cx="432000" cy="432000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063842"/>
            <a:ext cx="432000" cy="432000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669" y="1063841"/>
            <a:ext cx="431998" cy="432000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3216" y="580585"/>
            <a:ext cx="432000" cy="432000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580585"/>
            <a:ext cx="432000" cy="43200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5" y="1552301"/>
            <a:ext cx="431998" cy="432000"/>
          </a:xfrm>
          <a:prstGeom prst="rect">
            <a:avLst/>
          </a:prstGeom>
        </p:spPr>
      </p:pic>
      <p:pic>
        <p:nvPicPr>
          <p:cNvPr id="46" name="그림 4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3216" y="1063839"/>
            <a:ext cx="432000" cy="432002"/>
          </a:xfrm>
          <a:prstGeom prst="rect">
            <a:avLst/>
          </a:prstGeom>
        </p:spPr>
      </p:pic>
      <p:pic>
        <p:nvPicPr>
          <p:cNvPr id="47" name="그림 4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506" y="1050092"/>
            <a:ext cx="432000" cy="432002"/>
          </a:xfrm>
          <a:prstGeom prst="rect">
            <a:avLst/>
          </a:prstGeom>
        </p:spPr>
      </p:pic>
      <p:pic>
        <p:nvPicPr>
          <p:cNvPr id="48" name="그림 4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3216" y="1542947"/>
            <a:ext cx="432000" cy="43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87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82554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회사 업무에 필요한 모든 것을 </a:t>
            </a:r>
            <a:r>
              <a:rPr lang="en-US" altLang="ko-KR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NAHAGO</a:t>
            </a:r>
            <a:r>
              <a:rPr lang="ko-KR" altLang="en-US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로 스마트하게 해결</a:t>
            </a:r>
            <a:r>
              <a:rPr lang="en-US" altLang="ko-KR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!</a:t>
            </a:r>
            <a:endParaRPr lang="en-US" altLang="ko-KR" sz="1400" dirty="0">
              <a:solidFill>
                <a:srgbClr val="258AF8"/>
              </a:solidFill>
              <a:latin typeface="[더존] 제목체 30" panose="020B0503000000000000" pitchFamily="50" charset="-127"/>
              <a:ea typeface="[더존] 제목체 30" panose="020B0503000000000000" pitchFamily="50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4493"/>
            <a:ext cx="9699418" cy="49653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국내 </a:t>
            </a:r>
            <a:r>
              <a:rPr lang="en-US" altLang="ko-KR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NO.1 </a:t>
            </a:r>
            <a:r>
              <a:rPr lang="ko-KR" altLang="en-US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비즈니스 플랫폼 </a:t>
            </a:r>
            <a:r>
              <a:rPr lang="en-US" altLang="ko-KR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 </a:t>
            </a:r>
            <a:r>
              <a:rPr lang="ko-KR" altLang="en-US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와 연동되는 </a:t>
            </a:r>
            <a:r>
              <a:rPr lang="ko-KR" altLang="en-US" sz="1100" dirty="0" err="1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직장인용</a:t>
            </a:r>
            <a:r>
              <a:rPr lang="ko-KR" altLang="en-US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앱</a:t>
            </a:r>
            <a:r>
              <a:rPr lang="en-US" altLang="ko-KR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!</a:t>
            </a:r>
            <a:endParaRPr lang="en-US" altLang="ko-KR" sz="1100" dirty="0">
              <a:solidFill>
                <a:schemeClr val="tx1"/>
              </a:solidFill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1057528" y="3519524"/>
            <a:ext cx="3346692" cy="1737150"/>
            <a:chOff x="6642100" y="3847219"/>
            <a:chExt cx="4215288" cy="1914890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4269332"/>
              <a:ext cx="4215288" cy="1492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임금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(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급여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)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명세서 작성 업무를 쉽고 간편하게</a:t>
              </a:r>
              <a:endParaRPr lang="en-US" altLang="ko-KR" sz="1100" dirty="0" smtClean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직원별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다양한 </a:t>
              </a:r>
              <a:r>
                <a:rPr lang="ko-KR" altLang="en-US" sz="110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근로제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근무지 설정 및 실시간 근로시간 </a:t>
              </a:r>
              <a:r>
                <a:rPr lang="ko-KR" altLang="en-US" sz="110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현황확인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및 관리</a:t>
              </a:r>
              <a:endParaRPr lang="en-US" altLang="ko-KR" sz="1100" dirty="0" smtClean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나하고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(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모바일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)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로 직원들이 연말정산 신청한 자료를 편리하게 검토 및 </a:t>
              </a:r>
              <a:r>
                <a:rPr lang="ko-KR" altLang="en-US" sz="110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진행가능</a:t>
              </a:r>
              <a:endParaRPr lang="en-US" altLang="ko-KR" sz="1100" dirty="0" smtClean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3256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ko-KR" altLang="en-US" sz="1200" dirty="0" err="1" smtClean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나하고</a:t>
              </a:r>
              <a:r>
                <a:rPr lang="ko-KR" altLang="en-US" sz="1200" dirty="0" err="1" smtClean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를</a:t>
              </a:r>
              <a:r>
                <a:rPr lang="ko-KR" altLang="en-US" sz="1200" dirty="0" smtClean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 </a:t>
              </a: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47310"/>
            <a:ext cx="432000" cy="431999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667" y="1547309"/>
            <a:ext cx="432000" cy="432000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063842"/>
            <a:ext cx="432000" cy="43200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506" y="1063841"/>
            <a:ext cx="432000" cy="43200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669" y="1063841"/>
            <a:ext cx="431998" cy="432000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390" y="552877"/>
            <a:ext cx="438953" cy="438953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67837" y="535025"/>
            <a:ext cx="2006100" cy="591394"/>
          </a:xfrm>
          <a:prstGeom prst="rect">
            <a:avLst/>
          </a:prstGeom>
        </p:spPr>
      </p:pic>
      <p:pic>
        <p:nvPicPr>
          <p:cNvPr id="23" name="그림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67219" y="2641350"/>
            <a:ext cx="5990448" cy="392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60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82554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en-US" altLang="ko-KR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WHAAGO</a:t>
            </a:r>
            <a:r>
              <a:rPr lang="ko-KR" altLang="en-US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에서 간편하게 설정하세요</a:t>
            </a:r>
            <a:r>
              <a:rPr lang="en-US" altLang="ko-KR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!</a:t>
            </a:r>
            <a:endParaRPr lang="en-US" altLang="ko-KR" sz="1400" dirty="0">
              <a:solidFill>
                <a:srgbClr val="258AF8"/>
              </a:solidFill>
              <a:latin typeface="[더존] 제목체 30" panose="020B0503000000000000" pitchFamily="50" charset="-127"/>
              <a:ea typeface="[더존] 제목체 30" panose="020B0503000000000000" pitchFamily="50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4493"/>
            <a:ext cx="9699418" cy="49653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원격접속 대상 </a:t>
            </a:r>
            <a:r>
              <a:rPr lang="en-US" altLang="ko-KR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PC</a:t>
            </a:r>
            <a:r>
              <a:rPr lang="ko-KR" altLang="en-US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를 간편하게 설정하고</a:t>
            </a:r>
            <a:r>
              <a:rPr lang="en-US" altLang="ko-KR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 </a:t>
            </a:r>
            <a:r>
              <a:rPr lang="ko-KR" altLang="en-US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접속할 수 있습니다</a:t>
            </a:r>
            <a:r>
              <a:rPr lang="en-US" altLang="ko-KR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  <a:endParaRPr lang="en-US" altLang="ko-KR" sz="1100" dirty="0">
              <a:solidFill>
                <a:schemeClr val="tx1"/>
              </a:solidFill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705190" y="3410466"/>
            <a:ext cx="3346692" cy="1737148"/>
            <a:chOff x="6642100" y="3847219"/>
            <a:chExt cx="4215288" cy="1914888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4269331"/>
              <a:ext cx="4215288" cy="149277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재택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원격지 어디서나 사무실처럼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사무실 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PC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에 원격으로 접속할 수 있습니다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.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업무용 서비스는 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WEHAGO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에서 </a:t>
              </a:r>
              <a:r>
                <a:rPr lang="ko-KR" altLang="en-US" sz="110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언제어디서나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사용하고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사무실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PC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를 사용해야하는 경우 내 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PC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원격 접속을 사용하세요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.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3256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ko-KR" altLang="en-US" sz="1200" dirty="0" smtClean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내 </a:t>
              </a:r>
              <a:r>
                <a:rPr lang="en-US" altLang="ko-KR" sz="1200" dirty="0" smtClean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PC </a:t>
              </a:r>
              <a:r>
                <a:rPr lang="ko-KR" altLang="en-US" sz="1200" dirty="0" err="1" smtClean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원격접속을</a:t>
              </a:r>
              <a:r>
                <a:rPr lang="ko-KR" altLang="en-US" sz="1200" dirty="0" smtClean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 </a:t>
              </a: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47310"/>
            <a:ext cx="432000" cy="431999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667" y="1547309"/>
            <a:ext cx="432000" cy="432000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063842"/>
            <a:ext cx="432000" cy="43200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506" y="1063841"/>
            <a:ext cx="432000" cy="43200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669" y="1063841"/>
            <a:ext cx="431998" cy="432000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390" y="552877"/>
            <a:ext cx="438953" cy="438953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4645564" y="680720"/>
            <a:ext cx="2900872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91" dirty="0" smtClean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내 </a:t>
            </a:r>
            <a:r>
              <a:rPr lang="en-US" altLang="ko-KR" sz="2800" spc="-91" dirty="0" smtClean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PC </a:t>
            </a:r>
            <a:r>
              <a:rPr lang="ko-KR" altLang="en-US" sz="2800" spc="-91" dirty="0" smtClean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원격접속</a:t>
            </a:r>
            <a:endParaRPr lang="ko-KR" altLang="en-US" sz="2800" spc="-91" dirty="0">
              <a:solidFill>
                <a:schemeClr val="tx1"/>
              </a:solidFill>
              <a:latin typeface="[더존] 제목체 50" panose="020B0803000000000000" pitchFamily="50" charset="-127"/>
              <a:ea typeface="[더존] 제목체 50" panose="020B0803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64581" y="2715716"/>
            <a:ext cx="5977086" cy="369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32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82554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세무회계사무소</a:t>
            </a:r>
            <a:r>
              <a:rPr lang="en-US" altLang="ko-KR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, </a:t>
            </a:r>
            <a:r>
              <a:rPr lang="ko-KR" altLang="en-US" sz="1400" dirty="0" err="1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수임처</a:t>
            </a:r>
            <a:r>
              <a:rPr lang="en-US" altLang="ko-KR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, </a:t>
            </a:r>
            <a:r>
              <a:rPr lang="ko-KR" altLang="en-US" sz="1400" dirty="0" err="1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수임처</a:t>
            </a:r>
            <a:r>
              <a:rPr lang="ko-KR" altLang="en-US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 직원을 하나로 연결</a:t>
            </a:r>
            <a:r>
              <a:rPr lang="en-US" altLang="ko-KR" sz="1400" dirty="0" smtClean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!</a:t>
            </a:r>
            <a:endParaRPr lang="en-US" altLang="ko-KR" sz="1400" dirty="0">
              <a:solidFill>
                <a:srgbClr val="258AF8"/>
              </a:solidFill>
              <a:latin typeface="[더존] 제목체 30" panose="020B0503000000000000" pitchFamily="50" charset="-127"/>
              <a:ea typeface="[더존] 제목체 30" panose="020B0503000000000000" pitchFamily="50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4493"/>
            <a:ext cx="9699418" cy="49653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국내 </a:t>
            </a:r>
            <a:r>
              <a:rPr lang="en-US" altLang="ko-KR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NO.1 </a:t>
            </a:r>
            <a:r>
              <a:rPr lang="ko-KR" altLang="en-US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비즈니스 플랫폼 </a:t>
            </a:r>
            <a:r>
              <a:rPr lang="en-US" altLang="ko-KR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 </a:t>
            </a:r>
            <a:r>
              <a:rPr lang="ko-KR" altLang="en-US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와 연동되는 </a:t>
            </a:r>
            <a:r>
              <a:rPr lang="ko-KR" altLang="en-US" sz="1100" dirty="0" err="1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직장인용</a:t>
            </a:r>
            <a:r>
              <a:rPr lang="ko-KR" altLang="en-US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앱</a:t>
            </a:r>
            <a:r>
              <a:rPr lang="en-US" altLang="ko-KR" sz="1100" dirty="0" smtClean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!</a:t>
            </a:r>
            <a:endParaRPr lang="en-US" altLang="ko-KR" sz="1100" dirty="0">
              <a:solidFill>
                <a:schemeClr val="tx1"/>
              </a:solidFill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1141418" y="3527913"/>
            <a:ext cx="3346692" cy="1466306"/>
            <a:chOff x="6642100" y="3847219"/>
            <a:chExt cx="4215288" cy="1616334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4269331"/>
              <a:ext cx="4215288" cy="119422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경영관리를 사용하지 않는 </a:t>
              </a:r>
              <a:r>
                <a:rPr lang="ko-KR" altLang="en-US" sz="110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수임처와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T-edge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로 연결해서 </a:t>
              </a:r>
              <a:r>
                <a:rPr lang="ko-KR" altLang="en-US" sz="110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수임처를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관리할 수 있으며 </a:t>
              </a:r>
              <a:r>
                <a:rPr lang="ko-KR" altLang="en-US" sz="110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수임처의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지원들까지 사용할 수 있어 </a:t>
              </a:r>
              <a:r>
                <a:rPr lang="ko-KR" altLang="en-US" sz="1100" dirty="0" err="1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수임처에게</a:t>
              </a:r>
              <a:r>
                <a:rPr lang="ko-KR" altLang="en-US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차별화된 서비스를 제공할 수 있습니다</a:t>
              </a:r>
              <a:r>
                <a:rPr lang="en-US" altLang="ko-KR" sz="1100" dirty="0" smtClean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.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3256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ko-KR" sz="1200" dirty="0" smtClean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T-edge</a:t>
              </a:r>
              <a:r>
                <a:rPr lang="ko-KR" altLang="en-US" sz="1200" dirty="0" smtClean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를 </a:t>
              </a: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47310"/>
            <a:ext cx="432000" cy="431999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667" y="1547309"/>
            <a:ext cx="432000" cy="432000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063842"/>
            <a:ext cx="432000" cy="43200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506" y="1063841"/>
            <a:ext cx="432000" cy="432000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669" y="1063841"/>
            <a:ext cx="431998" cy="432000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390" y="552877"/>
            <a:ext cx="438953" cy="438953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4645564" y="680720"/>
            <a:ext cx="2900872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800" spc="-91" dirty="0" smtClean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T-edge</a:t>
            </a:r>
            <a:endParaRPr lang="ko-KR" altLang="en-US" sz="2800" spc="-91" dirty="0">
              <a:solidFill>
                <a:schemeClr val="tx1"/>
              </a:solidFill>
              <a:latin typeface="[더존] 제목체 50" panose="020B0803000000000000" pitchFamily="50" charset="-127"/>
              <a:ea typeface="[더존] 제목체 50" panose="020B0803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71746" y="2502968"/>
            <a:ext cx="5373656" cy="402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4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0" y="1530883"/>
            <a:ext cx="12192000" cy="1919381"/>
          </a:xfrm>
          <a:prstGeom prst="rect">
            <a:avLst/>
          </a:prstGeom>
        </p:spPr>
        <p:txBody>
          <a:bodyPr vert="horz" lIns="82951" tIns="41475" rIns="82951" bIns="41475" rtlCol="0" anchor="ctr">
            <a:noAutofit/>
          </a:bodyPr>
          <a:lstStyle>
            <a:lvl1pPr algn="ctr" defTabSz="1007943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60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  <a:cs typeface="+mn-cs"/>
              </a:rPr>
              <a:t>Thank you</a:t>
            </a:r>
            <a:endParaRPr lang="ko-KR" altLang="en-US" sz="6000" dirty="0">
              <a:solidFill>
                <a:schemeClr val="bg1"/>
              </a:solidFill>
              <a:latin typeface="[더존] 제목체 50" panose="020B0803000000000000" pitchFamily="50" charset="-127"/>
              <a:ea typeface="[더존] 제목체 50" panose="020B0803000000000000" pitchFamily="50" charset="-127"/>
              <a:cs typeface="+mn-cs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752" y="5662823"/>
            <a:ext cx="1681200" cy="240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71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그룹 38"/>
          <p:cNvGrpSpPr/>
          <p:nvPr/>
        </p:nvGrpSpPr>
        <p:grpSpPr>
          <a:xfrm>
            <a:off x="883742" y="2181820"/>
            <a:ext cx="2489510" cy="3803055"/>
            <a:chOff x="1159516" y="2262579"/>
            <a:chExt cx="4185597" cy="3803055"/>
          </a:xfrm>
        </p:grpSpPr>
        <p:sp>
          <p:nvSpPr>
            <p:cNvPr id="37" name="모서리가 둥근 직사각형 36"/>
            <p:cNvSpPr/>
            <p:nvPr/>
          </p:nvSpPr>
          <p:spPr>
            <a:xfrm>
              <a:off x="1159516" y="2262579"/>
              <a:ext cx="4185597" cy="380305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rgbClr val="7E4FFF"/>
              </a:solidFill>
            </a:ln>
            <a:effectLst>
              <a:outerShdw blurRad="1270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1161870" y="2266344"/>
              <a:ext cx="4183243" cy="722594"/>
            </a:xfrm>
            <a:prstGeom prst="rect">
              <a:avLst/>
            </a:prstGeom>
            <a:solidFill>
              <a:srgbClr val="258AF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</p:grpSp>
      <p:sp>
        <p:nvSpPr>
          <p:cNvPr id="5" name="모서리가 둥근 직사각형 4"/>
          <p:cNvSpPr/>
          <p:nvPr/>
        </p:nvSpPr>
        <p:spPr>
          <a:xfrm>
            <a:off x="880999" y="2168523"/>
            <a:ext cx="2494998" cy="739657"/>
          </a:xfrm>
          <a:prstGeom prst="roundRect">
            <a:avLst>
              <a:gd name="adj" fmla="val 0"/>
            </a:avLst>
          </a:prstGeom>
          <a:solidFill>
            <a:srgbClr val="7E4FFF"/>
          </a:solidFill>
          <a:ln>
            <a:solidFill>
              <a:srgbClr val="7E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sp>
        <p:nvSpPr>
          <p:cNvPr id="12" name="타원 11"/>
          <p:cNvSpPr/>
          <p:nvPr/>
        </p:nvSpPr>
        <p:spPr>
          <a:xfrm>
            <a:off x="1521662" y="3056594"/>
            <a:ext cx="1213673" cy="1184269"/>
          </a:xfrm>
          <a:prstGeom prst="ellipse">
            <a:avLst/>
          </a:prstGeom>
          <a:solidFill>
            <a:srgbClr val="E9EF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sp>
        <p:nvSpPr>
          <p:cNvPr id="17" name="TextBox 16"/>
          <p:cNvSpPr txBox="1"/>
          <p:nvPr/>
        </p:nvSpPr>
        <p:spPr>
          <a:xfrm>
            <a:off x="1407787" y="2241224"/>
            <a:ext cx="1441420" cy="6271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우리 회사 전용</a:t>
            </a:r>
            <a:endParaRPr lang="en-US" altLang="ko-KR" sz="1600" dirty="0">
              <a:solidFill>
                <a:schemeClr val="bg1"/>
              </a:solidFill>
              <a:latin typeface="[더존] 제목체 50" panose="020B0803000000000000" pitchFamily="50" charset="-127"/>
              <a:ea typeface="[더존] 제목체 50" panose="020B0803000000000000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6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메신저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66E0F9-CDCD-4816-B876-4AB9E99A0F5E}"/>
              </a:ext>
            </a:extLst>
          </p:cNvPr>
          <p:cNvSpPr txBox="1"/>
          <p:nvPr/>
        </p:nvSpPr>
        <p:spPr>
          <a:xfrm>
            <a:off x="977621" y="4402387"/>
            <a:ext cx="2301753" cy="6093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회사의 중요한 업무대화와 파일을</a:t>
            </a:r>
            <a: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/>
            </a:r>
            <a:b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</a:br>
            <a:r>
              <a:rPr lang="ko-KR" altLang="en-US" sz="1200" dirty="0" err="1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카카오톡</a:t>
            </a: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 등 개인용 메신저로</a:t>
            </a:r>
            <a:endParaRPr lang="en-US" altLang="ko-KR" sz="1200" dirty="0">
              <a:latin typeface="[더존] 본문체 50" panose="020B0803000000000000" pitchFamily="50" charset="-127"/>
              <a:ea typeface="[더존] 본문체 50" panose="020B0803000000000000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주고 받으셨나요</a:t>
            </a:r>
            <a: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66E0F9-CDCD-4816-B876-4AB9E99A0F5E}"/>
              </a:ext>
            </a:extLst>
          </p:cNvPr>
          <p:cNvSpPr txBox="1"/>
          <p:nvPr/>
        </p:nvSpPr>
        <p:spPr>
          <a:xfrm>
            <a:off x="977621" y="5164845"/>
            <a:ext cx="2301753" cy="67710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이제</a:t>
            </a:r>
            <a:r>
              <a:rPr lang="en-US" altLang="ko-KR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 </a:t>
            </a: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업무 전용 메신저</a:t>
            </a:r>
            <a:endParaRPr lang="en-US" altLang="ko-KR" sz="1000" spc="-50" dirty="0"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en-US" altLang="ko-KR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</a:t>
            </a: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톡을 활용해보세요</a:t>
            </a:r>
            <a:r>
              <a:rPr lang="en-US" altLang="ko-KR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개인공간과 회사공간을 분리하여 </a:t>
            </a:r>
            <a:endParaRPr lang="en-US" altLang="ko-KR" sz="1000" spc="-50" dirty="0"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안전하고 자유롭게 협업하세요</a:t>
            </a:r>
            <a:r>
              <a:rPr lang="en-US" altLang="ko-KR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cxnSp>
        <p:nvCxnSpPr>
          <p:cNvPr id="20" name="직선 연결선 19"/>
          <p:cNvCxnSpPr/>
          <p:nvPr/>
        </p:nvCxnSpPr>
        <p:spPr>
          <a:xfrm>
            <a:off x="984789" y="5076043"/>
            <a:ext cx="2287418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그림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234" y="3092454"/>
            <a:ext cx="642528" cy="1065224"/>
          </a:xfrm>
          <a:prstGeom prst="rect">
            <a:avLst/>
          </a:prstGeom>
        </p:spPr>
      </p:pic>
      <p:sp>
        <p:nvSpPr>
          <p:cNvPr id="2" name="Title Placeholder 1"/>
          <p:cNvSpPr txBox="1">
            <a:spLocks/>
          </p:cNvSpPr>
          <p:nvPr/>
        </p:nvSpPr>
        <p:spPr>
          <a:xfrm>
            <a:off x="2502699" y="1269565"/>
            <a:ext cx="7175750" cy="401648"/>
          </a:xfrm>
          <a:prstGeom prst="rect">
            <a:avLst/>
          </a:prstGeom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algn="l" defTabSz="755978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sz="3000" kern="1200">
                <a:solidFill>
                  <a:srgbClr val="00DCFF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ko-KR" altLang="en-US" sz="1200" dirty="0" err="1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카카오톡으로</a:t>
            </a:r>
            <a:r>
              <a:rPr lang="ko-KR" altLang="en-US" sz="12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업무용 파일을 교환하고</a:t>
            </a:r>
            <a:r>
              <a:rPr lang="en-US" altLang="ko-KR" sz="12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개인용 </a:t>
            </a:r>
            <a:r>
              <a:rPr lang="ko-KR" altLang="en-US" sz="1200" dirty="0" err="1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스토리지에</a:t>
            </a:r>
            <a:r>
              <a:rPr lang="ko-KR" altLang="en-US" sz="12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회사 업무파일을 보관하고 계신가요</a:t>
            </a:r>
            <a:r>
              <a:rPr lang="en-US" altLang="ko-KR" sz="12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?</a:t>
            </a:r>
          </a:p>
          <a:p>
            <a:pPr algn="ctr">
              <a:lnSpc>
                <a:spcPct val="110000"/>
              </a:lnSpc>
            </a:pPr>
            <a:r>
              <a:rPr lang="ko-KR" altLang="en-US" sz="12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이제 모든 회사 업무는 </a:t>
            </a:r>
            <a:r>
              <a:rPr lang="en-US" altLang="ko-KR" sz="12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 </a:t>
            </a:r>
            <a:r>
              <a:rPr lang="ko-KR" altLang="en-US" sz="12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하나만 사용하세요</a:t>
            </a:r>
            <a:r>
              <a:rPr lang="en-US" altLang="ko-KR" sz="12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" y="590072"/>
            <a:ext cx="12191999" cy="5265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800" spc="-50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개인용 서비스와 회사 업무용 서비스는 구분되어야 합니다</a:t>
            </a:r>
            <a:r>
              <a:rPr lang="en-US" altLang="ko-KR" sz="2800" spc="-50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C65749-FAE5-4028-B7B7-9855EFD1AF9B}"/>
              </a:ext>
            </a:extLst>
          </p:cNvPr>
          <p:cNvSpPr txBox="1"/>
          <p:nvPr/>
        </p:nvSpPr>
        <p:spPr>
          <a:xfrm>
            <a:off x="2316749" y="6186951"/>
            <a:ext cx="7877300" cy="67104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1600" spc="-27" dirty="0">
                <a:solidFill>
                  <a:srgbClr val="258AF8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WEHAGO</a:t>
            </a:r>
            <a:r>
              <a:rPr lang="ko-KR" altLang="en-US" sz="1600" spc="-27" dirty="0">
                <a:solidFill>
                  <a:srgbClr val="258AF8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는 기업 업무 전용 서비스입니다</a:t>
            </a:r>
            <a:r>
              <a:rPr lang="en-US" altLang="ko-KR" sz="1600" spc="-27" dirty="0">
                <a:solidFill>
                  <a:srgbClr val="258AF8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.</a:t>
            </a:r>
          </a:p>
        </p:txBody>
      </p:sp>
      <p:grpSp>
        <p:nvGrpSpPr>
          <p:cNvPr id="83" name="그룹 82"/>
          <p:cNvGrpSpPr/>
          <p:nvPr/>
        </p:nvGrpSpPr>
        <p:grpSpPr>
          <a:xfrm>
            <a:off x="3530839" y="2181820"/>
            <a:ext cx="2489510" cy="3803055"/>
            <a:chOff x="1159516" y="2262579"/>
            <a:chExt cx="4185597" cy="3803055"/>
          </a:xfrm>
        </p:grpSpPr>
        <p:sp>
          <p:nvSpPr>
            <p:cNvPr id="91" name="모서리가 둥근 직사각형 90"/>
            <p:cNvSpPr/>
            <p:nvPr/>
          </p:nvSpPr>
          <p:spPr>
            <a:xfrm>
              <a:off x="1159516" y="2262579"/>
              <a:ext cx="4185597" cy="380305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rgbClr val="5A6AFC"/>
              </a:solidFill>
            </a:ln>
            <a:effectLst>
              <a:outerShdw blurRad="1270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1161870" y="2266344"/>
              <a:ext cx="4183243" cy="722594"/>
            </a:xfrm>
            <a:prstGeom prst="rect">
              <a:avLst/>
            </a:prstGeom>
            <a:solidFill>
              <a:srgbClr val="258AF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</p:grpSp>
      <p:sp>
        <p:nvSpPr>
          <p:cNvPr id="84" name="모서리가 둥근 직사각형 83"/>
          <p:cNvSpPr/>
          <p:nvPr/>
        </p:nvSpPr>
        <p:spPr>
          <a:xfrm>
            <a:off x="3528096" y="2168523"/>
            <a:ext cx="2494998" cy="739657"/>
          </a:xfrm>
          <a:prstGeom prst="roundRect">
            <a:avLst>
              <a:gd name="adj" fmla="val 0"/>
            </a:avLst>
          </a:prstGeom>
          <a:solidFill>
            <a:srgbClr val="5A6AFC"/>
          </a:solidFill>
          <a:ln>
            <a:solidFill>
              <a:srgbClr val="5A6A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sp>
        <p:nvSpPr>
          <p:cNvPr id="85" name="타원 84"/>
          <p:cNvSpPr/>
          <p:nvPr/>
        </p:nvSpPr>
        <p:spPr>
          <a:xfrm>
            <a:off x="4168759" y="3056594"/>
            <a:ext cx="1213673" cy="1184269"/>
          </a:xfrm>
          <a:prstGeom prst="ellipse">
            <a:avLst/>
          </a:prstGeom>
          <a:solidFill>
            <a:srgbClr val="E9EF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sp>
        <p:nvSpPr>
          <p:cNvPr id="86" name="TextBox 85"/>
          <p:cNvSpPr txBox="1"/>
          <p:nvPr/>
        </p:nvSpPr>
        <p:spPr>
          <a:xfrm>
            <a:off x="4054884" y="2241224"/>
            <a:ext cx="1441420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우리 회사 전용</a:t>
            </a:r>
            <a:endParaRPr lang="en-US" altLang="ko-KR" sz="1600" dirty="0">
              <a:solidFill>
                <a:schemeClr val="bg1"/>
              </a:solidFill>
              <a:latin typeface="[더존] 제목체 50" panose="020B0803000000000000" pitchFamily="50" charset="-127"/>
              <a:ea typeface="[더존] 제목체 50" panose="020B0803000000000000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6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저장공간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566E0F9-CDCD-4816-B876-4AB9E99A0F5E}"/>
              </a:ext>
            </a:extLst>
          </p:cNvPr>
          <p:cNvSpPr txBox="1"/>
          <p:nvPr/>
        </p:nvSpPr>
        <p:spPr>
          <a:xfrm>
            <a:off x="3624718" y="4402387"/>
            <a:ext cx="2301753" cy="6093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회사의 중요한 문서와</a:t>
            </a:r>
            <a: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/>
            </a:r>
            <a:b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</a:b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각종 자료를</a:t>
            </a:r>
            <a: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 </a:t>
            </a: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개인용 저장공간에</a:t>
            </a:r>
            <a: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/>
            </a:r>
            <a:b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</a:b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보관하셨나요</a:t>
            </a:r>
            <a: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?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F566E0F9-CDCD-4816-B876-4AB9E99A0F5E}"/>
              </a:ext>
            </a:extLst>
          </p:cNvPr>
          <p:cNvSpPr txBox="1"/>
          <p:nvPr/>
        </p:nvSpPr>
        <p:spPr>
          <a:xfrm>
            <a:off x="3624718" y="5164845"/>
            <a:ext cx="2301753" cy="67710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</a:t>
            </a: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를 사용하시면 모든 업무용 </a:t>
            </a:r>
          </a:p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데이터가 우리 회사만의 저장 공간에</a:t>
            </a:r>
          </a:p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안전하게 보관되어 언제 어디서나</a:t>
            </a:r>
          </a:p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사용이 가능합니다</a:t>
            </a:r>
            <a:r>
              <a:rPr lang="en-US" altLang="ko-KR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cxnSp>
        <p:nvCxnSpPr>
          <p:cNvPr id="89" name="직선 연결선 88"/>
          <p:cNvCxnSpPr/>
          <p:nvPr/>
        </p:nvCxnSpPr>
        <p:spPr>
          <a:xfrm>
            <a:off x="3631886" y="5076043"/>
            <a:ext cx="2287418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그룹 93"/>
          <p:cNvGrpSpPr/>
          <p:nvPr/>
        </p:nvGrpSpPr>
        <p:grpSpPr>
          <a:xfrm>
            <a:off x="6177936" y="2181820"/>
            <a:ext cx="2489510" cy="3803055"/>
            <a:chOff x="1159516" y="2262579"/>
            <a:chExt cx="4185597" cy="3803055"/>
          </a:xfrm>
        </p:grpSpPr>
        <p:sp>
          <p:nvSpPr>
            <p:cNvPr id="102" name="모서리가 둥근 직사각형 101"/>
            <p:cNvSpPr/>
            <p:nvPr/>
          </p:nvSpPr>
          <p:spPr>
            <a:xfrm>
              <a:off x="1159516" y="2262579"/>
              <a:ext cx="4185597" cy="380305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rgbClr val="258AF8"/>
              </a:solidFill>
            </a:ln>
            <a:effectLst>
              <a:outerShdw blurRad="1270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3" name="직사각형 102"/>
            <p:cNvSpPr/>
            <p:nvPr/>
          </p:nvSpPr>
          <p:spPr>
            <a:xfrm>
              <a:off x="1161870" y="2266344"/>
              <a:ext cx="4183243" cy="722594"/>
            </a:xfrm>
            <a:prstGeom prst="rect">
              <a:avLst/>
            </a:prstGeom>
            <a:solidFill>
              <a:srgbClr val="258AF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</p:grpSp>
      <p:sp>
        <p:nvSpPr>
          <p:cNvPr id="95" name="모서리가 둥근 직사각형 94"/>
          <p:cNvSpPr/>
          <p:nvPr/>
        </p:nvSpPr>
        <p:spPr>
          <a:xfrm>
            <a:off x="6175193" y="2168523"/>
            <a:ext cx="2494998" cy="739657"/>
          </a:xfrm>
          <a:prstGeom prst="roundRect">
            <a:avLst>
              <a:gd name="adj" fmla="val 0"/>
            </a:avLst>
          </a:prstGeom>
          <a:solidFill>
            <a:srgbClr val="258AF8"/>
          </a:solidFill>
          <a:ln>
            <a:solidFill>
              <a:srgbClr val="258A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sp>
        <p:nvSpPr>
          <p:cNvPr id="96" name="타원 95"/>
          <p:cNvSpPr/>
          <p:nvPr/>
        </p:nvSpPr>
        <p:spPr>
          <a:xfrm>
            <a:off x="6815856" y="3056594"/>
            <a:ext cx="1213673" cy="1184269"/>
          </a:xfrm>
          <a:prstGeom prst="ellipse">
            <a:avLst/>
          </a:prstGeom>
          <a:solidFill>
            <a:srgbClr val="E9EF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sp>
        <p:nvSpPr>
          <p:cNvPr id="97" name="TextBox 96"/>
          <p:cNvSpPr txBox="1"/>
          <p:nvPr/>
        </p:nvSpPr>
        <p:spPr>
          <a:xfrm>
            <a:off x="6512826" y="2241224"/>
            <a:ext cx="1819729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자동 백업으로</a:t>
            </a:r>
          </a:p>
          <a:p>
            <a:pPr algn="ctr">
              <a:lnSpc>
                <a:spcPct val="110000"/>
              </a:lnSpc>
            </a:pPr>
            <a:r>
              <a:rPr lang="ko-KR" altLang="en-US" sz="16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안전한 데이터 보관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566E0F9-CDCD-4816-B876-4AB9E99A0F5E}"/>
              </a:ext>
            </a:extLst>
          </p:cNvPr>
          <p:cNvSpPr txBox="1"/>
          <p:nvPr/>
        </p:nvSpPr>
        <p:spPr>
          <a:xfrm>
            <a:off x="6271815" y="4402387"/>
            <a:ext cx="2301753" cy="6093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200" dirty="0" err="1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더존이</a:t>
            </a: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 기업의 소중한</a:t>
            </a:r>
            <a: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/>
            </a:r>
            <a:b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</a:b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데이터를 가장 안전하게</a:t>
            </a:r>
            <a:endParaRPr lang="en-US" altLang="ko-KR" sz="1200" dirty="0">
              <a:latin typeface="[더존] 본문체 50" panose="020B0803000000000000" pitchFamily="50" charset="-127"/>
              <a:ea typeface="[더존] 본문체 50" panose="020B0803000000000000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지켜 드립니다</a:t>
            </a:r>
            <a: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.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66E0F9-CDCD-4816-B876-4AB9E99A0F5E}"/>
              </a:ext>
            </a:extLst>
          </p:cNvPr>
          <p:cNvSpPr txBox="1"/>
          <p:nvPr/>
        </p:nvSpPr>
        <p:spPr>
          <a:xfrm>
            <a:off x="6271815" y="5164845"/>
            <a:ext cx="2301753" cy="67710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</a:t>
            </a: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에 입력되는 모든 데이터는</a:t>
            </a:r>
          </a:p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주기적으로 자동 백업되므로</a:t>
            </a:r>
            <a:r>
              <a:rPr lang="en-US" altLang="ko-KR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</a:t>
            </a:r>
          </a:p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데이터 유실에 따른 업무 손실까지</a:t>
            </a:r>
          </a:p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예방할 수 있습니다</a:t>
            </a:r>
            <a:endParaRPr lang="en-US" altLang="ko-KR" sz="1000" spc="-50" dirty="0"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</p:txBody>
      </p:sp>
      <p:cxnSp>
        <p:nvCxnSpPr>
          <p:cNvPr id="100" name="직선 연결선 99"/>
          <p:cNvCxnSpPr/>
          <p:nvPr/>
        </p:nvCxnSpPr>
        <p:spPr>
          <a:xfrm>
            <a:off x="6278983" y="5076043"/>
            <a:ext cx="2287418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그룹 104"/>
          <p:cNvGrpSpPr/>
          <p:nvPr/>
        </p:nvGrpSpPr>
        <p:grpSpPr>
          <a:xfrm>
            <a:off x="8825033" y="2181820"/>
            <a:ext cx="2489510" cy="3803055"/>
            <a:chOff x="1159516" y="2262579"/>
            <a:chExt cx="4185597" cy="3803055"/>
          </a:xfrm>
        </p:grpSpPr>
        <p:sp>
          <p:nvSpPr>
            <p:cNvPr id="113" name="모서리가 둥근 직사각형 112"/>
            <p:cNvSpPr/>
            <p:nvPr/>
          </p:nvSpPr>
          <p:spPr>
            <a:xfrm>
              <a:off x="1159516" y="2262579"/>
              <a:ext cx="4185597" cy="380305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solidFill>
                <a:srgbClr val="11CABF"/>
              </a:solidFill>
            </a:ln>
            <a:effectLst>
              <a:outerShdw blurRad="1270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4" name="직사각형 113"/>
            <p:cNvSpPr/>
            <p:nvPr/>
          </p:nvSpPr>
          <p:spPr>
            <a:xfrm>
              <a:off x="1161870" y="2266344"/>
              <a:ext cx="4183243" cy="722594"/>
            </a:xfrm>
            <a:prstGeom prst="rect">
              <a:avLst/>
            </a:prstGeom>
            <a:solidFill>
              <a:srgbClr val="258AF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</p:grpSp>
      <p:sp>
        <p:nvSpPr>
          <p:cNvPr id="106" name="모서리가 둥근 직사각형 105"/>
          <p:cNvSpPr/>
          <p:nvPr/>
        </p:nvSpPr>
        <p:spPr>
          <a:xfrm>
            <a:off x="8822290" y="2168523"/>
            <a:ext cx="2494998" cy="739657"/>
          </a:xfrm>
          <a:prstGeom prst="roundRect">
            <a:avLst>
              <a:gd name="adj" fmla="val 0"/>
            </a:avLst>
          </a:prstGeom>
          <a:solidFill>
            <a:srgbClr val="11CABF"/>
          </a:solidFill>
          <a:ln>
            <a:solidFill>
              <a:srgbClr val="11CA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sp>
        <p:nvSpPr>
          <p:cNvPr id="107" name="타원 106"/>
          <p:cNvSpPr/>
          <p:nvPr/>
        </p:nvSpPr>
        <p:spPr>
          <a:xfrm>
            <a:off x="9462953" y="3056594"/>
            <a:ext cx="1213673" cy="1184269"/>
          </a:xfrm>
          <a:prstGeom prst="ellipse">
            <a:avLst/>
          </a:prstGeom>
          <a:solidFill>
            <a:srgbClr val="E9EF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sp>
        <p:nvSpPr>
          <p:cNvPr id="108" name="TextBox 107"/>
          <p:cNvSpPr txBox="1"/>
          <p:nvPr/>
        </p:nvSpPr>
        <p:spPr>
          <a:xfrm>
            <a:off x="9349078" y="2241224"/>
            <a:ext cx="1441420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사용자 별</a:t>
            </a:r>
            <a:endParaRPr lang="en-US" altLang="ko-KR" sz="1600" dirty="0">
              <a:solidFill>
                <a:schemeClr val="bg1"/>
              </a:solidFill>
              <a:latin typeface="[더존] 제목체 50" panose="020B0803000000000000" pitchFamily="50" charset="-127"/>
              <a:ea typeface="[더존] 제목체 50" panose="020B0803000000000000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6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접근 권한 관리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F566E0F9-CDCD-4816-B876-4AB9E99A0F5E}"/>
              </a:ext>
            </a:extLst>
          </p:cNvPr>
          <p:cNvSpPr txBox="1"/>
          <p:nvPr/>
        </p:nvSpPr>
        <p:spPr>
          <a:xfrm>
            <a:off x="8918912" y="4402387"/>
            <a:ext cx="2301753" cy="6093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WEHAGO</a:t>
            </a: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는</a:t>
            </a:r>
          </a:p>
          <a:p>
            <a:pPr algn="ctr">
              <a:lnSpc>
                <a:spcPct val="110000"/>
              </a:lnSpc>
            </a:pP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회사의 관리자를 지정할 수 </a:t>
            </a:r>
          </a:p>
          <a:p>
            <a:pPr algn="ctr">
              <a:lnSpc>
                <a:spcPct val="110000"/>
              </a:lnSpc>
            </a:pPr>
            <a:r>
              <a:rPr lang="ko-KR" altLang="en-US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있습니다</a:t>
            </a:r>
            <a:r>
              <a:rPr lang="en-US" altLang="ko-KR" sz="12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.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F566E0F9-CDCD-4816-B876-4AB9E99A0F5E}"/>
              </a:ext>
            </a:extLst>
          </p:cNvPr>
          <p:cNvSpPr txBox="1"/>
          <p:nvPr/>
        </p:nvSpPr>
        <p:spPr>
          <a:xfrm>
            <a:off x="8918912" y="5164845"/>
            <a:ext cx="2301753" cy="67710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접속하는 임직원 별로</a:t>
            </a:r>
            <a:endParaRPr lang="en-US" altLang="ko-KR" sz="1000" spc="-50" dirty="0"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프로그램이나 서비스를 필요한 것만</a:t>
            </a:r>
            <a:endParaRPr lang="en-US" altLang="ko-KR" sz="1000" spc="-50" dirty="0"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사용할 수 있도록 접근 권한을</a:t>
            </a:r>
            <a:endParaRPr lang="en-US" altLang="ko-KR" sz="1000" spc="-50" dirty="0"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관리할 수 있습니다</a:t>
            </a:r>
            <a:r>
              <a:rPr lang="en-US" altLang="ko-KR" sz="1000" spc="-50" dirty="0"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cxnSp>
        <p:nvCxnSpPr>
          <p:cNvPr id="111" name="직선 연결선 110"/>
          <p:cNvCxnSpPr/>
          <p:nvPr/>
        </p:nvCxnSpPr>
        <p:spPr>
          <a:xfrm>
            <a:off x="8926080" y="5076043"/>
            <a:ext cx="2287418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5" name="그림 1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001" y="3237369"/>
            <a:ext cx="638596" cy="852352"/>
          </a:xfrm>
          <a:prstGeom prst="rect">
            <a:avLst/>
          </a:prstGeom>
        </p:spPr>
      </p:pic>
      <p:pic>
        <p:nvPicPr>
          <p:cNvPr id="116" name="그림 1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863" y="3192440"/>
            <a:ext cx="602950" cy="897281"/>
          </a:xfrm>
          <a:prstGeom prst="rect">
            <a:avLst/>
          </a:prstGeom>
        </p:spPr>
      </p:pic>
      <p:pic>
        <p:nvPicPr>
          <p:cNvPr id="117" name="그림 1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49" y="3140300"/>
            <a:ext cx="928385" cy="98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67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/>
          </p:cNvSpPr>
          <p:nvPr/>
        </p:nvSpPr>
        <p:spPr>
          <a:xfrm>
            <a:off x="2508125" y="1722475"/>
            <a:ext cx="7175750" cy="401648"/>
          </a:xfrm>
          <a:prstGeom prst="rect">
            <a:avLst/>
          </a:prstGeom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algn="l" defTabSz="755978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sz="3000" kern="1200">
                <a:solidFill>
                  <a:srgbClr val="00DCFF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ko-KR" altLang="en-US" sz="12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원활한 협업을 위한 통합 커뮤니케이션 서비스부터 효과적인 다양한 서비스를 제공하고</a:t>
            </a:r>
          </a:p>
          <a:p>
            <a:pPr algn="ctr">
              <a:lnSpc>
                <a:spcPct val="110000"/>
              </a:lnSpc>
            </a:pPr>
            <a:r>
              <a:rPr lang="ko-KR" altLang="en-US" sz="12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회사 경영에 필수적인 경영관리까지 한 곳에서 모두 사용할 수 있습니다</a:t>
            </a:r>
            <a:r>
              <a:rPr lang="en-US" altLang="ko-KR" sz="12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" y="604511"/>
            <a:ext cx="12191999" cy="1034129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2800" spc="-50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WEHAGO</a:t>
            </a:r>
            <a:r>
              <a:rPr lang="ko-KR" altLang="en-US" sz="2800" spc="-50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는 회사에 필요한 다양한 업무환경을</a:t>
            </a:r>
          </a:p>
          <a:p>
            <a:pPr algn="ctr">
              <a:lnSpc>
                <a:spcPct val="120000"/>
              </a:lnSpc>
            </a:pPr>
            <a:r>
              <a:rPr lang="ko-KR" altLang="en-US" sz="2800" spc="-50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한 곳에서 제공하는 비즈니스 플랫폼 입니다</a:t>
            </a:r>
            <a:r>
              <a:rPr lang="en-US" altLang="ko-KR" sz="2800" spc="-50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.</a:t>
            </a:r>
          </a:p>
        </p:txBody>
      </p:sp>
      <p:sp>
        <p:nvSpPr>
          <p:cNvPr id="138" name="모서리가 둥근 직사각형 137"/>
          <p:cNvSpPr/>
          <p:nvPr/>
        </p:nvSpPr>
        <p:spPr>
          <a:xfrm>
            <a:off x="6504544" y="2574758"/>
            <a:ext cx="4812744" cy="40030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solidFill>
              <a:srgbClr val="258AF8"/>
            </a:solidFill>
          </a:ln>
          <a:effectLst>
            <a:outerShdw blurRad="1270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사각형: 둥근 모서리 102">
            <a:extLst>
              <a:ext uri="{FF2B5EF4-FFF2-40B4-BE49-F238E27FC236}">
                <a16:creationId xmlns:a16="http://schemas.microsoft.com/office/drawing/2014/main" id="{5BF1C6EB-264D-4617-B209-BF6BEB17EC77}"/>
              </a:ext>
            </a:extLst>
          </p:cNvPr>
          <p:cNvSpPr/>
          <p:nvPr/>
        </p:nvSpPr>
        <p:spPr>
          <a:xfrm>
            <a:off x="9517278" y="3837844"/>
            <a:ext cx="1629140" cy="481667"/>
          </a:xfrm>
          <a:prstGeom prst="roundRect">
            <a:avLst>
              <a:gd name="adj" fmla="val 0"/>
            </a:avLst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97976" rIns="0" bIns="0" rtlCol="0" anchor="t"/>
          <a:lstStyle/>
          <a:p>
            <a:pPr>
              <a:spcAft>
                <a:spcPts val="300"/>
              </a:spcAft>
            </a:pPr>
            <a:r>
              <a:rPr lang="ko-KR" altLang="en-US" sz="1200" dirty="0">
                <a:solidFill>
                  <a:srgbClr val="258AF8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협업도구</a:t>
            </a:r>
            <a:endParaRPr lang="en-US" altLang="ko-KR" sz="1200" dirty="0">
              <a:solidFill>
                <a:srgbClr val="258AF8"/>
              </a:solidFill>
              <a:latin typeface="[더존] 본문체 50" panose="020B0803000000000000" pitchFamily="50" charset="-127"/>
              <a:ea typeface="[더존] 본문체 50" panose="020B0803000000000000" pitchFamily="50" charset="-127"/>
            </a:endParaRPr>
          </a:p>
          <a:p>
            <a:r>
              <a:rPr lang="ko-KR" altLang="en-US" sz="10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통합 커뮤니케이션의 허브</a:t>
            </a:r>
          </a:p>
        </p:txBody>
      </p:sp>
      <p:grpSp>
        <p:nvGrpSpPr>
          <p:cNvPr id="58" name="그룹 57"/>
          <p:cNvGrpSpPr/>
          <p:nvPr/>
        </p:nvGrpSpPr>
        <p:grpSpPr>
          <a:xfrm>
            <a:off x="9510961" y="4380706"/>
            <a:ext cx="1268244" cy="845111"/>
            <a:chOff x="6298276" y="2986247"/>
            <a:chExt cx="1398004" cy="931577"/>
          </a:xfrm>
        </p:grpSpPr>
        <p:pic>
          <p:nvPicPr>
            <p:cNvPr id="59" name="그림 5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8276" y="2986247"/>
              <a:ext cx="432000" cy="432000"/>
            </a:xfrm>
            <a:prstGeom prst="rect">
              <a:avLst/>
            </a:prstGeom>
          </p:spPr>
        </p:pic>
        <p:pic>
          <p:nvPicPr>
            <p:cNvPr id="60" name="그림 5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4280" y="2986247"/>
              <a:ext cx="432000" cy="432000"/>
            </a:xfrm>
            <a:prstGeom prst="rect">
              <a:avLst/>
            </a:prstGeom>
          </p:spPr>
        </p:pic>
        <p:pic>
          <p:nvPicPr>
            <p:cNvPr id="61" name="그림 6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1277" y="3485824"/>
              <a:ext cx="432001" cy="432000"/>
            </a:xfrm>
            <a:prstGeom prst="rect">
              <a:avLst/>
            </a:prstGeom>
          </p:spPr>
        </p:pic>
        <p:pic>
          <p:nvPicPr>
            <p:cNvPr id="62" name="그림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8276" y="3485824"/>
              <a:ext cx="432001" cy="432000"/>
            </a:xfrm>
            <a:prstGeom prst="rect">
              <a:avLst/>
            </a:prstGeom>
          </p:spPr>
        </p:pic>
        <p:pic>
          <p:nvPicPr>
            <p:cNvPr id="63" name="그림 6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1278" y="2986247"/>
              <a:ext cx="432000" cy="432000"/>
            </a:xfrm>
            <a:prstGeom prst="rect">
              <a:avLst/>
            </a:prstGeom>
          </p:spPr>
        </p:pic>
      </p:grpSp>
      <p:sp>
        <p:nvSpPr>
          <p:cNvPr id="53" name="사각형: 둥근 모서리 102">
            <a:extLst>
              <a:ext uri="{FF2B5EF4-FFF2-40B4-BE49-F238E27FC236}">
                <a16:creationId xmlns:a16="http://schemas.microsoft.com/office/drawing/2014/main" id="{5BF1C6EB-264D-4617-B209-BF6BEB17EC77}"/>
              </a:ext>
            </a:extLst>
          </p:cNvPr>
          <p:cNvSpPr/>
          <p:nvPr/>
        </p:nvSpPr>
        <p:spPr>
          <a:xfrm>
            <a:off x="9510961" y="5421806"/>
            <a:ext cx="1806327" cy="481666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97976" rIns="0" bIns="0" rtlCol="0" anchor="t"/>
          <a:lstStyle/>
          <a:p>
            <a:pPr>
              <a:spcAft>
                <a:spcPts val="300"/>
              </a:spcAft>
            </a:pPr>
            <a:r>
              <a:rPr lang="ko-KR" altLang="en-US" sz="1200" dirty="0">
                <a:solidFill>
                  <a:srgbClr val="258AF8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기타 서비스</a:t>
            </a:r>
            <a:endParaRPr lang="en-US" altLang="ko-KR" sz="1200" dirty="0">
              <a:solidFill>
                <a:srgbClr val="258AF8"/>
              </a:solidFill>
              <a:latin typeface="[더존] 본문체 50" panose="020B0803000000000000" pitchFamily="50" charset="-127"/>
              <a:ea typeface="[더존] 본문체 50" panose="020B0803000000000000" pitchFamily="50" charset="-127"/>
            </a:endParaRPr>
          </a:p>
          <a:p>
            <a:r>
              <a:rPr lang="ko-KR" altLang="en-US" sz="10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다양한 기능을 제공하는</a:t>
            </a:r>
            <a:r>
              <a:rPr lang="en-US" altLang="ko-KR" sz="10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</a:t>
            </a:r>
            <a:r>
              <a:rPr lang="ko-KR" altLang="en-US" sz="10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서비스</a:t>
            </a:r>
          </a:p>
        </p:txBody>
      </p:sp>
      <p:sp>
        <p:nvSpPr>
          <p:cNvPr id="54" name="사각형: 둥근 모서리 102">
            <a:extLst>
              <a:ext uri="{FF2B5EF4-FFF2-40B4-BE49-F238E27FC236}">
                <a16:creationId xmlns:a16="http://schemas.microsoft.com/office/drawing/2014/main" id="{5BF1C6EB-264D-4617-B209-BF6BEB17EC77}"/>
              </a:ext>
            </a:extLst>
          </p:cNvPr>
          <p:cNvSpPr/>
          <p:nvPr/>
        </p:nvSpPr>
        <p:spPr>
          <a:xfrm>
            <a:off x="6830282" y="5421806"/>
            <a:ext cx="2188711" cy="421257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97976" rIns="0" bIns="0" rtlCol="0" anchor="t"/>
          <a:lstStyle/>
          <a:p>
            <a:pPr>
              <a:spcAft>
                <a:spcPts val="300"/>
              </a:spcAft>
            </a:pPr>
            <a:r>
              <a:rPr lang="ko-KR" altLang="en-US" sz="1200" dirty="0">
                <a:solidFill>
                  <a:srgbClr val="258AF8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기초데이터</a:t>
            </a:r>
            <a:endParaRPr lang="en-US" altLang="ko-KR" sz="1200" dirty="0">
              <a:solidFill>
                <a:srgbClr val="258AF8"/>
              </a:solidFill>
              <a:latin typeface="[더존] 본문체 50" panose="020B0803000000000000" pitchFamily="50" charset="-127"/>
              <a:ea typeface="[더존] 본문체 50" panose="020B0803000000000000" pitchFamily="50" charset="-127"/>
            </a:endParaRPr>
          </a:p>
          <a:p>
            <a:r>
              <a:rPr lang="ko-KR" altLang="en-US" sz="10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변동사항은 알아서 자동 업데이트</a:t>
            </a:r>
          </a:p>
        </p:txBody>
      </p:sp>
      <p:grpSp>
        <p:nvGrpSpPr>
          <p:cNvPr id="55" name="그룹 54"/>
          <p:cNvGrpSpPr/>
          <p:nvPr/>
        </p:nvGrpSpPr>
        <p:grpSpPr>
          <a:xfrm>
            <a:off x="6830282" y="5944677"/>
            <a:ext cx="833592" cy="391903"/>
            <a:chOff x="6298276" y="2919030"/>
            <a:chExt cx="918881" cy="432000"/>
          </a:xfrm>
        </p:grpSpPr>
        <p:pic>
          <p:nvPicPr>
            <p:cNvPr id="56" name="그림 5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8276" y="2919030"/>
              <a:ext cx="432000" cy="432000"/>
            </a:xfrm>
            <a:prstGeom prst="rect">
              <a:avLst/>
            </a:prstGeom>
          </p:spPr>
        </p:pic>
        <p:pic>
          <p:nvPicPr>
            <p:cNvPr id="57" name="그림 5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157" y="2919030"/>
              <a:ext cx="432000" cy="432000"/>
            </a:xfrm>
            <a:prstGeom prst="rect">
              <a:avLst/>
            </a:prstGeom>
          </p:spPr>
        </p:pic>
      </p:grpSp>
      <p:grpSp>
        <p:nvGrpSpPr>
          <p:cNvPr id="64" name="그룹 63"/>
          <p:cNvGrpSpPr/>
          <p:nvPr/>
        </p:nvGrpSpPr>
        <p:grpSpPr>
          <a:xfrm>
            <a:off x="9510961" y="5960052"/>
            <a:ext cx="1268859" cy="391903"/>
            <a:chOff x="6298276" y="2868885"/>
            <a:chExt cx="1398682" cy="432000"/>
          </a:xfrm>
        </p:grpSpPr>
        <p:pic>
          <p:nvPicPr>
            <p:cNvPr id="65" name="그림 6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8276" y="2868885"/>
              <a:ext cx="432000" cy="432000"/>
            </a:xfrm>
            <a:prstGeom prst="rect">
              <a:avLst/>
            </a:prstGeom>
          </p:spPr>
        </p:pic>
        <p:pic>
          <p:nvPicPr>
            <p:cNvPr id="66" name="그림 6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1617" y="2868885"/>
              <a:ext cx="432000" cy="432000"/>
            </a:xfrm>
            <a:prstGeom prst="rect">
              <a:avLst/>
            </a:prstGeom>
          </p:spPr>
        </p:pic>
        <p:pic>
          <p:nvPicPr>
            <p:cNvPr id="67" name="그림 6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4958" y="2868885"/>
              <a:ext cx="432000" cy="432000"/>
            </a:xfrm>
            <a:prstGeom prst="rect">
              <a:avLst/>
            </a:prstGeom>
          </p:spPr>
        </p:pic>
      </p:grpSp>
      <p:sp>
        <p:nvSpPr>
          <p:cNvPr id="52" name="사각형: 둥근 모서리 102">
            <a:extLst>
              <a:ext uri="{FF2B5EF4-FFF2-40B4-BE49-F238E27FC236}">
                <a16:creationId xmlns:a16="http://schemas.microsoft.com/office/drawing/2014/main" id="{5BF1C6EB-264D-4617-B209-BF6BEB17EC77}"/>
              </a:ext>
            </a:extLst>
          </p:cNvPr>
          <p:cNvSpPr/>
          <p:nvPr/>
        </p:nvSpPr>
        <p:spPr>
          <a:xfrm>
            <a:off x="6830282" y="3837844"/>
            <a:ext cx="3273274" cy="455181"/>
          </a:xfrm>
          <a:prstGeom prst="roundRect">
            <a:avLst>
              <a:gd name="adj" fmla="val 0"/>
            </a:avLst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97976" rIns="0" bIns="0" rtlCol="0" anchor="t"/>
          <a:lstStyle/>
          <a:p>
            <a:pPr>
              <a:spcAft>
                <a:spcPts val="300"/>
              </a:spcAft>
            </a:pPr>
            <a:r>
              <a:rPr lang="ko-KR" altLang="en-US" sz="1200" dirty="0">
                <a:solidFill>
                  <a:srgbClr val="258AF8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업무생산성</a:t>
            </a:r>
            <a:endParaRPr lang="en-US" altLang="ko-KR" sz="1200" dirty="0">
              <a:solidFill>
                <a:srgbClr val="258AF8"/>
              </a:solidFill>
              <a:latin typeface="[더존] 본문체 50" panose="020B0803000000000000" pitchFamily="50" charset="-127"/>
              <a:ea typeface="[더존] 본문체 50" panose="020B0803000000000000" pitchFamily="50" charset="-127"/>
            </a:endParaRPr>
          </a:p>
          <a:p>
            <a:r>
              <a:rPr lang="ko-KR" altLang="en-US" sz="10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설치 없이 어디서나 문서 작성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6830282" y="4380706"/>
            <a:ext cx="2148192" cy="842879"/>
            <a:chOff x="7557135" y="3707855"/>
            <a:chExt cx="2148192" cy="842879"/>
          </a:xfrm>
        </p:grpSpPr>
        <p:grpSp>
          <p:nvGrpSpPr>
            <p:cNvPr id="68" name="그룹 67"/>
            <p:cNvGrpSpPr/>
            <p:nvPr/>
          </p:nvGrpSpPr>
          <p:grpSpPr>
            <a:xfrm>
              <a:off x="7993801" y="4158831"/>
              <a:ext cx="1701899" cy="391903"/>
              <a:chOff x="6785611" y="3448706"/>
              <a:chExt cx="1876028" cy="432000"/>
            </a:xfrm>
          </p:grpSpPr>
          <p:pic>
            <p:nvPicPr>
              <p:cNvPr id="69" name="그림 68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6952" y="3448706"/>
                <a:ext cx="432000" cy="432000"/>
              </a:xfrm>
              <a:prstGeom prst="rect">
                <a:avLst/>
              </a:prstGeom>
            </p:spPr>
          </p:pic>
          <p:pic>
            <p:nvPicPr>
              <p:cNvPr id="70" name="그림 69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85611" y="3448706"/>
                <a:ext cx="432000" cy="432000"/>
              </a:xfrm>
              <a:prstGeom prst="rect">
                <a:avLst/>
              </a:prstGeom>
            </p:spPr>
          </p:pic>
          <p:pic>
            <p:nvPicPr>
              <p:cNvPr id="71" name="그림 70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48294" y="3448706"/>
                <a:ext cx="432000" cy="432000"/>
              </a:xfrm>
              <a:prstGeom prst="rect">
                <a:avLst/>
              </a:prstGeom>
            </p:spPr>
          </p:pic>
          <p:pic>
            <p:nvPicPr>
              <p:cNvPr id="72" name="그림 71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29639" y="3448706"/>
                <a:ext cx="432000" cy="432000"/>
              </a:xfrm>
              <a:prstGeom prst="rect">
                <a:avLst/>
              </a:prstGeom>
            </p:spPr>
          </p:pic>
        </p:grpSp>
        <p:grpSp>
          <p:nvGrpSpPr>
            <p:cNvPr id="73" name="그룹 72"/>
            <p:cNvGrpSpPr/>
            <p:nvPr/>
          </p:nvGrpSpPr>
          <p:grpSpPr>
            <a:xfrm>
              <a:off x="7557135" y="3707855"/>
              <a:ext cx="2148192" cy="842873"/>
              <a:chOff x="6301980" y="2951591"/>
              <a:chExt cx="2367984" cy="929112"/>
            </a:xfrm>
          </p:grpSpPr>
          <p:pic>
            <p:nvPicPr>
              <p:cNvPr id="74" name="그림 73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01980" y="3448704"/>
                <a:ext cx="432001" cy="431999"/>
              </a:xfrm>
              <a:prstGeom prst="rect">
                <a:avLst/>
              </a:prstGeom>
            </p:spPr>
          </p:pic>
          <p:pic>
            <p:nvPicPr>
              <p:cNvPr id="75" name="그림 74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85358" y="2951591"/>
                <a:ext cx="432001" cy="431999"/>
              </a:xfrm>
              <a:prstGeom prst="rect">
                <a:avLst/>
              </a:prstGeom>
            </p:spPr>
          </p:pic>
          <p:pic>
            <p:nvPicPr>
              <p:cNvPr id="76" name="그림 75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05956" y="2951591"/>
                <a:ext cx="432001" cy="431999"/>
              </a:xfrm>
              <a:prstGeom prst="rect">
                <a:avLst/>
              </a:prstGeom>
            </p:spPr>
          </p:pic>
          <p:pic>
            <p:nvPicPr>
              <p:cNvPr id="77" name="그림 76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4761" y="2951591"/>
                <a:ext cx="446400" cy="446400"/>
              </a:xfrm>
              <a:prstGeom prst="rect">
                <a:avLst/>
              </a:prstGeom>
            </p:spPr>
          </p:pic>
          <p:pic>
            <p:nvPicPr>
              <p:cNvPr id="78" name="그림 77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58562" y="2951591"/>
                <a:ext cx="432001" cy="431999"/>
              </a:xfrm>
              <a:prstGeom prst="rect">
                <a:avLst/>
              </a:prstGeom>
            </p:spPr>
          </p:pic>
          <p:pic>
            <p:nvPicPr>
              <p:cNvPr id="79" name="그림 78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37963" y="2951591"/>
                <a:ext cx="432001" cy="431999"/>
              </a:xfrm>
              <a:prstGeom prst="rect">
                <a:avLst/>
              </a:prstGeom>
            </p:spPr>
          </p:pic>
        </p:grpSp>
      </p:grpSp>
      <p:sp>
        <p:nvSpPr>
          <p:cNvPr id="50" name="사각형: 둥근 모서리 102">
            <a:extLst>
              <a:ext uri="{FF2B5EF4-FFF2-40B4-BE49-F238E27FC236}">
                <a16:creationId xmlns:a16="http://schemas.microsoft.com/office/drawing/2014/main" id="{5BF1C6EB-264D-4617-B209-BF6BEB17EC77}"/>
              </a:ext>
            </a:extLst>
          </p:cNvPr>
          <p:cNvSpPr/>
          <p:nvPr/>
        </p:nvSpPr>
        <p:spPr>
          <a:xfrm>
            <a:off x="6830282" y="2710321"/>
            <a:ext cx="4157591" cy="302437"/>
          </a:xfrm>
          <a:prstGeom prst="roundRect">
            <a:avLst>
              <a:gd name="adj" fmla="val 0"/>
            </a:avLst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97976" rIns="0" bIns="0" rtlCol="0" anchor="t"/>
          <a:lstStyle/>
          <a:p>
            <a:pPr>
              <a:spcAft>
                <a:spcPts val="300"/>
              </a:spcAft>
            </a:pPr>
            <a:r>
              <a:rPr lang="en-US" altLang="ko-KR" sz="1200" dirty="0">
                <a:solidFill>
                  <a:srgbClr val="258AF8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Smart A 10 </a:t>
            </a:r>
            <a:endParaRPr lang="en-US" altLang="ko-KR" sz="1200" dirty="0">
              <a:solidFill>
                <a:srgbClr val="258AF8"/>
              </a:solidFill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  <a:p>
            <a:r>
              <a:rPr lang="ko-KR" altLang="en-US" sz="10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자동수집과 분개 추천 기능을</a:t>
            </a:r>
            <a:r>
              <a:rPr lang="en-US" altLang="ko-KR" sz="10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</a:t>
            </a:r>
            <a:r>
              <a:rPr lang="ko-KR" altLang="en-US" sz="10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탑재한 경영관리</a:t>
            </a:r>
          </a:p>
        </p:txBody>
      </p:sp>
      <p:grpSp>
        <p:nvGrpSpPr>
          <p:cNvPr id="80" name="그룹 79"/>
          <p:cNvGrpSpPr/>
          <p:nvPr/>
        </p:nvGrpSpPr>
        <p:grpSpPr>
          <a:xfrm>
            <a:off x="6830282" y="3240490"/>
            <a:ext cx="1716215" cy="391902"/>
            <a:chOff x="6193835" y="2644945"/>
            <a:chExt cx="1891809" cy="432000"/>
          </a:xfrm>
        </p:grpSpPr>
        <p:grpSp>
          <p:nvGrpSpPr>
            <p:cNvPr id="81" name="그룹 80"/>
            <p:cNvGrpSpPr/>
            <p:nvPr/>
          </p:nvGrpSpPr>
          <p:grpSpPr>
            <a:xfrm>
              <a:off x="6682062" y="2644945"/>
              <a:ext cx="1403582" cy="432000"/>
              <a:chOff x="5867141" y="2962530"/>
              <a:chExt cx="1403582" cy="432000"/>
            </a:xfrm>
          </p:grpSpPr>
          <p:pic>
            <p:nvPicPr>
              <p:cNvPr id="101" name="그림 100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67141" y="2962530"/>
                <a:ext cx="432001" cy="432000"/>
              </a:xfrm>
              <a:prstGeom prst="rect">
                <a:avLst/>
              </a:prstGeom>
            </p:spPr>
          </p:pic>
          <p:pic>
            <p:nvPicPr>
              <p:cNvPr id="112" name="그림 111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52932" y="2962530"/>
                <a:ext cx="432001" cy="432000"/>
              </a:xfrm>
              <a:prstGeom prst="rect">
                <a:avLst/>
              </a:prstGeom>
            </p:spPr>
          </p:pic>
          <p:pic>
            <p:nvPicPr>
              <p:cNvPr id="118" name="그림 117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38722" y="2962530"/>
                <a:ext cx="432001" cy="432000"/>
              </a:xfrm>
              <a:prstGeom prst="rect">
                <a:avLst/>
              </a:prstGeom>
            </p:spPr>
          </p:pic>
        </p:grpSp>
        <p:pic>
          <p:nvPicPr>
            <p:cNvPr id="90" name="Picture 2">
              <a:extLst>
                <a:ext uri="{FF2B5EF4-FFF2-40B4-BE49-F238E27FC236}">
                  <a16:creationId xmlns:a16="http://schemas.microsoft.com/office/drawing/2014/main" id="{567E4434-A989-48AA-B7C4-E3FA34F7F5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3835" y="2645753"/>
              <a:ext cx="431192" cy="431192"/>
            </a:xfrm>
            <a:prstGeom prst="roundRect">
              <a:avLst>
                <a:gd name="adj" fmla="val 18976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9" name="그룹 118"/>
          <p:cNvGrpSpPr/>
          <p:nvPr/>
        </p:nvGrpSpPr>
        <p:grpSpPr>
          <a:xfrm>
            <a:off x="1098241" y="2574758"/>
            <a:ext cx="4348875" cy="3820461"/>
            <a:chOff x="571025" y="2121262"/>
            <a:chExt cx="4398825" cy="3864342"/>
          </a:xfrm>
        </p:grpSpPr>
        <p:cxnSp>
          <p:nvCxnSpPr>
            <p:cNvPr id="120" name="직선 연결선 119"/>
            <p:cNvCxnSpPr/>
            <p:nvPr/>
          </p:nvCxnSpPr>
          <p:spPr>
            <a:xfrm flipH="1">
              <a:off x="1970169" y="2887171"/>
              <a:ext cx="2534995" cy="2430875"/>
            </a:xfrm>
            <a:prstGeom prst="line">
              <a:avLst/>
            </a:prstGeom>
            <a:noFill/>
            <a:ln w="38100">
              <a:solidFill>
                <a:srgbClr val="1F9EFF">
                  <a:alpha val="6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1" name="타원 120"/>
            <p:cNvSpPr/>
            <p:nvPr/>
          </p:nvSpPr>
          <p:spPr>
            <a:xfrm>
              <a:off x="1484519" y="2584934"/>
              <a:ext cx="3350041" cy="3350041"/>
            </a:xfrm>
            <a:prstGeom prst="ellipse">
              <a:avLst/>
            </a:prstGeom>
            <a:noFill/>
            <a:ln w="38100">
              <a:solidFill>
                <a:srgbClr val="1F9EFF">
                  <a:alpha val="6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  <p:cxnSp>
          <p:nvCxnSpPr>
            <p:cNvPr id="122" name="직선 연결선 121"/>
            <p:cNvCxnSpPr/>
            <p:nvPr/>
          </p:nvCxnSpPr>
          <p:spPr>
            <a:xfrm>
              <a:off x="1914399" y="3032157"/>
              <a:ext cx="2534995" cy="2430875"/>
            </a:xfrm>
            <a:prstGeom prst="line">
              <a:avLst/>
            </a:prstGeom>
            <a:noFill/>
            <a:ln w="38100">
              <a:solidFill>
                <a:srgbClr val="1F9EFF">
                  <a:alpha val="6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3" name="타원 122"/>
            <p:cNvSpPr/>
            <p:nvPr/>
          </p:nvSpPr>
          <p:spPr>
            <a:xfrm>
              <a:off x="2623250" y="3618836"/>
              <a:ext cx="1143049" cy="1143049"/>
            </a:xfrm>
            <a:prstGeom prst="ellipse">
              <a:avLst/>
            </a:prstGeom>
            <a:solidFill>
              <a:srgbClr val="258A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  <p:sp>
          <p:nvSpPr>
            <p:cNvPr id="124" name="타원 123"/>
            <p:cNvSpPr/>
            <p:nvPr/>
          </p:nvSpPr>
          <p:spPr>
            <a:xfrm>
              <a:off x="3826801" y="2415114"/>
              <a:ext cx="1143049" cy="1143049"/>
            </a:xfrm>
            <a:prstGeom prst="ellipse">
              <a:avLst/>
            </a:prstGeom>
            <a:solidFill>
              <a:srgbClr val="258A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endParaRPr lang="ko-KR" altLang="en-US" sz="1481"/>
            </a:p>
          </p:txBody>
        </p:sp>
        <p:sp>
          <p:nvSpPr>
            <p:cNvPr id="125" name="타원 124"/>
            <p:cNvSpPr/>
            <p:nvPr/>
          </p:nvSpPr>
          <p:spPr>
            <a:xfrm>
              <a:off x="1411717" y="4834997"/>
              <a:ext cx="1143049" cy="1143049"/>
            </a:xfrm>
            <a:prstGeom prst="ellipse">
              <a:avLst/>
            </a:prstGeom>
            <a:solidFill>
              <a:srgbClr val="258A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  <p:sp>
          <p:nvSpPr>
            <p:cNvPr id="126" name="타원 125"/>
            <p:cNvSpPr/>
            <p:nvPr/>
          </p:nvSpPr>
          <p:spPr>
            <a:xfrm>
              <a:off x="3818711" y="4842555"/>
              <a:ext cx="1143049" cy="1143049"/>
            </a:xfrm>
            <a:prstGeom prst="ellipse">
              <a:avLst/>
            </a:prstGeom>
            <a:solidFill>
              <a:srgbClr val="258A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  <p:sp>
          <p:nvSpPr>
            <p:cNvPr id="127" name="타원 126"/>
            <p:cNvSpPr/>
            <p:nvPr/>
          </p:nvSpPr>
          <p:spPr>
            <a:xfrm>
              <a:off x="1419807" y="2415114"/>
              <a:ext cx="1143049" cy="1143049"/>
            </a:xfrm>
            <a:prstGeom prst="ellipse">
              <a:avLst/>
            </a:prstGeom>
            <a:solidFill>
              <a:srgbClr val="258A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endParaRPr lang="ko-KR" altLang="en-US" sz="1481"/>
            </a:p>
          </p:txBody>
        </p:sp>
        <p:sp>
          <p:nvSpPr>
            <p:cNvPr id="128" name="사각형: 둥근 모서리 102">
              <a:extLst>
                <a:ext uri="{FF2B5EF4-FFF2-40B4-BE49-F238E27FC236}">
                  <a16:creationId xmlns:a16="http://schemas.microsoft.com/office/drawing/2014/main" id="{5BF1C6EB-264D-4617-B209-BF6BEB17EC77}"/>
                </a:ext>
              </a:extLst>
            </p:cNvPr>
            <p:cNvSpPr/>
            <p:nvPr/>
          </p:nvSpPr>
          <p:spPr>
            <a:xfrm>
              <a:off x="2811600" y="4012889"/>
              <a:ext cx="766347" cy="288602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7976" rIns="0" bIns="0" rtlCol="0" anchor="t"/>
            <a:lstStyle/>
            <a:p>
              <a:pPr algn="ctr"/>
              <a:r>
                <a:rPr lang="ko-KR" altLang="en-US" sz="1400" dirty="0">
                  <a:solidFill>
                    <a:schemeClr val="bg1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협업도구</a:t>
              </a:r>
              <a:endParaRPr lang="ko-KR" altLang="en-US" sz="140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</p:txBody>
        </p:sp>
        <p:sp>
          <p:nvSpPr>
            <p:cNvPr id="129" name="사각형: 둥근 모서리 102">
              <a:extLst>
                <a:ext uri="{FF2B5EF4-FFF2-40B4-BE49-F238E27FC236}">
                  <a16:creationId xmlns:a16="http://schemas.microsoft.com/office/drawing/2014/main" id="{5BF1C6EB-264D-4617-B209-BF6BEB17EC77}"/>
                </a:ext>
              </a:extLst>
            </p:cNvPr>
            <p:cNvSpPr/>
            <p:nvPr/>
          </p:nvSpPr>
          <p:spPr>
            <a:xfrm>
              <a:off x="4019662" y="2786222"/>
              <a:ext cx="757325" cy="40083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lIns="0" tIns="97976" rIns="0" bIns="0" rtlCol="0" anchor="ctr" anchorCtr="0"/>
            <a:lstStyle/>
            <a:p>
              <a:pPr algn="ctr"/>
              <a:r>
                <a:rPr lang="ko-KR" altLang="en-US" sz="1400" dirty="0">
                  <a:solidFill>
                    <a:schemeClr val="bg1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기타</a:t>
              </a:r>
              <a:endParaRPr lang="en-US" altLang="ko-KR" sz="1400" dirty="0">
                <a:solidFill>
                  <a:schemeClr val="bg1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endParaRPr>
            </a:p>
            <a:p>
              <a:pPr algn="ctr"/>
              <a:r>
                <a:rPr lang="ko-KR" altLang="en-US" sz="1400" dirty="0">
                  <a:solidFill>
                    <a:schemeClr val="bg1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서비스</a:t>
              </a:r>
              <a:endParaRPr lang="ko-KR" altLang="en-US" sz="140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</p:txBody>
        </p:sp>
        <p:sp>
          <p:nvSpPr>
            <p:cNvPr id="130" name="사각형: 둥근 모서리 102">
              <a:extLst>
                <a:ext uri="{FF2B5EF4-FFF2-40B4-BE49-F238E27FC236}">
                  <a16:creationId xmlns:a16="http://schemas.microsoft.com/office/drawing/2014/main" id="{5BF1C6EB-264D-4617-B209-BF6BEB17EC77}"/>
                </a:ext>
              </a:extLst>
            </p:cNvPr>
            <p:cNvSpPr/>
            <p:nvPr/>
          </p:nvSpPr>
          <p:spPr>
            <a:xfrm>
              <a:off x="1574134" y="2763552"/>
              <a:ext cx="834394" cy="446170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7976" rIns="0" bIns="0" rtlCol="0" anchor="ctr" anchorCtr="0"/>
            <a:lstStyle/>
            <a:p>
              <a:pPr algn="ctr"/>
              <a:r>
                <a:rPr lang="en-US" altLang="ko-KR" sz="1400" dirty="0">
                  <a:solidFill>
                    <a:schemeClr val="bg1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Smart A 10</a:t>
              </a:r>
              <a:endParaRPr lang="ko-KR" altLang="en-US" sz="140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</p:txBody>
        </p:sp>
        <p:sp>
          <p:nvSpPr>
            <p:cNvPr id="131" name="사각형: 둥근 모서리 102">
              <a:extLst>
                <a:ext uri="{FF2B5EF4-FFF2-40B4-BE49-F238E27FC236}">
                  <a16:creationId xmlns:a16="http://schemas.microsoft.com/office/drawing/2014/main" id="{5BF1C6EB-264D-4617-B209-BF6BEB17EC77}"/>
                </a:ext>
              </a:extLst>
            </p:cNvPr>
            <p:cNvSpPr/>
            <p:nvPr/>
          </p:nvSpPr>
          <p:spPr>
            <a:xfrm>
              <a:off x="3826801" y="5230158"/>
              <a:ext cx="1134959" cy="367843"/>
            </a:xfrm>
            <a:prstGeom prst="roundRect">
              <a:avLst>
                <a:gd name="adj" fmla="val 0"/>
              </a:avLst>
            </a:prstGeom>
            <a:no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7976" rIns="0" bIns="0" rtlCol="0" anchor="t"/>
            <a:lstStyle/>
            <a:p>
              <a:pPr algn="ctr"/>
              <a:r>
                <a:rPr lang="ko-KR" altLang="en-US" sz="1400" dirty="0">
                  <a:solidFill>
                    <a:schemeClr val="bg1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업무생산성</a:t>
              </a:r>
              <a:endParaRPr lang="ko-KR" altLang="en-US" sz="140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</p:txBody>
        </p:sp>
        <p:sp>
          <p:nvSpPr>
            <p:cNvPr id="132" name="사각형: 둥근 모서리 102">
              <a:extLst>
                <a:ext uri="{FF2B5EF4-FFF2-40B4-BE49-F238E27FC236}">
                  <a16:creationId xmlns:a16="http://schemas.microsoft.com/office/drawing/2014/main" id="{5BF1C6EB-264D-4617-B209-BF6BEB17EC77}"/>
                </a:ext>
              </a:extLst>
            </p:cNvPr>
            <p:cNvSpPr/>
            <p:nvPr/>
          </p:nvSpPr>
          <p:spPr>
            <a:xfrm>
              <a:off x="1412175" y="5238632"/>
              <a:ext cx="1132459" cy="293798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lIns="0" tIns="97976" rIns="0" bIns="0" rtlCol="0" anchor="t"/>
            <a:lstStyle/>
            <a:p>
              <a:pPr algn="ctr"/>
              <a:r>
                <a:rPr lang="ko-KR" altLang="en-US" sz="1400" dirty="0">
                  <a:solidFill>
                    <a:schemeClr val="bg1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기초데이터</a:t>
              </a:r>
              <a:endParaRPr lang="ko-KR" altLang="en-US" sz="140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</p:txBody>
        </p:sp>
        <p:sp>
          <p:nvSpPr>
            <p:cNvPr id="133" name="사각형: 둥근 모서리 154">
              <a:extLst>
                <a:ext uri="{FF2B5EF4-FFF2-40B4-BE49-F238E27FC236}">
                  <a16:creationId xmlns:a16="http://schemas.microsoft.com/office/drawing/2014/main" id="{527BACFF-8320-40A3-8D08-D78B6EF0C14A}"/>
                </a:ext>
              </a:extLst>
            </p:cNvPr>
            <p:cNvSpPr/>
            <p:nvPr/>
          </p:nvSpPr>
          <p:spPr>
            <a:xfrm>
              <a:off x="2385635" y="2121262"/>
              <a:ext cx="1618276" cy="358199"/>
            </a:xfrm>
            <a:prstGeom prst="roundRect">
              <a:avLst>
                <a:gd name="adj" fmla="val 448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10000"/>
                </a:lnSpc>
              </a:pPr>
              <a:r>
                <a:rPr lang="ko-KR" altLang="en-US" sz="1200" dirty="0">
                  <a:solidFill>
                    <a:schemeClr val="tx1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경비청구정보로</a:t>
              </a:r>
              <a:endParaRPr lang="en-US" altLang="ko-KR" sz="1200" dirty="0">
                <a:solidFill>
                  <a:schemeClr val="tx1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1200" dirty="0">
                  <a:solidFill>
                    <a:schemeClr val="tx1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빠른 전표생성</a:t>
              </a:r>
              <a:endParaRPr lang="en-US" altLang="ko-KR" sz="1200" dirty="0">
                <a:solidFill>
                  <a:schemeClr val="tx1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endParaRPr>
            </a:p>
          </p:txBody>
        </p:sp>
        <p:sp>
          <p:nvSpPr>
            <p:cNvPr id="134" name="사각형: 둥근 모서리 124">
              <a:extLst>
                <a:ext uri="{FF2B5EF4-FFF2-40B4-BE49-F238E27FC236}">
                  <a16:creationId xmlns:a16="http://schemas.microsoft.com/office/drawing/2014/main" id="{D4198ADD-393F-42DF-91E4-84B94D8DF41A}"/>
                </a:ext>
              </a:extLst>
            </p:cNvPr>
            <p:cNvSpPr/>
            <p:nvPr/>
          </p:nvSpPr>
          <p:spPr>
            <a:xfrm>
              <a:off x="571025" y="4042062"/>
              <a:ext cx="958209" cy="390390"/>
            </a:xfrm>
            <a:prstGeom prst="roundRect">
              <a:avLst>
                <a:gd name="adj" fmla="val 448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10000"/>
                </a:lnSpc>
              </a:pPr>
              <a:r>
                <a:rPr lang="ko-KR" altLang="en-US" sz="1200" dirty="0">
                  <a:solidFill>
                    <a:schemeClr val="tx1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기초 데이터</a:t>
              </a:r>
              <a:endParaRPr lang="en-US" altLang="ko-KR" sz="1200" dirty="0">
                <a:solidFill>
                  <a:schemeClr val="tx1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1200" dirty="0">
                  <a:solidFill>
                    <a:schemeClr val="tx1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사용</a:t>
              </a:r>
              <a:endParaRPr lang="en-US" altLang="ko-KR" sz="1200" dirty="0">
                <a:solidFill>
                  <a:schemeClr val="tx1"/>
                </a:solidFill>
                <a:latin typeface="[더존] 본문체 50" panose="020B0803000000000000" pitchFamily="50" charset="-127"/>
                <a:ea typeface="[더존] 본문체 50" panose="020B0803000000000000" pitchFamily="50" charset="-127"/>
              </a:endParaRPr>
            </a:p>
          </p:txBody>
        </p:sp>
        <p:sp>
          <p:nvSpPr>
            <p:cNvPr id="135" name="사각형: 둥근 모서리 154">
              <a:extLst>
                <a:ext uri="{FF2B5EF4-FFF2-40B4-BE49-F238E27FC236}">
                  <a16:creationId xmlns:a16="http://schemas.microsoft.com/office/drawing/2014/main" id="{527BACFF-8320-40A3-8D08-D78B6EF0C14A}"/>
                </a:ext>
              </a:extLst>
            </p:cNvPr>
            <p:cNvSpPr/>
            <p:nvPr/>
          </p:nvSpPr>
          <p:spPr>
            <a:xfrm>
              <a:off x="3777418" y="4042062"/>
              <a:ext cx="928658" cy="358199"/>
            </a:xfrm>
            <a:prstGeom prst="roundRect">
              <a:avLst>
                <a:gd name="adj" fmla="val 448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ko-KR" altLang="en-US" sz="1000" spc="-50" dirty="0">
                  <a:solidFill>
                    <a:schemeClr val="tx1"/>
                  </a:solidFill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문서 저장 및</a:t>
              </a:r>
              <a:endParaRPr lang="en-US" altLang="ko-KR" sz="10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20000"/>
                </a:lnSpc>
              </a:pPr>
              <a:r>
                <a:rPr lang="ko-KR" altLang="en-US" sz="1000" spc="-50" dirty="0">
                  <a:solidFill>
                    <a:schemeClr val="tx1"/>
                  </a:solidFill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공유</a:t>
              </a:r>
            </a:p>
          </p:txBody>
        </p:sp>
        <p:sp>
          <p:nvSpPr>
            <p:cNvPr id="136" name="사각형: 둥근 모서리 154">
              <a:extLst>
                <a:ext uri="{FF2B5EF4-FFF2-40B4-BE49-F238E27FC236}">
                  <a16:creationId xmlns:a16="http://schemas.microsoft.com/office/drawing/2014/main" id="{527BACFF-8320-40A3-8D08-D78B6EF0C14A}"/>
                </a:ext>
              </a:extLst>
            </p:cNvPr>
            <p:cNvSpPr/>
            <p:nvPr/>
          </p:nvSpPr>
          <p:spPr>
            <a:xfrm>
              <a:off x="2730445" y="3004222"/>
              <a:ext cx="928658" cy="358199"/>
            </a:xfrm>
            <a:prstGeom prst="roundRect">
              <a:avLst>
                <a:gd name="adj" fmla="val 448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ko-KR" altLang="en-US" sz="1000" spc="-50" dirty="0">
                  <a:solidFill>
                    <a:schemeClr val="tx1"/>
                  </a:solidFill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경영관리</a:t>
              </a:r>
              <a:endParaRPr lang="en-US" altLang="ko-KR" sz="10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20000"/>
                </a:lnSpc>
              </a:pPr>
              <a:r>
                <a:rPr lang="ko-KR" altLang="en-US" sz="1000" spc="-50" dirty="0">
                  <a:solidFill>
                    <a:schemeClr val="tx1"/>
                  </a:solidFill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리포트 공유</a:t>
              </a:r>
            </a:p>
          </p:txBody>
        </p:sp>
        <p:sp>
          <p:nvSpPr>
            <p:cNvPr id="137" name="사각형: 둥근 모서리 154">
              <a:extLst>
                <a:ext uri="{FF2B5EF4-FFF2-40B4-BE49-F238E27FC236}">
                  <a16:creationId xmlns:a16="http://schemas.microsoft.com/office/drawing/2014/main" id="{527BACFF-8320-40A3-8D08-D78B6EF0C14A}"/>
                </a:ext>
              </a:extLst>
            </p:cNvPr>
            <p:cNvSpPr/>
            <p:nvPr/>
          </p:nvSpPr>
          <p:spPr>
            <a:xfrm>
              <a:off x="2671772" y="5030234"/>
              <a:ext cx="1046004" cy="358199"/>
            </a:xfrm>
            <a:prstGeom prst="roundRect">
              <a:avLst>
                <a:gd name="adj" fmla="val 4484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ko-KR" altLang="en-US" sz="1000" spc="-50" dirty="0">
                  <a:solidFill>
                    <a:schemeClr val="tx1"/>
                  </a:solidFill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편리하게 직원들과</a:t>
              </a:r>
              <a:endParaRPr lang="en-US" altLang="ko-KR" sz="10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20000"/>
                </a:lnSpc>
              </a:pPr>
              <a:r>
                <a:rPr lang="ko-KR" altLang="en-US" sz="1000" spc="-50" dirty="0">
                  <a:solidFill>
                    <a:schemeClr val="tx1"/>
                  </a:solidFill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연결되어 소통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793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그룹 122"/>
          <p:cNvGrpSpPr/>
          <p:nvPr/>
        </p:nvGrpSpPr>
        <p:grpSpPr>
          <a:xfrm>
            <a:off x="876085" y="637781"/>
            <a:ext cx="3683601" cy="4678371"/>
            <a:chOff x="874713" y="547016"/>
            <a:chExt cx="3683601" cy="4678371"/>
          </a:xfrm>
        </p:grpSpPr>
        <p:sp>
          <p:nvSpPr>
            <p:cNvPr id="15" name="사다리꼴 14"/>
            <p:cNvSpPr/>
            <p:nvPr/>
          </p:nvSpPr>
          <p:spPr>
            <a:xfrm rot="5400000" flipH="1">
              <a:off x="1327702" y="1994775"/>
              <a:ext cx="4678371" cy="1782853"/>
            </a:xfrm>
            <a:prstGeom prst="trapezoid">
              <a:avLst>
                <a:gd name="adj" fmla="val 101012"/>
              </a:avLst>
            </a:prstGeom>
            <a:gradFill>
              <a:gsLst>
                <a:gs pos="0">
                  <a:schemeClr val="tx1">
                    <a:alpha val="0"/>
                    <a:lumMod val="100000"/>
                  </a:schemeClr>
                </a:gs>
                <a:gs pos="100000">
                  <a:schemeClr val="tx1">
                    <a:alpha val="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3" name="그룹 22"/>
            <p:cNvGrpSpPr/>
            <p:nvPr/>
          </p:nvGrpSpPr>
          <p:grpSpPr>
            <a:xfrm>
              <a:off x="880350" y="547099"/>
              <a:ext cx="1898381" cy="4667643"/>
              <a:chOff x="630572" y="828483"/>
              <a:chExt cx="2018780" cy="4963672"/>
            </a:xfrm>
          </p:grpSpPr>
          <p:grpSp>
            <p:nvGrpSpPr>
              <p:cNvPr id="25" name="그룹 24"/>
              <p:cNvGrpSpPr/>
              <p:nvPr/>
            </p:nvGrpSpPr>
            <p:grpSpPr>
              <a:xfrm>
                <a:off x="632655" y="828483"/>
                <a:ext cx="2016697" cy="1241749"/>
                <a:chOff x="632968" y="897601"/>
                <a:chExt cx="2016697" cy="1241749"/>
              </a:xfrm>
            </p:grpSpPr>
            <p:sp>
              <p:nvSpPr>
                <p:cNvPr id="36" name="직사각형 35"/>
                <p:cNvSpPr/>
                <p:nvPr/>
              </p:nvSpPr>
              <p:spPr>
                <a:xfrm>
                  <a:off x="632968" y="897601"/>
                  <a:ext cx="2016000" cy="211821"/>
                </a:xfrm>
                <a:prstGeom prst="rect">
                  <a:avLst/>
                </a:prstGeom>
                <a:solidFill>
                  <a:srgbClr val="273649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o-KR" altLang="en-US" sz="1000" dirty="0"/>
                    <a:t>경비청구</a:t>
                  </a:r>
                </a:p>
              </p:txBody>
            </p:sp>
            <p:pic>
              <p:nvPicPr>
                <p:cNvPr id="37" name="그림 36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17652"/>
                <a:stretch/>
              </p:blipFill>
              <p:spPr>
                <a:xfrm>
                  <a:off x="633665" y="1109422"/>
                  <a:ext cx="2016000" cy="1029928"/>
                </a:xfrm>
                <a:prstGeom prst="rect">
                  <a:avLst/>
                </a:prstGeom>
              </p:spPr>
            </p:pic>
          </p:grpSp>
          <p:sp>
            <p:nvSpPr>
              <p:cNvPr id="34" name="직사각형 33"/>
              <p:cNvSpPr/>
              <p:nvPr/>
            </p:nvSpPr>
            <p:spPr>
              <a:xfrm>
                <a:off x="632655" y="2070232"/>
                <a:ext cx="2016000" cy="211821"/>
              </a:xfrm>
              <a:prstGeom prst="rect">
                <a:avLst/>
              </a:prstGeom>
              <a:solidFill>
                <a:srgbClr val="273649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000" dirty="0"/>
                  <a:t>전자세금계산서</a:t>
                </a:r>
              </a:p>
            </p:txBody>
          </p:sp>
          <p:sp>
            <p:nvSpPr>
              <p:cNvPr id="32" name="직사각형 31"/>
              <p:cNvSpPr/>
              <p:nvPr/>
            </p:nvSpPr>
            <p:spPr>
              <a:xfrm>
                <a:off x="631270" y="3312174"/>
                <a:ext cx="2016000" cy="211821"/>
              </a:xfrm>
              <a:prstGeom prst="rect">
                <a:avLst/>
              </a:prstGeom>
              <a:solidFill>
                <a:srgbClr val="273649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00" dirty="0"/>
                  <a:t>WE</a:t>
                </a:r>
                <a:r>
                  <a:rPr lang="ko-KR" altLang="en-US" sz="1000" dirty="0"/>
                  <a:t>드라이브</a:t>
                </a:r>
              </a:p>
            </p:txBody>
          </p:sp>
          <p:sp>
            <p:nvSpPr>
              <p:cNvPr id="28" name="직사각형 27"/>
              <p:cNvSpPr/>
              <p:nvPr/>
            </p:nvSpPr>
            <p:spPr>
              <a:xfrm>
                <a:off x="631270" y="4551470"/>
                <a:ext cx="2016000" cy="211821"/>
              </a:xfrm>
              <a:prstGeom prst="rect">
                <a:avLst/>
              </a:prstGeom>
              <a:solidFill>
                <a:srgbClr val="273649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00" dirty="0"/>
                  <a:t>PMS</a:t>
                </a:r>
                <a:endParaRPr lang="ko-KR" altLang="en-US" sz="1000" dirty="0"/>
              </a:p>
            </p:txBody>
          </p:sp>
          <p:pic>
            <p:nvPicPr>
              <p:cNvPr id="29" name="그림 28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6" t="7798" r="582" b="10595"/>
              <a:stretch/>
            </p:blipFill>
            <p:spPr>
              <a:xfrm>
                <a:off x="631958" y="2282052"/>
                <a:ext cx="2016697" cy="1031020"/>
              </a:xfrm>
              <a:prstGeom prst="rect">
                <a:avLst/>
              </a:prstGeom>
            </p:spPr>
          </p:pic>
          <p:pic>
            <p:nvPicPr>
              <p:cNvPr id="30" name="그림 29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365"/>
              <a:stretch/>
            </p:blipFill>
            <p:spPr>
              <a:xfrm>
                <a:off x="630573" y="3522324"/>
                <a:ext cx="2016697" cy="1029146"/>
              </a:xfrm>
              <a:prstGeom prst="rect">
                <a:avLst/>
              </a:prstGeom>
            </p:spPr>
          </p:pic>
          <p:pic>
            <p:nvPicPr>
              <p:cNvPr id="31" name="그림 30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52" t="5567" r="256" b="33269"/>
              <a:stretch/>
            </p:blipFill>
            <p:spPr>
              <a:xfrm>
                <a:off x="630572" y="4762065"/>
                <a:ext cx="2016698" cy="1030090"/>
              </a:xfrm>
              <a:prstGeom prst="rect">
                <a:avLst/>
              </a:prstGeom>
            </p:spPr>
          </p:pic>
        </p:grpSp>
        <p:sp>
          <p:nvSpPr>
            <p:cNvPr id="99" name="직사각형 98"/>
            <p:cNvSpPr/>
            <p:nvPr/>
          </p:nvSpPr>
          <p:spPr>
            <a:xfrm>
              <a:off x="874713" y="547017"/>
              <a:ext cx="1900749" cy="4667725"/>
            </a:xfrm>
            <a:prstGeom prst="rect">
              <a:avLst/>
            </a:prstGeom>
            <a:noFill/>
            <a:ln>
              <a:solidFill>
                <a:srgbClr val="263E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4" name="그룹 123"/>
          <p:cNvGrpSpPr/>
          <p:nvPr/>
        </p:nvGrpSpPr>
        <p:grpSpPr>
          <a:xfrm>
            <a:off x="7633001" y="637781"/>
            <a:ext cx="3690731" cy="4678370"/>
            <a:chOff x="7631629" y="547018"/>
            <a:chExt cx="3690731" cy="4678370"/>
          </a:xfrm>
        </p:grpSpPr>
        <p:sp>
          <p:nvSpPr>
            <p:cNvPr id="14" name="사다리꼴 13"/>
            <p:cNvSpPr/>
            <p:nvPr/>
          </p:nvSpPr>
          <p:spPr>
            <a:xfrm rot="16200000">
              <a:off x="6183871" y="1994776"/>
              <a:ext cx="4678370" cy="1782853"/>
            </a:xfrm>
            <a:prstGeom prst="trapezoid">
              <a:avLst>
                <a:gd name="adj" fmla="val 101012"/>
              </a:avLst>
            </a:prstGeom>
            <a:gradFill>
              <a:gsLst>
                <a:gs pos="0">
                  <a:schemeClr val="tx1">
                    <a:alpha val="0"/>
                    <a:lumMod val="100000"/>
                  </a:schemeClr>
                </a:gs>
                <a:gs pos="100000">
                  <a:schemeClr val="tx1">
                    <a:alpha val="5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9416448" y="547098"/>
              <a:ext cx="1895768" cy="199188"/>
            </a:xfrm>
            <a:prstGeom prst="rect">
              <a:avLst/>
            </a:prstGeom>
            <a:solidFill>
              <a:srgbClr val="273649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/>
                <a:t>WE</a:t>
              </a:r>
              <a:r>
                <a:rPr lang="ko-KR" altLang="en-US" sz="1000" dirty="0"/>
                <a:t>톡</a:t>
              </a: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9421520" y="1721621"/>
              <a:ext cx="1895768" cy="199188"/>
            </a:xfrm>
            <a:prstGeom prst="rect">
              <a:avLst/>
            </a:prstGeom>
            <a:solidFill>
              <a:srgbClr val="273649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000" dirty="0"/>
                <a:t>회계관리</a:t>
              </a:r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9426592" y="2886855"/>
              <a:ext cx="1895768" cy="199188"/>
            </a:xfrm>
            <a:prstGeom prst="rect">
              <a:avLst/>
            </a:prstGeom>
            <a:solidFill>
              <a:srgbClr val="273649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000" dirty="0"/>
                <a:t>급여관리</a:t>
              </a: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9420781" y="4055379"/>
              <a:ext cx="1895767" cy="199188"/>
            </a:xfrm>
            <a:prstGeom prst="rect">
              <a:avLst/>
            </a:prstGeom>
            <a:solidFill>
              <a:srgbClr val="273649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dirty="0"/>
                <a:t>CRM</a:t>
              </a:r>
              <a:endParaRPr lang="ko-KR" altLang="en-US" sz="1000" dirty="0"/>
            </a:p>
          </p:txBody>
        </p:sp>
        <p:pic>
          <p:nvPicPr>
            <p:cNvPr id="53" name="그림 5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8" t="7713" b="9515"/>
            <a:stretch/>
          </p:blipFill>
          <p:spPr>
            <a:xfrm>
              <a:off x="9421236" y="1920808"/>
              <a:ext cx="1896051" cy="966778"/>
            </a:xfrm>
            <a:prstGeom prst="rect">
              <a:avLst/>
            </a:prstGeom>
          </p:spPr>
        </p:pic>
        <p:pic>
          <p:nvPicPr>
            <p:cNvPr id="54" name="그림 5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41" b="7052"/>
            <a:stretch/>
          </p:blipFill>
          <p:spPr>
            <a:xfrm>
              <a:off x="9415793" y="749389"/>
              <a:ext cx="1896423" cy="970055"/>
            </a:xfrm>
            <a:prstGeom prst="rect">
              <a:avLst/>
            </a:prstGeom>
          </p:spPr>
        </p:pic>
        <p:pic>
          <p:nvPicPr>
            <p:cNvPr id="55" name="그림 5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57" b="7239"/>
            <a:stretch/>
          </p:blipFill>
          <p:spPr>
            <a:xfrm>
              <a:off x="9417143" y="3084999"/>
              <a:ext cx="1897078" cy="972422"/>
            </a:xfrm>
            <a:prstGeom prst="rect">
              <a:avLst/>
            </a:prstGeom>
          </p:spPr>
        </p:pic>
        <p:pic>
          <p:nvPicPr>
            <p:cNvPr id="56" name="그림 5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17" t="4562" b="39333"/>
            <a:stretch/>
          </p:blipFill>
          <p:spPr>
            <a:xfrm>
              <a:off x="9419470" y="4256321"/>
              <a:ext cx="1897078" cy="969067"/>
            </a:xfrm>
            <a:prstGeom prst="rect">
              <a:avLst/>
            </a:prstGeom>
          </p:spPr>
        </p:pic>
        <p:sp>
          <p:nvSpPr>
            <p:cNvPr id="100" name="직사각형 99"/>
            <p:cNvSpPr/>
            <p:nvPr/>
          </p:nvSpPr>
          <p:spPr>
            <a:xfrm>
              <a:off x="9416539" y="549275"/>
              <a:ext cx="1900749" cy="4676113"/>
            </a:xfrm>
            <a:prstGeom prst="rect">
              <a:avLst/>
            </a:prstGeom>
            <a:noFill/>
            <a:ln>
              <a:solidFill>
                <a:srgbClr val="263E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2C65749-FAE5-4028-B7B7-9855EFD1AF9B}"/>
              </a:ext>
            </a:extLst>
          </p:cNvPr>
          <p:cNvSpPr txBox="1"/>
          <p:nvPr/>
        </p:nvSpPr>
        <p:spPr>
          <a:xfrm>
            <a:off x="2150045" y="530000"/>
            <a:ext cx="7877300" cy="67104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1400" dirty="0"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WEHAGO</a:t>
            </a:r>
            <a:r>
              <a:rPr lang="ko-KR" altLang="en-US" sz="1400" dirty="0"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를</a:t>
            </a:r>
            <a:r>
              <a:rPr lang="en-US" altLang="ko-KR" sz="1400" dirty="0"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 </a:t>
            </a:r>
            <a:r>
              <a:rPr lang="ko-KR" altLang="en-US" sz="1400" dirty="0"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통해 우리회사의 모든 업무가 하나로 연결됩니다</a:t>
            </a:r>
            <a:r>
              <a:rPr lang="en-US" altLang="ko-KR" sz="1400" dirty="0"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3733362" y="1533711"/>
            <a:ext cx="4761977" cy="2884216"/>
            <a:chOff x="2571735" y="2229996"/>
            <a:chExt cx="7459287" cy="4517912"/>
          </a:xfrm>
        </p:grpSpPr>
        <p:pic>
          <p:nvPicPr>
            <p:cNvPr id="17" name="그림 16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761"/>
            <a:stretch/>
          </p:blipFill>
          <p:spPr>
            <a:xfrm>
              <a:off x="2571735" y="2229996"/>
              <a:ext cx="6856988" cy="4276122"/>
            </a:xfrm>
            <a:prstGeom prst="rect">
              <a:avLst/>
            </a:prstGeom>
          </p:spPr>
        </p:pic>
        <p:grpSp>
          <p:nvGrpSpPr>
            <p:cNvPr id="18" name="그룹 17"/>
            <p:cNvGrpSpPr/>
            <p:nvPr/>
          </p:nvGrpSpPr>
          <p:grpSpPr>
            <a:xfrm>
              <a:off x="2726774" y="2370869"/>
              <a:ext cx="7304248" cy="4377039"/>
              <a:chOff x="2726774" y="2370869"/>
              <a:chExt cx="7304248" cy="4377039"/>
            </a:xfrm>
          </p:grpSpPr>
          <p:pic>
            <p:nvPicPr>
              <p:cNvPr id="19" name="그림 18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27" r="4454" b="44771"/>
              <a:stretch/>
            </p:blipFill>
            <p:spPr>
              <a:xfrm>
                <a:off x="2726774" y="2370869"/>
                <a:ext cx="6515783" cy="4046358"/>
              </a:xfrm>
              <a:prstGeom prst="rect">
                <a:avLst/>
              </a:prstGeom>
            </p:spPr>
          </p:pic>
          <p:grpSp>
            <p:nvGrpSpPr>
              <p:cNvPr id="20" name="그룹 19"/>
              <p:cNvGrpSpPr/>
              <p:nvPr/>
            </p:nvGrpSpPr>
            <p:grpSpPr>
              <a:xfrm>
                <a:off x="8115693" y="2980682"/>
                <a:ext cx="1915329" cy="3767226"/>
                <a:chOff x="8115693" y="2980682"/>
                <a:chExt cx="1915329" cy="3767226"/>
              </a:xfrm>
            </p:grpSpPr>
            <p:sp>
              <p:nvSpPr>
                <p:cNvPr id="21" name="모서리가 둥근 직사각형 20"/>
                <p:cNvSpPr/>
                <p:nvPr/>
              </p:nvSpPr>
              <p:spPr>
                <a:xfrm>
                  <a:off x="8115693" y="2980682"/>
                  <a:ext cx="1915329" cy="3767226"/>
                </a:xfrm>
                <a:prstGeom prst="roundRect">
                  <a:avLst>
                    <a:gd name="adj" fmla="val 2923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pic>
              <p:nvPicPr>
                <p:cNvPr id="22" name="그림 21"/>
                <p:cNvPicPr>
                  <a:picLocks noChangeAspect="1"/>
                </p:cNvPicPr>
                <p:nvPr/>
              </p:nvPicPr>
              <p:blipFill rotWithShape="1"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-1" b="48994"/>
                <a:stretch/>
              </p:blipFill>
              <p:spPr>
                <a:xfrm>
                  <a:off x="8180513" y="3046743"/>
                  <a:ext cx="1780804" cy="3633306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67" name="그룹 66"/>
          <p:cNvGrpSpPr/>
          <p:nvPr/>
        </p:nvGrpSpPr>
        <p:grpSpPr>
          <a:xfrm>
            <a:off x="6855006" y="1124861"/>
            <a:ext cx="1986386" cy="1414709"/>
            <a:chOff x="6795498" y="1702979"/>
            <a:chExt cx="2194670" cy="1563049"/>
          </a:xfrm>
        </p:grpSpPr>
        <p:sp>
          <p:nvSpPr>
            <p:cNvPr id="68" name="모서리가 둥근 직사각형 67"/>
            <p:cNvSpPr/>
            <p:nvPr/>
          </p:nvSpPr>
          <p:spPr>
            <a:xfrm>
              <a:off x="7850359" y="1705448"/>
              <a:ext cx="1139809" cy="15605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5400">
              <a:noFill/>
            </a:ln>
            <a:effectLst>
              <a:outerShdw blurRad="127000" dist="38100" dir="54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9" name="그룹 68"/>
            <p:cNvGrpSpPr/>
            <p:nvPr/>
          </p:nvGrpSpPr>
          <p:grpSpPr>
            <a:xfrm>
              <a:off x="6795498" y="1702979"/>
              <a:ext cx="2151741" cy="1563048"/>
              <a:chOff x="6323905" y="-1725969"/>
              <a:chExt cx="2151741" cy="1563048"/>
            </a:xfrm>
          </p:grpSpPr>
          <p:grpSp>
            <p:nvGrpSpPr>
              <p:cNvPr id="70" name="그룹 69"/>
              <p:cNvGrpSpPr/>
              <p:nvPr/>
            </p:nvGrpSpPr>
            <p:grpSpPr>
              <a:xfrm>
                <a:off x="7427350" y="-1676535"/>
                <a:ext cx="1048296" cy="352028"/>
                <a:chOff x="6762183" y="-1435005"/>
                <a:chExt cx="1048296" cy="352028"/>
              </a:xfrm>
            </p:grpSpPr>
            <p:sp>
              <p:nvSpPr>
                <p:cNvPr id="82" name="모서리가 둥근 직사각형 81"/>
                <p:cNvSpPr/>
                <p:nvPr/>
              </p:nvSpPr>
              <p:spPr>
                <a:xfrm>
                  <a:off x="6762183" y="-1435005"/>
                  <a:ext cx="1048296" cy="352028"/>
                </a:xfrm>
                <a:prstGeom prst="roundRect">
                  <a:avLst>
                    <a:gd name="adj" fmla="val 4820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3" name="TextBox 82"/>
                <p:cNvSpPr txBox="1"/>
                <p:nvPr/>
              </p:nvSpPr>
              <p:spPr>
                <a:xfrm>
                  <a:off x="6798057" y="-1404127"/>
                  <a:ext cx="934871" cy="2808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ko-KR" altLang="en-US" sz="1000" dirty="0">
                      <a:solidFill>
                        <a:schemeClr val="bg1"/>
                      </a:solidFill>
                      <a:latin typeface="[더존] 본문체 50" panose="020B0803000000000000" pitchFamily="50" charset="-127"/>
                      <a:ea typeface="[더존] 본문체 50" panose="020B0803000000000000" pitchFamily="50" charset="-127"/>
                    </a:rPr>
                    <a:t>회계</a:t>
                  </a:r>
                  <a:r>
                    <a:rPr lang="en-US" altLang="ko-KR" sz="1000" dirty="0">
                      <a:solidFill>
                        <a:schemeClr val="bg1"/>
                      </a:solidFill>
                      <a:latin typeface="[더존] 본문체 50" panose="020B0803000000000000" pitchFamily="50" charset="-127"/>
                      <a:ea typeface="[더존] 본문체 50" panose="020B0803000000000000" pitchFamily="50" charset="-127"/>
                    </a:rPr>
                    <a:t>/</a:t>
                  </a:r>
                  <a:r>
                    <a:rPr lang="ko-KR" altLang="en-US" sz="1000" dirty="0">
                      <a:solidFill>
                        <a:schemeClr val="bg1"/>
                      </a:solidFill>
                      <a:latin typeface="[더존] 본문체 50" panose="020B0803000000000000" pitchFamily="50" charset="-127"/>
                      <a:ea typeface="[더존] 본문체 50" panose="020B0803000000000000" pitchFamily="50" charset="-127"/>
                    </a:rPr>
                    <a:t>인사관리</a:t>
                  </a:r>
                </a:p>
              </p:txBody>
            </p:sp>
          </p:grpSp>
          <p:grpSp>
            <p:nvGrpSpPr>
              <p:cNvPr id="71" name="그룹 70"/>
              <p:cNvGrpSpPr/>
              <p:nvPr/>
            </p:nvGrpSpPr>
            <p:grpSpPr>
              <a:xfrm>
                <a:off x="7427350" y="-1309962"/>
                <a:ext cx="1048296" cy="352028"/>
                <a:chOff x="6762183" y="-1435005"/>
                <a:chExt cx="1048296" cy="352028"/>
              </a:xfrm>
            </p:grpSpPr>
            <p:sp>
              <p:nvSpPr>
                <p:cNvPr id="80" name="모서리가 둥근 직사각형 79"/>
                <p:cNvSpPr/>
                <p:nvPr/>
              </p:nvSpPr>
              <p:spPr>
                <a:xfrm>
                  <a:off x="6762183" y="-1435005"/>
                  <a:ext cx="1048296" cy="352028"/>
                </a:xfrm>
                <a:prstGeom prst="roundRect">
                  <a:avLst>
                    <a:gd name="adj" fmla="val 4820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1" name="TextBox 80"/>
                <p:cNvSpPr txBox="1"/>
                <p:nvPr/>
              </p:nvSpPr>
              <p:spPr>
                <a:xfrm>
                  <a:off x="6798057" y="-1404127"/>
                  <a:ext cx="994821" cy="2808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ko-KR" altLang="en-US" sz="1000" dirty="0">
                      <a:solidFill>
                        <a:schemeClr val="bg1"/>
                      </a:solidFill>
                      <a:latin typeface="[더존] 본문체 50" panose="020B0803000000000000" pitchFamily="50" charset="-127"/>
                      <a:ea typeface="[더존] 본문체 50" panose="020B0803000000000000" pitchFamily="50" charset="-127"/>
                    </a:rPr>
                    <a:t>영업 관리</a:t>
                  </a:r>
                </a:p>
              </p:txBody>
            </p:sp>
          </p:grpSp>
          <p:grpSp>
            <p:nvGrpSpPr>
              <p:cNvPr id="72" name="그룹 71"/>
              <p:cNvGrpSpPr/>
              <p:nvPr/>
            </p:nvGrpSpPr>
            <p:grpSpPr>
              <a:xfrm>
                <a:off x="7427350" y="-936836"/>
                <a:ext cx="1048296" cy="352028"/>
                <a:chOff x="6762183" y="-1439869"/>
                <a:chExt cx="1048296" cy="352028"/>
              </a:xfrm>
            </p:grpSpPr>
            <p:sp>
              <p:nvSpPr>
                <p:cNvPr id="78" name="모서리가 둥근 직사각형 77"/>
                <p:cNvSpPr/>
                <p:nvPr/>
              </p:nvSpPr>
              <p:spPr>
                <a:xfrm>
                  <a:off x="6762183" y="-1439869"/>
                  <a:ext cx="1048296" cy="352028"/>
                </a:xfrm>
                <a:prstGeom prst="roundRect">
                  <a:avLst>
                    <a:gd name="adj" fmla="val 4820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9" name="TextBox 78"/>
                <p:cNvSpPr txBox="1"/>
                <p:nvPr/>
              </p:nvSpPr>
              <p:spPr>
                <a:xfrm>
                  <a:off x="6798057" y="-1408991"/>
                  <a:ext cx="994821" cy="2808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ko-KR" altLang="en-US" sz="1000" dirty="0">
                      <a:solidFill>
                        <a:schemeClr val="bg1"/>
                      </a:solidFill>
                      <a:latin typeface="[더존] 본문체 50" panose="020B0803000000000000" pitchFamily="50" charset="-127"/>
                      <a:ea typeface="[더존] 본문체 50" panose="020B0803000000000000" pitchFamily="50" charset="-127"/>
                    </a:rPr>
                    <a:t>업무생산성</a:t>
                  </a:r>
                </a:p>
              </p:txBody>
            </p:sp>
          </p:grpSp>
          <p:grpSp>
            <p:nvGrpSpPr>
              <p:cNvPr id="73" name="그룹 72"/>
              <p:cNvGrpSpPr/>
              <p:nvPr/>
            </p:nvGrpSpPr>
            <p:grpSpPr>
              <a:xfrm>
                <a:off x="7427350" y="-565796"/>
                <a:ext cx="1048296" cy="352028"/>
                <a:chOff x="6762183" y="-1435005"/>
                <a:chExt cx="1048296" cy="352028"/>
              </a:xfrm>
            </p:grpSpPr>
            <p:sp>
              <p:nvSpPr>
                <p:cNvPr id="76" name="모서리가 둥근 직사각형 75"/>
                <p:cNvSpPr/>
                <p:nvPr/>
              </p:nvSpPr>
              <p:spPr>
                <a:xfrm>
                  <a:off x="6762183" y="-1435005"/>
                  <a:ext cx="1048296" cy="352028"/>
                </a:xfrm>
                <a:prstGeom prst="roundRect">
                  <a:avLst>
                    <a:gd name="adj" fmla="val 4820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6798057" y="-1404127"/>
                  <a:ext cx="994821" cy="2902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ko-KR" sz="1000" dirty="0">
                      <a:solidFill>
                        <a:schemeClr val="bg1"/>
                      </a:solidFill>
                      <a:latin typeface="[더존] 본문체 50" panose="020B0803000000000000" pitchFamily="50" charset="-127"/>
                      <a:ea typeface="[더존] 본문체 50" panose="020B0803000000000000" pitchFamily="50" charset="-127"/>
                    </a:rPr>
                    <a:t>R&amp;D</a:t>
                  </a:r>
                  <a:endParaRPr lang="ko-KR" altLang="en-US" sz="1000" dirty="0">
                    <a:solidFill>
                      <a:schemeClr val="bg1"/>
                    </a:solidFill>
                    <a:latin typeface="[더존] 본문체 50" panose="020B0803000000000000" pitchFamily="50" charset="-127"/>
                    <a:ea typeface="[더존] 본문체 50" panose="020B0803000000000000" pitchFamily="50" charset="-127"/>
                  </a:endParaRPr>
                </a:p>
              </p:txBody>
            </p:sp>
          </p:grpSp>
          <p:sp>
            <p:nvSpPr>
              <p:cNvPr id="74" name="사다리꼴 73"/>
              <p:cNvSpPr/>
              <p:nvPr/>
            </p:nvSpPr>
            <p:spPr>
              <a:xfrm rot="16200000">
                <a:off x="6293025" y="-1251923"/>
                <a:ext cx="1563048" cy="614955"/>
              </a:xfrm>
              <a:prstGeom prst="trapezoid">
                <a:avLst>
                  <a:gd name="adj" fmla="val 51047"/>
                </a:avLst>
              </a:prstGeom>
              <a:gradFill>
                <a:gsLst>
                  <a:gs pos="0">
                    <a:schemeClr val="tx1">
                      <a:alpha val="0"/>
                      <a:lumMod val="100000"/>
                    </a:schemeClr>
                  </a:gs>
                  <a:gs pos="100000">
                    <a:schemeClr val="tx1">
                      <a:alpha val="5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5" name="타원 74"/>
              <p:cNvSpPr/>
              <p:nvPr/>
            </p:nvSpPr>
            <p:spPr>
              <a:xfrm>
                <a:off x="6323905" y="-1395985"/>
                <a:ext cx="900000" cy="900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ko-KR" sz="1000" spc="-100" dirty="0">
                    <a:latin typeface="[더존] 본문체 50" panose="020B0803000000000000" pitchFamily="50" charset="-127"/>
                    <a:ea typeface="[더존] 본문체 50" panose="020B0803000000000000" pitchFamily="50" charset="-127"/>
                  </a:rPr>
                  <a:t>WEHAGO</a:t>
                </a:r>
              </a:p>
              <a:p>
                <a:pPr algn="ctr"/>
                <a:r>
                  <a:rPr lang="ko-KR" altLang="en-US" sz="1000" spc="-100" dirty="0">
                    <a:latin typeface="[더존] 본문체 50" panose="020B0803000000000000" pitchFamily="50" charset="-127"/>
                    <a:ea typeface="[더존] 본문체 50" panose="020B0803000000000000" pitchFamily="50" charset="-127"/>
                  </a:rPr>
                  <a:t>서비스 마켓 </a:t>
                </a:r>
                <a:r>
                  <a:rPr lang="ko-KR" altLang="en-US" sz="1000" spc="-100" dirty="0" err="1">
                    <a:latin typeface="[더존] 본문체 50" panose="020B0803000000000000" pitchFamily="50" charset="-127"/>
                    <a:ea typeface="[더존] 본문체 50" panose="020B0803000000000000" pitchFamily="50" charset="-127"/>
                  </a:rPr>
                  <a:t>플레이스</a:t>
                </a:r>
                <a:endParaRPr lang="ko-KR" altLang="en-US" sz="1000" spc="-100" dirty="0">
                  <a:latin typeface="[더존] 본문체 50" panose="020B0803000000000000" pitchFamily="50" charset="-127"/>
                  <a:ea typeface="[더존] 본문체 50" panose="020B0803000000000000" pitchFamily="50" charset="-127"/>
                </a:endParaRPr>
              </a:p>
            </p:txBody>
          </p:sp>
        </p:grpSp>
      </p:grpSp>
      <p:pic>
        <p:nvPicPr>
          <p:cNvPr id="84" name="그림 8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921" y="875345"/>
            <a:ext cx="2310158" cy="432319"/>
          </a:xfrm>
          <a:prstGeom prst="rect">
            <a:avLst/>
          </a:prstGeom>
        </p:spPr>
      </p:pic>
      <p:grpSp>
        <p:nvGrpSpPr>
          <p:cNvPr id="120" name="그룹 119"/>
          <p:cNvGrpSpPr/>
          <p:nvPr/>
        </p:nvGrpSpPr>
        <p:grpSpPr>
          <a:xfrm>
            <a:off x="883025" y="5497990"/>
            <a:ext cx="10436129" cy="946069"/>
            <a:chOff x="876086" y="5674573"/>
            <a:chExt cx="10170648" cy="1048823"/>
          </a:xfrm>
        </p:grpSpPr>
        <p:grpSp>
          <p:nvGrpSpPr>
            <p:cNvPr id="104" name="그룹 103"/>
            <p:cNvGrpSpPr/>
            <p:nvPr/>
          </p:nvGrpSpPr>
          <p:grpSpPr>
            <a:xfrm>
              <a:off x="876086" y="5674573"/>
              <a:ext cx="2498941" cy="1048823"/>
              <a:chOff x="876086" y="5686175"/>
              <a:chExt cx="2498941" cy="1048823"/>
            </a:xfrm>
          </p:grpSpPr>
          <p:sp>
            <p:nvSpPr>
              <p:cNvPr id="102" name="모서리가 둥근 직사각형 101"/>
              <p:cNvSpPr/>
              <p:nvPr/>
            </p:nvSpPr>
            <p:spPr>
              <a:xfrm>
                <a:off x="878057" y="5686175"/>
                <a:ext cx="2494998" cy="1048823"/>
              </a:xfrm>
              <a:prstGeom prst="roundRect">
                <a:avLst>
                  <a:gd name="adj" fmla="val 0"/>
                </a:avLst>
              </a:prstGeom>
              <a:solidFill>
                <a:srgbClr val="7E4FFF"/>
              </a:solidFill>
              <a:ln>
                <a:solidFill>
                  <a:srgbClr val="7E4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81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876086" y="5725163"/>
                <a:ext cx="2498940" cy="511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모든 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ICT 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자원을</a:t>
                </a:r>
                <a:endParaRPr lang="en-US" altLang="ko-KR" sz="1200" dirty="0">
                  <a:solidFill>
                    <a:schemeClr val="bg1"/>
                  </a:solidFill>
                  <a:latin typeface="[더존] 제목체 50" panose="020B0803000000000000" pitchFamily="50" charset="-127"/>
                  <a:ea typeface="[더존] 제목체 50" panose="020B0803000000000000" pitchFamily="50" charset="-127"/>
                </a:endParaRPr>
              </a:p>
              <a:p>
                <a:pPr algn="ctr"/>
                <a:r>
                  <a:rPr lang="ko-KR" altLang="en-US" sz="1200" dirty="0" err="1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더존이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 관리해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 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드립니다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.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F566E0F9-CDCD-4816-B876-4AB9E99A0F5E}"/>
                  </a:ext>
                </a:extLst>
              </p:cNvPr>
              <p:cNvSpPr txBox="1"/>
              <p:nvPr/>
            </p:nvSpPr>
            <p:spPr>
              <a:xfrm>
                <a:off x="876086" y="6316908"/>
                <a:ext cx="2498941" cy="375325"/>
              </a:xfrm>
              <a:prstGeom prst="rect">
                <a:avLst/>
              </a:prstGeom>
            </p:spPr>
            <p:txBody>
              <a:bodyPr vert="horz" wrap="square" lIns="0" tIns="0" rIns="0" bIns="0" rtlCol="0" anchor="t" anchorCtr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기업 운영에 필요한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 </a:t>
                </a: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소프트웨어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,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서버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, </a:t>
                </a: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백업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, </a:t>
                </a: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보안솔루션 등의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 ICT</a:t>
                </a: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자원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!</a:t>
                </a:r>
                <a:endParaRPr lang="en-US" altLang="ko-KR" sz="800" spc="-50" dirty="0">
                  <a:solidFill>
                    <a:schemeClr val="bg1"/>
                  </a:solidFill>
                  <a:latin typeface="[더존] 본문체 30" panose="020B0603000000000000" pitchFamily="50" charset="-127"/>
                  <a:ea typeface="[더존] 본문체 30" panose="020B0603000000000000" pitchFamily="50" charset="-127"/>
                </a:endParaRPr>
              </a:p>
            </p:txBody>
          </p:sp>
          <p:cxnSp>
            <p:nvCxnSpPr>
              <p:cNvPr id="103" name="직선 연결선 102"/>
              <p:cNvCxnSpPr/>
              <p:nvPr/>
            </p:nvCxnSpPr>
            <p:spPr>
              <a:xfrm>
                <a:off x="981847" y="6273800"/>
                <a:ext cx="2287418" cy="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5" name="그룹 104"/>
            <p:cNvGrpSpPr/>
            <p:nvPr/>
          </p:nvGrpSpPr>
          <p:grpSpPr>
            <a:xfrm>
              <a:off x="3433322" y="5674573"/>
              <a:ext cx="2498941" cy="1048823"/>
              <a:chOff x="876086" y="5686175"/>
              <a:chExt cx="2498941" cy="1048823"/>
            </a:xfrm>
          </p:grpSpPr>
          <p:sp>
            <p:nvSpPr>
              <p:cNvPr id="106" name="모서리가 둥근 직사각형 105"/>
              <p:cNvSpPr/>
              <p:nvPr/>
            </p:nvSpPr>
            <p:spPr>
              <a:xfrm>
                <a:off x="878057" y="5686175"/>
                <a:ext cx="2494998" cy="1048823"/>
              </a:xfrm>
              <a:prstGeom prst="roundRect">
                <a:avLst>
                  <a:gd name="adj" fmla="val 0"/>
                </a:avLst>
              </a:prstGeom>
              <a:solidFill>
                <a:srgbClr val="5A6AFC"/>
              </a:solidFill>
              <a:ln>
                <a:solidFill>
                  <a:srgbClr val="5A6AF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81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876086" y="5725163"/>
                <a:ext cx="2498940" cy="511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다양한 업무환경을</a:t>
                </a:r>
              </a:p>
              <a:p>
                <a:pPr algn="ctr"/>
                <a:r>
                  <a:rPr lang="ko-KR" altLang="en-US" sz="1200" dirty="0" err="1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더존이</a:t>
                </a:r>
                <a:r>
                  <a:rPr lang="ko-KR" altLang="en-US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 제공해 드립니다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.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F566E0F9-CDCD-4816-B876-4AB9E99A0F5E}"/>
                  </a:ext>
                </a:extLst>
              </p:cNvPr>
              <p:cNvSpPr txBox="1"/>
              <p:nvPr/>
            </p:nvSpPr>
            <p:spPr>
              <a:xfrm>
                <a:off x="876086" y="6316911"/>
                <a:ext cx="2498941" cy="371060"/>
              </a:xfrm>
              <a:prstGeom prst="rect">
                <a:avLst/>
              </a:prstGeom>
            </p:spPr>
            <p:txBody>
              <a:bodyPr vert="horz" wrap="square" lIns="0" tIns="0" rIns="0" bIns="0" rtlCol="0" anchor="t" anchorCtr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회사 경영에 필요한 회계관리부터 오피스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,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메신저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, </a:t>
                </a: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메일 등의 업무용 솔루션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!</a:t>
                </a:r>
              </a:p>
            </p:txBody>
          </p:sp>
          <p:cxnSp>
            <p:nvCxnSpPr>
              <p:cNvPr id="109" name="직선 연결선 108"/>
              <p:cNvCxnSpPr/>
              <p:nvPr/>
            </p:nvCxnSpPr>
            <p:spPr>
              <a:xfrm>
                <a:off x="981847" y="6273800"/>
                <a:ext cx="2287418" cy="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그룹 109"/>
            <p:cNvGrpSpPr/>
            <p:nvPr/>
          </p:nvGrpSpPr>
          <p:grpSpPr>
            <a:xfrm>
              <a:off x="5990558" y="5674573"/>
              <a:ext cx="2498941" cy="1048823"/>
              <a:chOff x="876086" y="5686175"/>
              <a:chExt cx="2498941" cy="1048823"/>
            </a:xfrm>
          </p:grpSpPr>
          <p:sp>
            <p:nvSpPr>
              <p:cNvPr id="111" name="모서리가 둥근 직사각형 110"/>
              <p:cNvSpPr/>
              <p:nvPr/>
            </p:nvSpPr>
            <p:spPr>
              <a:xfrm>
                <a:off x="878057" y="5686175"/>
                <a:ext cx="2494998" cy="1048823"/>
              </a:xfrm>
              <a:prstGeom prst="roundRect">
                <a:avLst>
                  <a:gd name="adj" fmla="val 0"/>
                </a:avLst>
              </a:prstGeom>
              <a:solidFill>
                <a:srgbClr val="258AF8"/>
              </a:solidFill>
              <a:ln>
                <a:solidFill>
                  <a:srgbClr val="258AF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81"/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876086" y="5725163"/>
                <a:ext cx="2498940" cy="511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기업의 소중한 정보자산을</a:t>
                </a:r>
              </a:p>
              <a:p>
                <a:pPr algn="ctr"/>
                <a:r>
                  <a:rPr lang="ko-KR" altLang="en-US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안전하게 지켜드립니다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.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566E0F9-CDCD-4816-B876-4AB9E99A0F5E}"/>
                  </a:ext>
                </a:extLst>
              </p:cNvPr>
              <p:cNvSpPr txBox="1"/>
              <p:nvPr/>
            </p:nvSpPr>
            <p:spPr>
              <a:xfrm>
                <a:off x="876086" y="6316911"/>
                <a:ext cx="2498941" cy="371060"/>
              </a:xfrm>
              <a:prstGeom prst="rect">
                <a:avLst/>
              </a:prstGeom>
            </p:spPr>
            <p:txBody>
              <a:bodyPr vert="horz" wrap="square" lIns="0" tIns="0" rIns="0" bIns="0" rtlCol="0" anchor="t" anchorCtr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000" spc="-50" dirty="0" err="1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랜섬웨어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, </a:t>
                </a: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해킹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, </a:t>
                </a: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악성코드 등으로 인한 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기밀정보 및 개인정보 유출 사고 없이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!</a:t>
                </a:r>
              </a:p>
            </p:txBody>
          </p:sp>
          <p:cxnSp>
            <p:nvCxnSpPr>
              <p:cNvPr id="114" name="직선 연결선 113"/>
              <p:cNvCxnSpPr/>
              <p:nvPr/>
            </p:nvCxnSpPr>
            <p:spPr>
              <a:xfrm>
                <a:off x="981847" y="6273800"/>
                <a:ext cx="2287418" cy="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그룹 114"/>
            <p:cNvGrpSpPr/>
            <p:nvPr/>
          </p:nvGrpSpPr>
          <p:grpSpPr>
            <a:xfrm>
              <a:off x="8547793" y="5674573"/>
              <a:ext cx="2498941" cy="1048823"/>
              <a:chOff x="876086" y="5686175"/>
              <a:chExt cx="2498941" cy="1048823"/>
            </a:xfrm>
          </p:grpSpPr>
          <p:sp>
            <p:nvSpPr>
              <p:cNvPr id="116" name="모서리가 둥근 직사각형 115"/>
              <p:cNvSpPr/>
              <p:nvPr/>
            </p:nvSpPr>
            <p:spPr>
              <a:xfrm>
                <a:off x="878057" y="5686175"/>
                <a:ext cx="2494998" cy="1048823"/>
              </a:xfrm>
              <a:prstGeom prst="roundRect">
                <a:avLst>
                  <a:gd name="adj" fmla="val 0"/>
                </a:avLst>
              </a:prstGeom>
              <a:solidFill>
                <a:srgbClr val="11CABF"/>
              </a:solidFill>
              <a:ln>
                <a:solidFill>
                  <a:srgbClr val="11CA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81"/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876086" y="5725163"/>
                <a:ext cx="2498940" cy="511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스마트워크 환경을</a:t>
                </a:r>
              </a:p>
              <a:p>
                <a:pPr algn="ctr"/>
                <a:r>
                  <a:rPr lang="ko-KR" altLang="en-US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제공합니다</a:t>
                </a:r>
                <a:r>
                  <a:rPr lang="en-US" altLang="ko-KR" sz="1200" dirty="0">
                    <a:solidFill>
                      <a:schemeClr val="bg1"/>
                    </a:solidFill>
                    <a:latin typeface="[더존] 제목체 50" panose="020B0803000000000000" pitchFamily="50" charset="-127"/>
                    <a:ea typeface="[더존] 제목체 50" panose="020B0803000000000000" pitchFamily="50" charset="-127"/>
                  </a:rPr>
                  <a:t>.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F566E0F9-CDCD-4816-B876-4AB9E99A0F5E}"/>
                  </a:ext>
                </a:extLst>
              </p:cNvPr>
              <p:cNvSpPr txBox="1"/>
              <p:nvPr/>
            </p:nvSpPr>
            <p:spPr>
              <a:xfrm>
                <a:off x="876086" y="6316911"/>
                <a:ext cx="2498941" cy="371060"/>
              </a:xfrm>
              <a:prstGeom prst="rect">
                <a:avLst/>
              </a:prstGeom>
            </p:spPr>
            <p:txBody>
              <a:bodyPr vert="horz" wrap="square" lIns="0" tIns="0" rIns="0" bIns="0" rtlCol="0" anchor="t" anchorCtr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정말 급하고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, </a:t>
                </a: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중요한 일인데 </a:t>
                </a:r>
                <a:endParaRPr lang="en-US" altLang="ko-KR" sz="1000" spc="-50" dirty="0">
                  <a:solidFill>
                    <a:schemeClr val="bg1"/>
                  </a:solidFill>
                  <a:latin typeface="[더존] 본문체 30" panose="020B0603000000000000" pitchFamily="50" charset="-127"/>
                  <a:ea typeface="[더존] 본문체 30" panose="020B0603000000000000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사무실이 아닐 때</a:t>
                </a:r>
                <a:r>
                  <a:rPr lang="en-US" altLang="ko-KR" sz="1000" spc="-50" dirty="0">
                    <a:solidFill>
                      <a:schemeClr val="bg1"/>
                    </a:solidFill>
                    <a:latin typeface="[더존] 본문체 30" panose="020B0603000000000000" pitchFamily="50" charset="-127"/>
                    <a:ea typeface="[더존] 본문체 30" panose="020B0603000000000000" pitchFamily="50" charset="-127"/>
                  </a:rPr>
                  <a:t>!</a:t>
                </a:r>
              </a:p>
            </p:txBody>
          </p:sp>
          <p:cxnSp>
            <p:nvCxnSpPr>
              <p:cNvPr id="119" name="직선 연결선 118"/>
              <p:cNvCxnSpPr/>
              <p:nvPr/>
            </p:nvCxnSpPr>
            <p:spPr>
              <a:xfrm>
                <a:off x="981847" y="6273800"/>
                <a:ext cx="2287418" cy="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5" name="그룹 124"/>
          <p:cNvGrpSpPr/>
          <p:nvPr/>
        </p:nvGrpSpPr>
        <p:grpSpPr>
          <a:xfrm>
            <a:off x="3640831" y="4483262"/>
            <a:ext cx="5286213" cy="811139"/>
            <a:chOff x="3253002" y="5509476"/>
            <a:chExt cx="5863030" cy="899647"/>
          </a:xfrm>
        </p:grpSpPr>
        <p:grpSp>
          <p:nvGrpSpPr>
            <p:cNvPr id="126" name="그룹 125"/>
            <p:cNvGrpSpPr/>
            <p:nvPr/>
          </p:nvGrpSpPr>
          <p:grpSpPr>
            <a:xfrm>
              <a:off x="3323485" y="5509476"/>
              <a:ext cx="5344937" cy="480596"/>
              <a:chOff x="-379275" y="3379857"/>
              <a:chExt cx="13559335" cy="1219200"/>
            </a:xfrm>
          </p:grpSpPr>
          <p:pic>
            <p:nvPicPr>
              <p:cNvPr id="137" name="그림 136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79275" y="3379857"/>
                <a:ext cx="1219200" cy="1219200"/>
              </a:xfrm>
              <a:prstGeom prst="rect">
                <a:avLst/>
              </a:prstGeom>
            </p:spPr>
          </p:pic>
          <p:pic>
            <p:nvPicPr>
              <p:cNvPr id="138" name="그림 137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51384" y="3379857"/>
                <a:ext cx="1219200" cy="1219200"/>
              </a:xfrm>
              <a:prstGeom prst="rect">
                <a:avLst/>
              </a:prstGeom>
            </p:spPr>
          </p:pic>
          <p:pic>
            <p:nvPicPr>
              <p:cNvPr id="139" name="그림 138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82041" y="3379857"/>
                <a:ext cx="1219200" cy="1219200"/>
              </a:xfrm>
              <a:prstGeom prst="rect">
                <a:avLst/>
              </a:prstGeom>
            </p:spPr>
          </p:pic>
          <p:pic>
            <p:nvPicPr>
              <p:cNvPr id="140" name="그림 139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12700" y="3379857"/>
                <a:ext cx="1219200" cy="1219200"/>
              </a:xfrm>
              <a:prstGeom prst="rect">
                <a:avLst/>
              </a:prstGeom>
            </p:spPr>
          </p:pic>
          <p:pic>
            <p:nvPicPr>
              <p:cNvPr id="141" name="그림 140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43356" y="3379857"/>
                <a:ext cx="1219200" cy="1219200"/>
              </a:xfrm>
              <a:prstGeom prst="rect">
                <a:avLst/>
              </a:prstGeom>
            </p:spPr>
          </p:pic>
          <p:pic>
            <p:nvPicPr>
              <p:cNvPr id="142" name="그림 141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960860" y="3379857"/>
                <a:ext cx="1219200" cy="1219200"/>
              </a:xfrm>
              <a:prstGeom prst="rect">
                <a:avLst/>
              </a:prstGeom>
            </p:spPr>
          </p:pic>
          <p:pic>
            <p:nvPicPr>
              <p:cNvPr id="143" name="그림 142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4162" y="3379857"/>
                <a:ext cx="1219200" cy="1219200"/>
              </a:xfrm>
              <a:prstGeom prst="rect">
                <a:avLst/>
              </a:prstGeom>
            </p:spPr>
          </p:pic>
          <p:pic>
            <p:nvPicPr>
              <p:cNvPr id="144" name="그림 143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09532" y="3379857"/>
                <a:ext cx="1219200" cy="1219200"/>
              </a:xfrm>
              <a:prstGeom prst="rect">
                <a:avLst/>
              </a:prstGeom>
            </p:spPr>
          </p:pic>
          <p:pic>
            <p:nvPicPr>
              <p:cNvPr id="145" name="그림 144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74013" y="3379857"/>
                <a:ext cx="1219200" cy="1219200"/>
              </a:xfrm>
              <a:prstGeom prst="rect">
                <a:avLst/>
              </a:prstGeom>
            </p:spPr>
          </p:pic>
        </p:grpSp>
        <p:sp>
          <p:nvSpPr>
            <p:cNvPr id="127" name="TextBox 126"/>
            <p:cNvSpPr txBox="1"/>
            <p:nvPr/>
          </p:nvSpPr>
          <p:spPr>
            <a:xfrm>
              <a:off x="3253002" y="5999491"/>
              <a:ext cx="621560" cy="256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900" spc="-80" dirty="0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경영관리</a:t>
              </a: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3785641" y="5999491"/>
              <a:ext cx="725745" cy="256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900" spc="-80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클라우드앱</a:t>
              </a:r>
              <a:endParaRPr lang="ko-KR" altLang="en-US" sz="900" spc="-80" dirty="0">
                <a:latin typeface="[더존] 본문체 10" panose="020B0303000000000000" pitchFamily="50" charset="-127"/>
                <a:ea typeface="[더존] 본문체 10" panose="020B0303000000000000" pitchFamily="50" charset="-127"/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4455613" y="5999491"/>
              <a:ext cx="621560" cy="409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80" dirty="0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WE</a:t>
              </a:r>
            </a:p>
            <a:p>
              <a:pPr algn="ctr"/>
              <a:r>
                <a:rPr lang="ko-KR" altLang="en-US" sz="900" spc="-80" dirty="0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드라이브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5068564" y="5999491"/>
              <a:ext cx="621560" cy="256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900" spc="-80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스토리지</a:t>
              </a:r>
              <a:endParaRPr lang="ko-KR" altLang="en-US" sz="900" spc="-80" dirty="0">
                <a:latin typeface="[더존] 본문체 10" panose="020B0303000000000000" pitchFamily="50" charset="-127"/>
                <a:ea typeface="[더존] 본문체 10" panose="020B0303000000000000" pitchFamily="50" charset="-127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5645776" y="5999491"/>
              <a:ext cx="621560" cy="256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900" spc="-80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웹오피스</a:t>
              </a:r>
              <a:endParaRPr lang="ko-KR" altLang="en-US" sz="900" spc="-80" dirty="0">
                <a:latin typeface="[더존] 본문체 10" panose="020B0303000000000000" pitchFamily="50" charset="-127"/>
                <a:ea typeface="[더존] 본문체 10" panose="020B0303000000000000" pitchFamily="50" charset="-127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6271810" y="5999491"/>
              <a:ext cx="621560" cy="409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900" spc="-80" dirty="0" err="1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웹오피스</a:t>
              </a:r>
              <a:endParaRPr lang="en-US" altLang="ko-KR" sz="900" spc="-80" dirty="0">
                <a:latin typeface="[더존] 본문체 10" panose="020B0303000000000000" pitchFamily="50" charset="-127"/>
                <a:ea typeface="[더존] 본문체 10" panose="020B0303000000000000" pitchFamily="50" charset="-127"/>
              </a:endParaRPr>
            </a:p>
            <a:p>
              <a:pPr algn="ctr"/>
              <a:r>
                <a:rPr lang="ko-KR" altLang="en-US" sz="900" spc="-80" dirty="0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워드</a:t>
              </a: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6779474" y="5999489"/>
              <a:ext cx="812864" cy="409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900" spc="-80" dirty="0" err="1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웹오피스</a:t>
              </a:r>
              <a:endParaRPr lang="en-US" altLang="ko-KR" sz="900" spc="-80" dirty="0">
                <a:latin typeface="[더존] 본문체 10" panose="020B0303000000000000" pitchFamily="50" charset="-127"/>
                <a:ea typeface="[더존] 본문체 10" panose="020B0303000000000000" pitchFamily="50" charset="-127"/>
              </a:endParaRPr>
            </a:p>
            <a:p>
              <a:pPr algn="ctr"/>
              <a:r>
                <a:rPr lang="ko-KR" altLang="en-US" sz="900" spc="-100" dirty="0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스프레드시트</a:t>
              </a: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7458523" y="5999490"/>
              <a:ext cx="812864" cy="409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900" spc="-80" dirty="0" err="1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웹오피스</a:t>
              </a:r>
              <a:endParaRPr lang="en-US" altLang="ko-KR" sz="900" spc="-80" dirty="0">
                <a:latin typeface="[더존] 본문체 10" panose="020B0303000000000000" pitchFamily="50" charset="-127"/>
                <a:ea typeface="[더존] 본문체 10" panose="020B0303000000000000" pitchFamily="50" charset="-127"/>
              </a:endParaRPr>
            </a:p>
            <a:p>
              <a:pPr algn="ctr"/>
              <a:r>
                <a:rPr lang="ko-KR" altLang="en-US" sz="900" spc="-100" dirty="0" err="1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프리젠테이션</a:t>
              </a:r>
              <a:endParaRPr lang="ko-KR" altLang="en-US" sz="900" spc="-100" dirty="0">
                <a:latin typeface="[더존] 본문체 10" panose="020B0303000000000000" pitchFamily="50" charset="-127"/>
                <a:ea typeface="[더존] 본문체 10" panose="020B0303000000000000" pitchFamily="50" charset="-127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056540" y="5999487"/>
              <a:ext cx="743170" cy="256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80" dirty="0">
                  <a:latin typeface="[더존] 본문체 10" panose="020B0303000000000000" pitchFamily="50" charset="-127"/>
                  <a:ea typeface="[더존] 본문체 10" panose="020B0303000000000000" pitchFamily="50" charset="-127"/>
                </a:rPr>
                <a:t>ONEFFICE</a:t>
              </a:r>
              <a:endParaRPr lang="ko-KR" altLang="en-US" sz="900" spc="-80" dirty="0">
                <a:latin typeface="[더존] 본문체 10" panose="020B0303000000000000" pitchFamily="50" charset="-127"/>
                <a:ea typeface="[더존] 본문체 10" panose="020B0303000000000000" pitchFamily="50" charset="-127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8665863" y="5629415"/>
              <a:ext cx="450169" cy="2355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ko-KR" sz="600" dirty="0"/>
                <a:t>●●●</a:t>
              </a:r>
              <a:endParaRPr lang="ko-KR" altLang="en-US" sz="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2218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741390" y="1568360"/>
            <a:ext cx="30868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2. WEHAGO </a:t>
            </a:r>
          </a:p>
          <a:p>
            <a:r>
              <a:rPr lang="en-US" altLang="ko-KR" sz="3600" dirty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 </a:t>
            </a:r>
            <a:r>
              <a:rPr lang="en-US" altLang="ko-KR" sz="3600" dirty="0" smtClean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   </a:t>
            </a:r>
            <a:r>
              <a:rPr lang="ko-KR" altLang="en-US" sz="3600" dirty="0" smtClean="0">
                <a:solidFill>
                  <a:schemeClr val="bg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서비스 소개</a:t>
            </a:r>
            <a:endParaRPr lang="en-US" altLang="ko-KR" sz="3600" dirty="0">
              <a:solidFill>
                <a:schemeClr val="bg1"/>
              </a:solidFill>
              <a:latin typeface="[더존] 제목체 50" panose="020B0803000000000000" pitchFamily="50" charset="-127"/>
              <a:ea typeface="[더존] 제목체 50" panose="020B0803000000000000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41390" y="1189685"/>
            <a:ext cx="3982848" cy="305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200" dirty="0">
                <a:solidFill>
                  <a:schemeClr val="bg1"/>
                </a:solidFill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WEHAGO</a:t>
            </a:r>
            <a:r>
              <a:rPr lang="ko-KR" altLang="en-US" sz="1200" dirty="0">
                <a:solidFill>
                  <a:schemeClr val="bg1"/>
                </a:solidFill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에서 제공하는 서비스와 기능을 소개합니다</a:t>
            </a:r>
            <a:r>
              <a:rPr lang="en-US" altLang="ko-KR" sz="1200" dirty="0">
                <a:solidFill>
                  <a:schemeClr val="bg1"/>
                </a:solidFill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77162" y="3171391"/>
            <a:ext cx="1298112" cy="32047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63296" indent="-163296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Smart A 10</a:t>
            </a:r>
          </a:p>
          <a:p>
            <a:pPr marL="163296" indent="-163296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전자세금계산서</a:t>
            </a:r>
          </a:p>
          <a:p>
            <a:pPr marL="163296" indent="-163296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</a:t>
            </a:r>
            <a:r>
              <a:rPr lang="ko-KR" altLang="en-US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톡</a:t>
            </a:r>
          </a:p>
          <a:p>
            <a:pPr marL="163296" indent="-163296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팩스</a:t>
            </a:r>
          </a:p>
          <a:p>
            <a:pPr marL="163296" indent="-163296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메일</a:t>
            </a:r>
          </a:p>
          <a:p>
            <a:pPr marL="163296" indent="-163296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일정</a:t>
            </a:r>
          </a:p>
          <a:p>
            <a:pPr marL="163296" indent="-163296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할일</a:t>
            </a:r>
          </a:p>
          <a:p>
            <a:pPr marL="163296" indent="-163296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노트</a:t>
            </a:r>
          </a:p>
          <a:p>
            <a:pPr marL="163296" indent="-163296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조직도</a:t>
            </a:r>
          </a:p>
          <a:p>
            <a:pPr marL="163296" indent="-163296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연락처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73036" y="3171391"/>
            <a:ext cx="1502847" cy="22621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07386" indent="-207386">
              <a:lnSpc>
                <a:spcPct val="150000"/>
              </a:lnSpc>
              <a:buFont typeface="+mj-lt"/>
              <a:buAutoNum type="arabicPeriod" startAt="11"/>
            </a:pPr>
            <a:r>
              <a:rPr lang="ko-KR" altLang="en-US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거래처</a:t>
            </a:r>
          </a:p>
          <a:p>
            <a:pPr marL="163296" indent="-163296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ko-KR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</a:t>
            </a:r>
            <a:r>
              <a:rPr lang="ko-KR" altLang="en-US" sz="1400" spc="-50" dirty="0" smtClean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드라이브</a:t>
            </a:r>
            <a:endParaRPr lang="en-US" altLang="ko-KR" sz="1400" spc="-50" dirty="0">
              <a:solidFill>
                <a:schemeClr val="bg1"/>
              </a:solidFill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  <a:p>
            <a:pPr marL="163296" indent="-163296">
              <a:lnSpc>
                <a:spcPct val="150000"/>
              </a:lnSpc>
              <a:buFont typeface="+mj-lt"/>
              <a:buAutoNum type="arabicPeriod" startAt="11"/>
            </a:pPr>
            <a:r>
              <a:rPr lang="ko-KR" altLang="en-US" sz="1400" spc="-50" dirty="0" smtClean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전자결재</a:t>
            </a:r>
            <a:endParaRPr lang="ko-KR" altLang="en-US" sz="1400" spc="-50" dirty="0">
              <a:solidFill>
                <a:schemeClr val="bg1"/>
              </a:solidFill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  <a:p>
            <a:pPr marL="163296" indent="-163296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ko-KR" sz="1400" spc="-50" dirty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 </a:t>
            </a:r>
            <a:r>
              <a:rPr lang="ko-KR" altLang="en-US" sz="1400" spc="-50" dirty="0" smtClean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모바일</a:t>
            </a:r>
            <a:endParaRPr lang="en-US" altLang="ko-KR" sz="1400" spc="-50" dirty="0" smtClean="0">
              <a:solidFill>
                <a:schemeClr val="bg1"/>
              </a:solidFill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  <a:p>
            <a:pPr marL="163296" indent="-163296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ko-KR" sz="1400" spc="-50" dirty="0" smtClean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NAHAGO</a:t>
            </a:r>
          </a:p>
          <a:p>
            <a:pPr marL="163296" indent="-163296">
              <a:lnSpc>
                <a:spcPct val="150000"/>
              </a:lnSpc>
              <a:buFont typeface="+mj-lt"/>
              <a:buAutoNum type="arabicPeriod" startAt="11"/>
            </a:pPr>
            <a:r>
              <a:rPr lang="ko-KR" altLang="en-US" sz="1400" spc="-50" dirty="0" smtClean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내 </a:t>
            </a:r>
            <a:r>
              <a:rPr lang="en-US" altLang="ko-KR" sz="1400" spc="-50" dirty="0" smtClean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PC </a:t>
            </a:r>
            <a:r>
              <a:rPr lang="ko-KR" altLang="en-US" sz="1400" spc="-50" dirty="0" smtClean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원격 접속</a:t>
            </a:r>
            <a:endParaRPr lang="en-US" altLang="ko-KR" sz="1400" spc="-50" dirty="0" smtClean="0">
              <a:solidFill>
                <a:schemeClr val="bg1"/>
              </a:solidFill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  <a:p>
            <a:pPr marL="163296" indent="-163296">
              <a:lnSpc>
                <a:spcPct val="150000"/>
              </a:lnSpc>
              <a:buFont typeface="+mj-lt"/>
              <a:buAutoNum type="arabicPeriod" startAt="11"/>
            </a:pPr>
            <a:r>
              <a:rPr lang="en-US" altLang="ko-KR" sz="1400" spc="-50" dirty="0" smtClean="0">
                <a:solidFill>
                  <a:schemeClr val="bg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T-edge</a:t>
            </a:r>
            <a:endParaRPr lang="ko-KR" altLang="en-US" sz="1400" spc="-50" dirty="0">
              <a:solidFill>
                <a:schemeClr val="bg1"/>
              </a:solidFill>
              <a:latin typeface="[더존] 본문체 30" panose="020B0603000000000000" pitchFamily="50" charset="-127"/>
              <a:ea typeface="[더존] 본문체 30" panose="020B06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6895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5074466" y="2758948"/>
            <a:ext cx="6407526" cy="375371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0" y="1386774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회사경영에 필요한 다양한 기능을 온라인에서 제공합니다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703792"/>
            <a:ext cx="9699418" cy="43943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이제</a:t>
            </a:r>
            <a:r>
              <a:rPr lang="en-US" altLang="ko-KR" sz="11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 WEHAGO</a:t>
            </a:r>
            <a:r>
              <a:rPr lang="ko-KR" altLang="en-US" sz="11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에 접속하면 </a:t>
            </a:r>
            <a:r>
              <a:rPr lang="ko-KR" altLang="en-US" sz="1100" spc="-50" dirty="0" err="1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더존</a:t>
            </a:r>
            <a:r>
              <a:rPr lang="ko-KR" altLang="en-US" sz="11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</a:t>
            </a:r>
            <a:r>
              <a:rPr lang="en-US" altLang="ko-KR" sz="11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Smart A</a:t>
            </a:r>
            <a:r>
              <a:rPr lang="ko-KR" altLang="en-US" sz="11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의 모든 기능과 업그레이드된 자동회계처리</a:t>
            </a:r>
            <a:r>
              <a:rPr lang="en-US" altLang="ko-KR" sz="11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, </a:t>
            </a:r>
            <a:r>
              <a:rPr lang="ko-KR" altLang="en-US" sz="11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편리한 </a:t>
            </a:r>
            <a:r>
              <a:rPr lang="ko-KR" altLang="en-US" sz="1100" spc="-50" dirty="0" err="1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입력기능을</a:t>
            </a:r>
            <a:r>
              <a:rPr lang="ko-KR" altLang="en-US" sz="11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온라인으로 사용할 수 있습니다</a:t>
            </a:r>
            <a:r>
              <a:rPr lang="en-US" altLang="ko-KR" sz="1100" spc="-5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 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1464300" y="2656012"/>
            <a:ext cx="3751053" cy="1631355"/>
            <a:chOff x="6642100" y="3847219"/>
            <a:chExt cx="4215288" cy="1798267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1" y="4269335"/>
              <a:ext cx="3626803" cy="137615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사용하던 데이터 그대로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!</a:t>
              </a:r>
            </a:p>
            <a:p>
              <a:pPr marL="97978" indent="-9797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데이터 유실 걱정없이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실시간으로 업무처리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!</a:t>
              </a:r>
            </a:p>
            <a:p>
              <a:pPr marL="97978" indent="-9797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실시간 자동 업데이트</a:t>
              </a:r>
            </a:p>
            <a:p>
              <a:pPr marL="97978" indent="-9797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NO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설치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! NO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키락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!</a:t>
              </a:r>
            </a:p>
            <a:p>
              <a:pPr marL="97978" indent="-9797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WEHAGO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의 다양한 서비스와 연계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3256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WEHAGO Smart A 10</a:t>
              </a: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을 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596141" y="670894"/>
            <a:ext cx="2449475" cy="566309"/>
            <a:chOff x="5254301" y="609120"/>
            <a:chExt cx="2449475" cy="566309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C37F2918-5386-4463-98A0-42CEFAFABC91}"/>
                </a:ext>
              </a:extLst>
            </p:cNvPr>
            <p:cNvSpPr/>
            <p:nvPr/>
          </p:nvSpPr>
          <p:spPr>
            <a:xfrm>
              <a:off x="5804543" y="609120"/>
              <a:ext cx="1899233" cy="566309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rIns="0" rtlCol="0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800" spc="-91" dirty="0">
                  <a:solidFill>
                    <a:schemeClr val="tx1"/>
                  </a:solidFill>
                  <a:latin typeface="[더존] 제목체 50" panose="020B0803000000000000" pitchFamily="50" charset="-127"/>
                  <a:ea typeface="[더존] 제목체 50" panose="020B0803000000000000" pitchFamily="50" charset="-127"/>
                </a:rPr>
                <a:t>Smart A 10</a:t>
              </a:r>
              <a:endPara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301" y="663213"/>
              <a:ext cx="432000" cy="432000"/>
            </a:xfrm>
            <a:prstGeom prst="rect">
              <a:avLst/>
            </a:prstGeom>
          </p:spPr>
        </p:pic>
      </p:grp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t="2419" b="1142"/>
          <a:stretch/>
        </p:blipFill>
        <p:spPr>
          <a:xfrm>
            <a:off x="5897559" y="2979019"/>
            <a:ext cx="4768154" cy="2976128"/>
          </a:xfrm>
          <a:prstGeom prst="rect">
            <a:avLst/>
          </a:prstGeom>
          <a:ln w="9525">
            <a:solidFill>
              <a:schemeClr val="bg1">
                <a:lumMod val="85000"/>
              </a:schemeClr>
            </a:solidFill>
          </a:ln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EEB5EE24-9CFD-4EE4-AF0C-DB8D7A5D3CCD}"/>
              </a:ext>
            </a:extLst>
          </p:cNvPr>
          <p:cNvGrpSpPr/>
          <p:nvPr/>
        </p:nvGrpSpPr>
        <p:grpSpPr>
          <a:xfrm>
            <a:off x="874713" y="4439229"/>
            <a:ext cx="1887664" cy="2073434"/>
            <a:chOff x="329357" y="1868677"/>
            <a:chExt cx="2080800" cy="2285577"/>
          </a:xfrm>
        </p:grpSpPr>
        <p:sp>
          <p:nvSpPr>
            <p:cNvPr id="17" name="모서리가 둥근 직사각형 85">
              <a:extLst>
                <a:ext uri="{FF2B5EF4-FFF2-40B4-BE49-F238E27FC236}">
                  <a16:creationId xmlns:a16="http://schemas.microsoft.com/office/drawing/2014/main" id="{6D6E4425-9106-42AC-BEED-9D329B992CD6}"/>
                </a:ext>
              </a:extLst>
            </p:cNvPr>
            <p:cNvSpPr/>
            <p:nvPr/>
          </p:nvSpPr>
          <p:spPr>
            <a:xfrm>
              <a:off x="329358" y="1868677"/>
              <a:ext cx="2079646" cy="228557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139700" dist="254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  <p:sp>
          <p:nvSpPr>
            <p:cNvPr id="18" name="모서리가 둥근 직사각형 88">
              <a:extLst>
                <a:ext uri="{FF2B5EF4-FFF2-40B4-BE49-F238E27FC236}">
                  <a16:creationId xmlns:a16="http://schemas.microsoft.com/office/drawing/2014/main" id="{6264262A-A432-4F91-83B0-EA16EA2D6DCD}"/>
                </a:ext>
              </a:extLst>
            </p:cNvPr>
            <p:cNvSpPr/>
            <p:nvPr/>
          </p:nvSpPr>
          <p:spPr>
            <a:xfrm>
              <a:off x="329357" y="1868677"/>
              <a:ext cx="2080800" cy="88106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4E2DACC8-B783-4444-B0FD-EA5DCFFE3FFF}"/>
                </a:ext>
              </a:extLst>
            </p:cNvPr>
            <p:cNvSpPr/>
            <p:nvPr/>
          </p:nvSpPr>
          <p:spPr>
            <a:xfrm>
              <a:off x="492189" y="2121656"/>
              <a:ext cx="1801615" cy="160798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800"/>
                </a:spcAft>
              </a:pPr>
              <a:r>
                <a:rPr lang="ko-KR" altLang="en-US" sz="1400" dirty="0"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회계관리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자동회계처리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일반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매입매출 전표입력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결산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재무제표관리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부가가치세신고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고정자산관리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E5EDD20E-716C-4511-AB9D-7EBDF766F874}"/>
              </a:ext>
            </a:extLst>
          </p:cNvPr>
          <p:cNvGrpSpPr/>
          <p:nvPr/>
        </p:nvGrpSpPr>
        <p:grpSpPr>
          <a:xfrm>
            <a:off x="2848999" y="4439229"/>
            <a:ext cx="1887664" cy="2073434"/>
            <a:chOff x="2534712" y="1868677"/>
            <a:chExt cx="2080800" cy="2285577"/>
          </a:xfrm>
        </p:grpSpPr>
        <p:sp>
          <p:nvSpPr>
            <p:cNvPr id="20" name="모서리가 둥근 직사각형 85">
              <a:extLst>
                <a:ext uri="{FF2B5EF4-FFF2-40B4-BE49-F238E27FC236}">
                  <a16:creationId xmlns:a16="http://schemas.microsoft.com/office/drawing/2014/main" id="{7F5A8D5C-2ABB-4276-97BE-0FF4F0471B1D}"/>
                </a:ext>
              </a:extLst>
            </p:cNvPr>
            <p:cNvSpPr/>
            <p:nvPr/>
          </p:nvSpPr>
          <p:spPr>
            <a:xfrm>
              <a:off x="2534713" y="1868677"/>
              <a:ext cx="2079646" cy="228557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139700" dist="254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  <p:sp>
          <p:nvSpPr>
            <p:cNvPr id="21" name="모서리가 둥근 직사각형 88">
              <a:extLst>
                <a:ext uri="{FF2B5EF4-FFF2-40B4-BE49-F238E27FC236}">
                  <a16:creationId xmlns:a16="http://schemas.microsoft.com/office/drawing/2014/main" id="{4F20DF5B-6387-47DB-87EB-24798C666640}"/>
                </a:ext>
              </a:extLst>
            </p:cNvPr>
            <p:cNvSpPr/>
            <p:nvPr/>
          </p:nvSpPr>
          <p:spPr>
            <a:xfrm>
              <a:off x="2534712" y="1868677"/>
              <a:ext cx="2080800" cy="88106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EC4228BF-A8DB-408B-9FA6-6E34C43346D7}"/>
                </a:ext>
              </a:extLst>
            </p:cNvPr>
            <p:cNvSpPr/>
            <p:nvPr/>
          </p:nvSpPr>
          <p:spPr>
            <a:xfrm>
              <a:off x="2812744" y="2121657"/>
              <a:ext cx="1523582" cy="162268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800"/>
                </a:spcAft>
              </a:pPr>
              <a:r>
                <a:rPr lang="ko-KR" altLang="en-US" sz="1400" dirty="0"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급여관리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근로소득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퇴직소득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사업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기타소득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원천세신고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사회보험신고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연말정산관리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E5EDD20E-716C-4511-AB9D-7EBDF766F874}"/>
              </a:ext>
            </a:extLst>
          </p:cNvPr>
          <p:cNvGrpSpPr/>
          <p:nvPr/>
        </p:nvGrpSpPr>
        <p:grpSpPr>
          <a:xfrm>
            <a:off x="4822240" y="4439229"/>
            <a:ext cx="1887664" cy="2073434"/>
            <a:chOff x="2534712" y="1868677"/>
            <a:chExt cx="2080800" cy="2285577"/>
          </a:xfrm>
        </p:grpSpPr>
        <p:sp>
          <p:nvSpPr>
            <p:cNvPr id="25" name="모서리가 둥근 직사각형 85">
              <a:extLst>
                <a:ext uri="{FF2B5EF4-FFF2-40B4-BE49-F238E27FC236}">
                  <a16:creationId xmlns:a16="http://schemas.microsoft.com/office/drawing/2014/main" id="{7F5A8D5C-2ABB-4276-97BE-0FF4F0471B1D}"/>
                </a:ext>
              </a:extLst>
            </p:cNvPr>
            <p:cNvSpPr/>
            <p:nvPr/>
          </p:nvSpPr>
          <p:spPr>
            <a:xfrm>
              <a:off x="2534713" y="1868677"/>
              <a:ext cx="2079646" cy="228557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139700" dist="254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  <p:sp>
          <p:nvSpPr>
            <p:cNvPr id="26" name="모서리가 둥근 직사각형 88">
              <a:extLst>
                <a:ext uri="{FF2B5EF4-FFF2-40B4-BE49-F238E27FC236}">
                  <a16:creationId xmlns:a16="http://schemas.microsoft.com/office/drawing/2014/main" id="{4F20DF5B-6387-47DB-87EB-24798C666640}"/>
                </a:ext>
              </a:extLst>
            </p:cNvPr>
            <p:cNvSpPr/>
            <p:nvPr/>
          </p:nvSpPr>
          <p:spPr>
            <a:xfrm>
              <a:off x="2534712" y="1868677"/>
              <a:ext cx="2080800" cy="88106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81"/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EC4228BF-A8DB-408B-9FA6-6E34C43346D7}"/>
                </a:ext>
              </a:extLst>
            </p:cNvPr>
            <p:cNvSpPr/>
            <p:nvPr/>
          </p:nvSpPr>
          <p:spPr>
            <a:xfrm>
              <a:off x="2764743" y="2121657"/>
              <a:ext cx="1683381" cy="19092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800"/>
                </a:spcAft>
              </a:pPr>
              <a:r>
                <a:rPr lang="ko-KR" altLang="en-US" sz="1400" dirty="0"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물류관리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영업관리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영업현황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구매관리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재고관리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생산관리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외주관리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구매현황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재고현황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채권채무현황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생산현황</a:t>
              </a:r>
              <a:endParaRPr lang="en-US" altLang="ko-KR" sz="1100" dirty="0">
                <a:latin typeface="[더존] 본문체 30" panose="020B0603000000000000" pitchFamily="50" charset="-127"/>
                <a:ea typeface="[더존] 본문체 30" panose="020B0603000000000000" pitchFamily="50" charset="-127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BI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현황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I/ BI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현황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II</a:t>
              </a:r>
            </a:p>
          </p:txBody>
        </p:sp>
      </p:grpSp>
      <p:sp>
        <p:nvSpPr>
          <p:cNvPr id="32" name="타원 31"/>
          <p:cNvSpPr/>
          <p:nvPr/>
        </p:nvSpPr>
        <p:spPr>
          <a:xfrm>
            <a:off x="874713" y="2613115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393" y="3579212"/>
            <a:ext cx="3277261" cy="3437283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40" y="2555211"/>
            <a:ext cx="618745" cy="621793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47310"/>
            <a:ext cx="432000" cy="431999"/>
          </a:xfrm>
          <a:prstGeom prst="rect">
            <a:avLst/>
          </a:prstGeom>
        </p:spPr>
      </p:pic>
      <p:sp>
        <p:nvSpPr>
          <p:cNvPr id="2" name="AutoShape 2" descr="data:image/png;base64,iVBORw0KGgoAAAANSUhEUgAADNAAAAYKCAYAAACsy3fAAAAgAElEQVR4Xuzdvc90z3nY9/tn0rREU6LEF1O9AQMCU8id4FJMofwLaZLGqQIDrmQ3iZNGZmXALaHKsAD/B27kTrE7qWAgwICrJDZs0jZFmiAlUX6CvekV97fP7s41c2bmzMvn14h6zsz18r3ezjm7c+8n3/ve9z68bfDf//1H//e7l1//1a9v4C0XEUAAgbc3fU8WIFCPgHqqx5IkBBB4TUC/kSEI1COgnuqxJAkBBBBYgYC5sEIU+YAAAgjUI2Au1GNJEgIIILACAXNhhSjyYRQC6mmUSLADAQR6EdD3epFeS4+8WSuevEEAgTiBUfrfJw7QxINmJQIIIDATgVEGzUzM2IrAMwLqSW4ggEAvAvpNL9L07EBAPe0QZT4igAACcQLmQpyVlQgggMAOBMyFHaLMRwQQQCBOwFyIs7ISgRQB9ZQi5DoCCKxGQN9bLaJ9/JE3fTjTggAC4xEYpf85QDNebrAIAQQQqEJglEFTxRlCEDiZgHo6OQDUI7ARAf1mo2BztTkB9dQcMQUIIIDAVATMhanCxVgEEECgOQFzoTliChBAAIGpCJgLU4WLsYMTUE+DB4h5CCBQnYC+Vx3pFgLlzRZh5iQCCDwgMEr/c4BGeiKAAAKLEhhl0CyKl1ubEVBPmwWcuwicSEC/ORE+1csRUE/LhZRDCCCAwCEC5sIhfDYjgAACyxEwF5YLKYcQQACBQwTMhUP4bEbgUwTUk4RAAIHdCOh7u0W8jr/ypg5HUhBAYD4Co/Q/B2jmyx0WI4AAAiECowyakLEWITA4AfU0eICYh8BCBPSbhYLJldMJqKfTQ8AABBBAYCgC5sJQ4WAMAgggcDoBc+H0EDAAAQQQGIqAuTBUOBgzOQH1NHkAmY8AAtkE9L1sZDa8vb3JG2mAAAK7Ehil/zlAs2sG8hsBBJYnMMqgWR40B7cgoJ62CDMnERiCgH4zRBgYsQgB9bRIILmBAAIIVCJgLlQCSQwCCCCwCAFzYZFAcgMBBBCoRMBcqASSGAR8IVgOIIDAhgTcR2wY9Aouy5sKEIlAAIEpCYzS/xygmTJ9GI0AAgikCYwyaNKWWoHA+ATU0/gxYiECqxDQb1aJJD9GIKCeRogCGxBAAIFxCJgL48SCJQgggMAIBMyFEaLABgQQQGAcAubCOLFgyfwE1NP8MeQBAgjkEdD38nhZ/VMC8kYmIIDArgRG6X8O0OyagfxGAIHlCYwyaJYHzcEtCKinLcLMSQSGIKDfDBEGRixCQD0tEkhuIIAAApUImAuVQBKDAAIILELAXFgkkNxAAAEEKhEwFyqBJAYBXwiWAwggsCEB9xEbBr2Cy/KmAkQiEEBgSgKj9D8HaKZMH0YjgAACaQKjDJq0pVYgMD4B9TR+jFiIwCoE9JtVIsmPEQiopxGiwAYEEEBgHALmwjixYAkCCCAwAgFzYYQosAEBBBAYh4C5ME4sWDI/AfU0fwx5gAACeQT0vTxeVv+UgLyRCQggsCuBUfqfAzS7ZiC/EUBgeQKjDJrlQXNwCwLqaYswcxKBIQjoN0OEgRGLEFBPiwSSGwgggEAlAuZCJZDEIIAAAosQMBcWCSQ3EEAAgUoEzIVKIIlBwBeC5QACCGxIwH3EhkGv4LK8qQCRCAQQmJLAKP1vuAM0f/7nf/72mc98pnpQRwFe3TECEUAAgScE9D2pgUA9AuqpHkuSEEDgNQH9RoYgUI+AeqrHkiQEEEBgBQLmwgpR5AMCCCBQj4C5UI8lSQgggMAKBMyFFaLIh1EIqKdRIsEOBBDoRUDf60V6LT3yZq148gYBBOIERul/wx2g+d73vvf24cOHt7/6V//q2+c+97k40cTKUYBXc4ggBBBAQN+TAwh0I+A+ohtqihDYnoB+s30KAFCRgHqqCJMoBBBAYAEC5sICQeQCAgggUJGAuVARJlEIIIDAAgTMhQWCyIVhCKinYULBEAQQ6ERA3+sEejE18maxgHIHAQTCBEbpf0MdoPnRj3709t3vfvcvIH7hC1+odpBmFODhDLEQAQQQOEhA3zsI0HYEbgioJ+mAAAK9COg3vUjTswMB9bRDlPmIAAIIxAmYC3FWViKAAAI7EDAXdogyHxFAAIE4AXMhzspKBFIE1FOKkOsIILAaAX1vtYj28Ufe9OFMCwIIjEdglP43zAGa//pf/+v74Zk/+ZM/+Shav/Irv/L2l//yXz4UxVGAH3LCZgQQQCCDgL6XActSBBIE1JMUQQCBXgT0m16k6dmBgHraIcp8RAABBOIEzIU4KysRQACBHQiYCztEmY8IIIBAnIC5EGdlJQIpAuopRch1BBBYjYC+t1pE+/gjb/pwpgUBBMYjMEr/G+YAzfe///23P/7jP/4oUl/84hfffvEXf/FwBEcBftgRAhBAAIEgAX0vCMoyBAIE1FMAkiUIIFCFgH5TBSMhCLwTUE8SAQEEEEDgloC5IB8QQAABBMwFOYAAAggg8IyA5wW5gUA9AuqpHkuSEEBgDgL63hxxGs1KeTNaRNiDAAK9CIzS/4Y4QHP51Zn/8B/+w0fsP/e5z7197WtfqxKTUYBXcYYQBBBAIEBA3wtAsgSBIAH1FARlGQIIHCag3xxGSAACf0FAPUkGBBBAAIFbAuaCfEAAAQQQMBfkAAIIIIDAMwKeF+QGAvUIqKd6LElCAIE5COh7c8RpNCvlzWgRYQ8CCPQiMEr/G+IAzXe/+923H/3oRx+x/+pXv/r2cz/3c1ViMgrwKs4QEibwve/98dvf+bt/7+3b3/6jt//uv/vVt3/8j/7h2y/90hfD+0db2MufXnpG47uaPfpeOqKr5fpq/qQj2G+FeurHmiYEdieg3+yeAfyvSUA91aRJ1hECPe7Te+i4MOil5whvexF4RsBckBs7EejVr3vp2Sl2fO1HwFzox5qmMQj06Nk9dIxBkxUrEjAXVowqn84ioJ7OIj+f3p73Dj109dAxX5T3sFjf2yPOtb2UN7WJkndPwFySE6MSqNX/vvGNb7y7+Hu/93tFrp5+gOYHP/jB2/e+972PjP/CF77w9su//MtFTj3aVAt4NYMI6kJgtSHQy59eerokwcZK9L108FfL9dX8SUew3wr11I81TQjsTkC/2T0D+F+TgHqqSZOsHAL39+X/5//+99/+t//jt5v+cY9ezwK99OTwthaBKAFzIUrKuhUI9OrXvfSsEBM+jEfAXBgvJiyqR+BRf75Ib/1HB82FejEkqT8Bc6E/cxrXJaCe1o1tbc9a3Tu4F6odKfJSBPS9FCHXHxGQN/KiNYFWc7a13eSvT6BW/5v6AM2f/umfvv37f//vP4r2Zz/72bdf+ZVfefvkk0+qZUIt4NUMIihE4LaJhzb8t0XXX5vp8TI4x677tY/8e/VLOb2GWi89R9jZmyawQ99bsUek6u/V9dTeVNZEeK7wa14pDh5cSwjNvyeS/ykvI/VRWqel+1I2uz4egR3mdyvquffWrex4Jlcd9yb+9qae+jOn8acESg7QlNyL3N579OoxuXpK/LrPo8g9ltxDIELAXIhQsmZEAqle+qhP5vTr1NqW76JG5M2mfQiYC/vEekdPj3xp1FzYMWP4fCFgLpTnwX/6T//p7W//7b/9qb/6e/ki07e+9a23L33pS+WCK+28tW8kuyq5N6QY9TRkWIY0KnXfUWr0kXuhq87Wz+Klvtk3JoHZ+p7PVMfIo9nyZgxqe1mRmkWPaJzx2eFeUeFtDQJH+9/14My9Lbm/RHPqL9B85zvfefvxj3/8Ec8vf/nLb5///OdrcP4LGUeBVzWGsEMEch6gStceMvDt7S315Y5ndqXsTV2PPsi98u9ie4+/jnuUsf1pArv2vWidXAiWrk3Tf73iyEE5X1o4Sr9s/671VEZrr105fSS379ySzNWzVxTW8la/yY/n/Yuj+/vZi8TU/Xm+1vwd6jif2dEd6ukoQfvvZ3fqWfof/6N/+PZLv/TFogM0j2Tn9I3o2pKX7bd99PK/c/5qddSue/9L98laBF4RMBfkx04Ecvpoaq13UTtlzl6+mgt7xXt2b6P38a/+wGD0Xt5cmD1b2F9KwFzIJ3d/cObyJaZvfvObb7/1W7/1F4dpRjiw4gBNfmyP7lBPRwnOsz96j3L16P6zmtR9x3VfRE/qC8PRe6Ej9KP+HNFh75gEZul7PlMdK39myZuxqLEmZ9bkrE19TvmM/Ajfw5AV8xE42v+mP0Dzwx/+8O3yoHr/38///M+/feUrX6ke0aPAqxtEYDGBnMaes7bYoMyNKZtafiCZ0v3o4dOQywzwQMt37XvRPL+EKmdtr9CmbGrZI3r5OKOeXetpxlj1tjlVs/f25K43m3tH9Hx9+k1eDFI1lbqep+3Y6pFsOebJPLvV0zyxmtXSZ3V9/++lf6Qip2/krI3yfiTzstcBmihB60YjYC6MFhH2tCSQMxdSa72Lahkpss8kYC6cSZ/uXAKpXh15Bxm9l0/pMhdyo2f9LATMhbxIpQ6lpK7naTu2eiRbjnkyz271NE+selja8t4h+n728oePovdCR5ik7qOOyLZ3bAIz9L1Ufqau94zASLa09HuGvGnpP9llBHLqI2ftrTW3+y7/nvoF9Gdryjy0awcCpf3v2cGZe2bRX6I55RdofvKTn7z9u3/37z6K81/6S3/p7Wtf+9rbZz/72eo5UAq8uiEEHiaQ09hz1j4bAkd+KeLe2ag9OQ95l79uG/3vqP6oHuvGILBr34vm+SVKOWt79IiITbVeMN3f7B7J2h0O2u1aT0fyYpe9uX2kRu3tUHO75M8jP/WbePSj9RddF9dctnIUO8qsn3OXepozbjNZHX12d4Dm7719+9t/lPVrYHrmTJUwj63mwjyxYulxAjl9NLU2+hzrWfV43EjoS8Bc6MubtmMEUr068nnkZU3kMHxKl7lwLJZ2j0vAXIjHJnogJbourrls5Sh2lFk/5y71NGfcWlld6/sNj+yLvp91gKZVdMm9Ehi976Xu8a9+RNe1jvwodrT2c/S8ae0/+WUEcuojZ21pHyjRUea5XSsRKO1/Sxyg+c53vvP24x//+KN4/tIv/dLbL/zCLzSJcynwJsYQeojAo6Z7+9L3mfCcD/CijT26LnfA5DzkOUBzKJ2W3rxr35u5R1wSMvrhUyp5c3peSpbrb2+71pPYpwm0uhe415yrJ225FaMS0G/ikYnWRXRdXHPZylHsKLN+zl3qac64zWR15N79cl9ecoDmkex7WTXef7zinXq2ijxzlPa+0n0z5Q9b+xMwF/ozp7GcQGTGPJJ+7c2378tT/TrVc1t+2amckJ0IHCdgLhxnSEI/AqleHXmXGJ0NKV3mQr+409SXgLkQ5x09kBJdF9dctnIUO8qsn3OXepozbq2sbnnvkPPdqsi9UM9n8Va8yT2HwOh9L3WPf6UWXdea8ih2tPZz9Lxp7T/5+QSefXZ4f1D01XvjV981Lq290n35BOxYhUBu/4senLnnk/olmqq/QPODH/zg7c///M/fLgdhnv33wx/+8O3ygHr/38/93M+9ffWrX20W31zgzQwh+BCBV0PgUXMvbc7RfdF1uTeaOQ95DtAcSqmlN+/Y92bvEZeETPWVli+Yli6Ig87tWE8HkW2zPVWz9yBy1+feQ2wDfmFH9ZtYcEtrKSa9zaoZbW5Dop9U9dSP9a6aos/uRw/QfPO3/8HbP/mn/+zlr7i06DG1D9CU5knqi9+lcu3bj4C5sF/MV/Q42u+j6+7fRaWY3ffkHD0p2a4j0JuAudCbOH1HCOT22yP38jlfHDUXjkTV3tEImAuxiMx4GGVGm2PRGHeVeho3Nr0tS93DpK6n7I2+nz36CzRRO6PrUn65Ph+BkfvejHk5o80lWTty3pT4Y097Are10eKzw9LaK93XnhgNoxLI7X/DH6D50Y9+9Pbd7373nffP//zPvx+i+exnP/sp/pfDNf/23/7bhzH5a3/tr739lb/yV5rFKxd4M0MIPkSg9RC4Ghdt6tF1teTm6ruHHd0fXXcomDY3J7Bj35u9R1ySIlV/rQ/QvPpwbOcvru1YT82b1CIKUjVbOotr7VsE81Zu6DexcOfWXkzqT1cdnYXP9ue+xHpk886zOCeG17XqqYSaPTkEoh/Q5h6gKfmyW4u+WGJHDX45MqxFIIeAuZBDy9pRCUT7fXTdCO+iRmXNrvUJmAvrx3glD3P6+rPefvn3v/N3/97Lg/nmwkpZw5dcAuZCjFjLwyi3su+tuXxh6lvf+tbbl770paeGPtv/u7/7u2+/8zu/83b568PP5LzSfVEY0R8juMcq9bRHnCNepu5hUtdTOqLvZx2gSZF0/SiBkfve0Tp7xcZnqscyZ+S8OeaZ3S0IlHxml1v/ueuvfpbua8GJzDkIjNL/qvwCzZ/92Z+9H575yU9+8hf0P/e5z70fork9FPOd73zn7cc//vFHEfqFX/iFl79aUyOkowCv4cuuMnoMgVu2qcaeuv4sTql9rb4c/+im9dkX8FI27pqDs/m9W9/TI9KHb6IPto96w+59Ybd6mq3fnWVvSV28eokU9cMX6KOk5lyn38TiVlJ/Eck5H7bk/ALmfe3nztpW/kaYzLxGPc0cvfFtz3l2zzlAkyP38sHvtRe16BMlz1g5kWthc45+a/cjYC7sF/MVPY72zui6C6PU2tLZtCJ/Pq1FwFxYK56re5Pq1ff+H7mXT+kyF1bPtn39MxdisW91gOaZ3Ki+yP6Lh48OwrzSEdUfo7fPKvW0T6xTnuZ8Lvrq88+InNv9R+6FHvmUuj+67omuS3FzfT4CI/e9VnnpM9XjeTpy3hz3joSaBEqfw3PrP3e9+VczynvJGqX/HT5A8+HDh/fDM48OxnzmM595Pxjz+c9//u2//Jf/8vaf//N//ijKl4M2l1+f+eSTT5pmwCjAmzq5sPBeQ+AWYWogpK6/CkfpTWQtnVfbIgdo7v3wpd15Cm2nvrdSj0jVeamvJT0p8qHboy8Pz1MlcUt3qqc4FStT9YoQAiUE9JsYtRb1l5LZ8npK9oVKZE2M3j6r1NM+sT7D05z78ugBmkidl75PeMYox4/7v9R49H1BxN8zYkvnugTMhXVju4tnj74wVOP9bqofR76odImB98a7ZOI6fpoL68RyB09SvfrVu/xHfKJfUE39AZBX7M2FHTJzLR/NhVg8WxwoSclseT0l+0IlsiZGb59V6mmfWL/yNHL/EllT8vlI6jk25z7l1bP4xbbrL/wdfVcqa+YmMHLfi9ZZTgRSMlteT8ku6Rk5vtdcO3Le1PSTrGMEjuR8ZO+r9wmReVmi4xgRu1cgMEr/O3yA5hKMP/3TP337j//xP37qF2hug/TFL37x7Y//+I8fxu3LX/7y+wGb1v+NAry1nyvKjzTZ2l8gidxMRexKxSPnQ8+ITc/03dua+vJODd9SvrvensAufS+SrzP1iJQ/uV9wSx1wSek7eqPcPtP7aNilnvrQHEdL6uXpEUsjD5JH5Nu7LgH9Jhbb3PkVkZqS2fJ6SvaRZ4GI76uuUU+rRvZ8v25r9n/+n/7Ht7/zv/4vnzIq9xk8t8Yf9YyLjOuHtTn3IbnPF6V6HkUt0vvOjzYLViJgLqwUzT19yXmXnNNjU2tzZ0XqXdSe0eP1iATMhRGjwqZnBFK9OvIeP3ovn9JlLsjTVQmYC7HItjhMkpLZ8npK9oVKZE2M3j6r1NM+sX7laeqeIuedaETWrS2t3p9edUT+mEXOO1oZMz+Bkftebv1EopGS2fJ6SnZOb4n42nLNyHnT0m+y4wQi+X6V1nL2Rf64hrkXj6uVb2+j9L8qB2iuAb38Es2PfvSjcHy/8IUvvP3yL/9yeP2RhaMAP+LDjnt7DoGaX6JtNRByeLx6OHSAZo9q2qHv5dTE0RvFXj0iR899r8nh8eoG+tUXHUp0rFBxO9TTCnFq5cOued+KJ7mvCeg3sQypXZdRec/WRfYf/YJJREeM3j6r1NM+se7t6W09/g+/+d+//T//7//39u1v/9FDMy737D2ewUt7RG5fi+jJeabJjV2r9y25dlg/JwFzYc64sfqnBO77b83ZkurtR+9jxRCBUQmYC6NGhl2PCKR69f2eI5+HpHSZC3J0VQLmQiyytQ+TROU9WxfZ/2rN0f0xavutUk/7xTxyL/LoOwip+46r3Oi6V+sv13L/AFHLZ3FZshaBkftebv2kIhOVl/vZw63eo88cURtTvra+PnLetPad/DSBGnl8VEbk8z6f26VjacXHBEbpf1UP0FzcvPzSzPe///1kzD/72c++ffWrX327/N8e/40CvIevq+g42sAvHGrImJ1nyQ0pbrNH/af2r973auRpDRkjZUupP9F90XUjMally+r1VIvTqnKO5n7kobKUnYfRUnLj7tNvYrE5Wpf3WqLySu6tr7qiL3sjBNR+hNL698MxClbVJhDpF7kfrNawMWLXIz25fa1UTw0fyUDgKAH3WUcJ2n8mgdzZktOvc55Za/wxlzM50o3ALQFzQT7MRCCnr1/8erT+8u+RL42aCzNlBltrEjAXYjQjB05ikn66KiqvxwGaiN3f+MY33r71rW+9felLX4os33aNeto29O+O59y3RNdG113JH7kXuo1ey2fxvbNkPe9H7nu59ZOKTlRe7mcPr2rvH/+jf/h2PYSX87xykTnyZ6oj500qD1yfg0C0XufwhpUrERil/1U/QHMJ0uVXaC6/RvPqv8svz1x+gabXf6MA7+UvPT8lcGQIpPamrqdikHtDdy8vcoOXsvHIzWrKP9fPJ6DvpWOQqpFXElJ7U9fT1uWvOKIztTd1Pd/auXaop7niVdvaXvnfS09tPuTVJaDfxHjWrpeovCP3z690RPXH6Fh1JaCe5EJtAtFazf1gtbadOfJy+1qUQY4N1iLQi4C50Is0PbUJ5Pbqo+/Fc+w3F3JoWTsaAXNhtIiw58jnEfd7a31pNDcq5kIuMetHImAuxKIRPfASkzbWARqHY6JRS69TT2lGq67IvReIro+uu3KtcS808rP4qvkzs18j973c+knFISqvpIZe1fCjAzSR706m/Dnz+sh5cyYXuscgkKr11PUxvGDFqARG6X9NDtBcoP/kJz95P0TzZ3/2Zx/F4POf//zbl7/85a6xGQV4V6cpG/oATUl4cgZPdG2NB8cSX+xpT0DfSzOO1skjSam9qetp6/JX1NB5K+PegtkfPvOJ/myHejpCb/69NWorQqGXnogt1pxHQL+Js4/WTGRdZM3FMi974/EZYaV6GiEK69gQ7ROPesX/+b///bf/7f/47bdvf/uPsv/a2av781u6pffqOX696oPrRJonKxMwF1aO7rq+pfr0kfvTGtRS9tXQQQYCrQiYC63IktuCQKrf3j83fPO3/8HbP/mn/+xTzyAXuyK/QHPE/pSdR2Tbi0BrAuZCnHD0EE1kXWTNxbIev0DjAE08B1Ir1VOK0JrXS+4Donsi6569R72+N825F0rpO/tZfM0Mmtur0fteKqev9CPrImtefZYQ2f9qTWT/LNk0et7MwpGdbQikai11vY1VpK5CYJT+1+wAzTVQlwfZH/7wh38Rt8985jNvX/nKV94+97nPdY3lKMC7Ok3ZtgdocgfU/fojX+6RduMQ0PfSscitlVuJqb2p62nr8lfU1FlTVr4n4+1QT+PFpKdFveqhl56e7OjKJ6DfxJlFa6bWupScI9dTe+NUrLwloJ7kQy0CuTVa4xn7/gPfZwdkouuesYj4lvrw+fqX3x7peLY3Jzalh4NydFi7BwFzYY84r+RlpEdf/H207vLvrb8k/Uz3q7mwUnz4Mj8Bc2H+GO7kQeS++va++azZEJ1dO8WOr/MQMBfisTp66OVeU0pey+sp2XEqVnovu28OHHk/Gb13iNwLXSLw6rBM9Dm5xKaSQzr7Zsyano9+H3Ekrx+950nJa3k9JXumDBs9b2Ziubqt0Tn4ikPuZ22pWktdXz0m/DtGYJT+1/wAzQXTD37wg7fvfe9778S++MUvvv3iL/7iMXoFu0cBXmC6Lf+NQEnTLdlzBZ7am7reInARnZE1KdtqyEjpcL09gd36Xkneluzp1SNKbCvZ8ywTa8pqn+3tNexWT+2JzqWhZj28klVTz1yEWXtLQL/Jy4dU3aSu32pLrW15PSX7YmdkTR699Verp/Vj3NrD0g9/7+s1949UlNR7ZM+RF+y9PwSO+NM6/uSvR8BcWC+mK3uU2wePzp7S+81cO1eOGd/mI2AuzBczFscJPOrPl905hytLenzJnrhXViLQloC5kMc3dfAkdf1WW2pty+sp2Rc7I2vy6K2/Wj2tH+P7Z8jL/5/7xdzS59AI3dJ7odx7mRrP4hF/rBmfwAx9L5Xfqeu3UUitbXk9Jbtlb6mdiTPkTW2fyetLIFIvzyxK7U1d7+spbbMRGKX/dTlAcwnOn/zJn7x9//vff//1mU8++aR7vEYB3t3xhRT2bropfanrKfRHvrhS+vCZsul6/ahvUT3WtSWwW9/rnbcpfanrqegf3Z+Sn7p+tv6Ufb2v71ZPvfmOrq9mPbySVVPP6EzZ95yAfpOfHff31ZcPaW6/rJ5z7/ysDqP1Gdn/zB79IT/2qR3qKUXI9VYEjn5wGu05t/aX7CnxfzU9JQzsmZeAuTBv7HazvEavLZFRsme32PB3LQLmwlrx5M2nCTzq6ZcVrQ/QiAMCMxMwF/Kjd3uw5LL7G9/4xts3v/nNt9/6rd96+73f+713gZd/+9a3vvX2pS996aWCZ4dUoodXIvuf2fNKR1R/Pr21d6inteNb07tWz6El90I1bKkhoyZfsvoRmKXv+Uy1X05ENM2SNxFfrBmTwJG5lNqbuj4mEVaNQmCU/tftAM0F/IcPH045PHPRPQrwURJwRjt6N92UvtT1FOOj+1Pyj1wf2bYjfu22d7e+1ztvU/pS11P5eHR/Sn7q+tn6U/b1vr5bPfXmO7q+mvVQUw5fU7sAACAASURBVNbo3NhXRkC/KeN22XX/0vfyb0f/4tm9NRF5j+y4yPnmb/+Dt3/yT//Z27e//UdP7Xq292pHRH85wfV2qqf1YjqLRw7QHI+Ue6bjDEn4mIC5ICt2IlDSR0v27MSUr+sRMBfWiymPfkag5Euj9/zMBRm1GwFzoTzi9wdpLpKiB2dutT6Sc70ekfds/+/+7u++/c7v/M77oZ5ncl7pLvWnnOj8O9XT/DHs5UGr+40a90IlDFr5U2KLPX0JzNb3fKbaNz+eaZstb8agxoocAkfmUmpv6nqOndbuR2CU/tf1AM2ZYR4F+JkMZtfdqummvqR2hNurL7i18ueIvde9I9tWw79dZOzW91rl7Wo94ix/Zq+73epp9njVtr9mf6kpq7af5I1BQL8ZIw6sWIOAelojjjN64QDN8ai5ZzrOkISPCZgLsmInAiV9tGTPTkz5uh4Bc2G9mPLoZwRqfGnUXJBRuxEwF3aLOH9bElBPLemuJbvV/UaNe6ES0q38KbHFnr4E9L2+vFfRJm9WieS4fkTmku8Rjhu/lS0bpf85QLNyli3mW6Shz+TyyP6MbNtMMT7b1lEGTS8Oq+Xtav70yoNWenarp1YcZ5Vbsx5rypqVJ7tfE9BvZAgC9Qiop3osSTpGoGT+37+wfvYHOqLrjnnws90lvpTo7qWnxDZ75iVgLswbO5bnEyjpoyV78i2zA4FxCJgL48SCJX0I5Pb53PV9vKAFgXYEzIV2bEnej4B62i/mpR73vN/ooauHjlLW9rUloO+15buqdHmzamTH8ctcGicWLPk0gVH6nwM0MnMaAkdPO776NZgzIIzsj+F5RkbU1znKoKnv2WOJI9dUCYPV/ClhMNKe3eppJPYj2FJzLh6t7QuP0e5pRojRSjboNytFky9nE1BPZ0eA/iuBI/cS0XuHXvcHR3zJyYheenJssnZ+AubC/DHkQZxASR+NzpxnVvSaRXEKViLwmoC5IEN2I5A7G8yF3TKEv+aCHECgHgH1VI/l6pJy70+O8Oihq4eOIwzsbUdA32vHdmXJ8mbl6I7hm7k0RhxY8TGBUfqfAzSyEwEEEFiUwCiDZlG83NqMgHraLODcReBEAvrNifCpXo6AeloupBxCAAEEDhEwFw7hsxkBBBBYjoC5sFxIOYQAAggcImAuHMJnMwKfIqCeJAQCCOxGQN/bLeJ1/JU3dTiSggAC8xEYpf85QDNf7rAYAQQQCBEYZdCEjLUIgcEJqKfBA8Q8BBYioN8sFEyunE5APZ0eAgYggAACQxEwF4YKB2MQQACB0wmYC6eHgAEIIIDAUATMhaHCwZjJCainyQPIfAQQyCag72Ujs+Ht7U3eSAMEENiVwH3/+8M//MOuKH7t137tXZ8DNF2xU4YAAgj0I+BGux9rmtYnoJ7WjzEPERiFgH4zSiTYsQIB9bRCFPmAAAII1CNgLtRjSRICCCCwAgFzYYUo8gEBBBCoR8BcqMeSJATUkxxAAIHdCOh7u0W8jr/ypg5HUhBAYD4CDtB0jpmB0xk4dQggcDoBfe/0EDBgIQLqaaFgcgWBwQnoN4MHiHlTEVBPU4WLsQgggEBzAuZCc8QUIIAAAlMRMBemChdjEUAAgeYEzIXmiCnYiIB62ijYXEUAgXcC+p5EKCEgb0qo2YMAAisQcICmcxQNnM7AqUMAgdMJ6Hunh4ABCxFQTwsFkysIDE5Avxk8QMybioB6mipcjEUAAQSaEzAXmiOmAAEEEJiKgLkwVbgYiwACCDQnYC40R0zBRgTU00bB5ioCCLwT0PckQgkBeVNCzR4EEFiBgAM0naNo4HQGTh0CCJxOQN87PQQMWIiAeloomFxBYHAC+s3gAWLeVATU01ThYiwCCCDQnIC50BwxBQgggMBUBMyFqcLFWAQQQKA5AXOhOWIKNiKgnjYKNlcRQOCdgL4nEUoIyJsSavYggMAKBByg6RxFA6czcOoQQOB0Avre6SFgwEIE1NNCweQKAoMT0G8GDxDzpiKgnqYKF2MRQACB5gTMheaIKUAAAQSmImAuTBUuxiKAAALNCZgLzRFTsBEB9bRRsLmKAALvBPQ9iVBCQN6UULMHAQRWIOAATecoGjidgVOHAAKnE9D3Tg8BAxYioJ4WCiZXEBicgH4zeICYNxUB9TRVuBiLAAIINCdgLjRHTAECCCAwFQFzYapwMRYBBBBoTsBcaI6Ygo0IqKeNgs1VBBB4J6DvSYQSAvKmhJo9CCCwAgEHaDpH0cDpDJw6BBA4nYC+d3oIGLAQAfW0UDC5gsDgBPSbwQPEvKkIqKepwsVYBBBAoDkBc6E5YgoQQACBqQiYC1OFi7EIIIBAcwLmQnPEFGxEQD1tFGyuIoDAOwF9TyKUEJA3JdTsQQCBFQg4QNM5igZOZ+DUIYDA6QT0vdNDwICFCKinhYLJFQQGJ6DfDB4g5k1FQD1NFS7GIoAAAs0JmAvNEVOAAAIITEXAXJgqXIxFAAEEmhMwF5ojpmAjAuppo2BzFQEE3gnoexKhhIC8KaFmDwIIrEDAAZrOUTRwOgOnDgEETieg750eAgYsREA9LRRMriAwOAH9ZvAAMW8qAuppqnAxFgEEEGhOwFxojpgCBBBAYCoC5sJU4WIsAggg0JyAudAcMQUbEVBPGwWbqwgg8E5A35MIJQTkTQk1exBAYAUCDtB0jqKB0xk4dQggcDoBfe/0EDBgIQLqaaFgcgWBwQnoN4MHiHlTEVBPU4WLsQgggEBzAuZCc8QUIIAAAlMRMBemChdjEUAAgeYEzIXmiCnYiIB62ijYXEUAgXcC+p5EKCEgb0qo2YMAAisQcICmcxQNnM7AqUMAgdMJ6Hunh4ABCxFQTwsFkysIDE5Avxk8QMybioB6mipcjEUAAQSaEzAXmiOmAAEEEJiKgLkwVbgYiwACCDQnYC40R0zBRgTU00bB5ioCCLwT0PckQgkBeVNCzR4EEFiBgAM0naNo4HQGTh0CCJxOQN87PQQMWIiAeloomFxBYHAC+s3gAWLeVATU01ThYiwCCCDQnIC50BwxBQgggMBUBMyFqcLFWAQQQKA5AXOhOWIKNiKgnjYKNlcRQOCdgL4nEUoIyJsSavYggMAKBByg6RxFA6czcOoQQOB0Avre6SFgwEIE1NNCweQKAoMT0G8GDxDzpiKgnqYKF2MRQACB5gTMheaIKUAAAQSmImAuTBUuxiKAAALNCZgLzRFTsBEB9bRRsLmKAALvBPQ9iVBCQN6UULMHAQRWIDDMAZrf/5e//2EFoHxAAAEEEEAAAQQQQAABBBBAAAEEEEAAAQQQQAABBBBAAAEEEEAAAQQQQAABBBBAAAEEEEAAAQQQQAABBBAYk8DXf/Xr74b94R/+YVcDf+3Xfu1d3ycO0HTlThkCCCCAAAIIIIAAAggggAACCCCAAAIIIIAAAggggAACCCCAAAIIIIAAAggggAACCCCAAAIIIIAAAgggsB2B0w/QfPjwYYtfoPm//tX/9Z5cf+vX/9Z2ScZhBBDYk4C+t2fced2GgHpqw5VUBBD4mIB+IysQqEdAPdVjSRICCCCwAgFzYYUo8gEBBBCoR8BcqMeSJAQQQGAFAubCClHkwygE1NMokWAHAgj0IqDv9SK9lh55s1Y8eYMAAnEC1/7nAE2c2aGVBs4hfDYjgMCEBPS9CYPG5GEJqKdhQ8MwBJYjoN8sF1IOnUhAPZ0In2oEEEBgQALmwoBBYRICCCBwIgFz4UT4VCOAAAIDEjAXBgwKk6YloJ6mDR3DEUCgkIC+Vwhu823yZvME4D4CGxNwgKZz8A2czsCpQwCB0wnoe6eHgAELEVBPCwWTKwgMTkC/GTxAzJuKgHqaKlyMRQABBJoTMBeaI6YAAQQQmIqAuTBVuBiLAAIINCdgLjRHTMFGBNTTRsHmKgIIvBPQ9yRCCQF5U0LNHgQQWIGAAzSdo2jgdAZOHQIInE5A3zs9BAxYiIB6WiiYXEFgcAL6zeABYt5UBNTTVOFiLAIIINCcgLnQHDEFCCCAwFQEzIWpwsVYBBBAoDkBc6E5Ygo2IqCeNgo2VxFA4J2AvicRSgjImxJq9iCAwAoEHKDpHEUDpzNw6hBA4HQC+t7pIWDAQgTU00LB5AoCgxPQbwYPEPOmIqCepgoXYxFAAIHmBMyF5ogpQAABBKYiYC5MFS7GIoAAAs0JmAvNEVOwEQH1tFGwuYoAAu8E9D2JUEJA3pRQswcBBFYg4ABN5ygaOJ2BU4cAAqcT0PdODwEDFiKgnhYKJlcQGJyAfjN4gJg3FQH1NFW4GIsAAgg0J2AuNEdMAQIIIDAVAXNhqnAxFgEEEGhOwFxojpiCjQiop42CzVUEEHgnoO9JhBIC8qaEmj0IILACAQdoOkfRwOkMnDoEEDidgL53eggYsBAB9bRQMLmCwOAE9JvBA8S8qQiop6nCxVgEEECgOQFzoTliChBAAIGpCJgLU4WLsQgggEBzAuZCc8QUbERAPW0UbK4igMA7AX1PIpQQkDcl1OxBAIEVCDhA0zmKBk5n4NQhgMDpBPS900PAgIUIqKeFgskVBAYnoN8MHiDmTUVAPU0VLsYigAACzQmYC80RU4AAAghMRcBcmCpcjEUAAQSaEzAXmiOmYCMC6mmjYHMVAQTeCeh7EqGEgLwpoWYPAgisQMABms5RNHA6A6cOAQROJ6DvnR4CBixEQD0tFEyuIDA4Af1m8AAxbyoC6mmqcDEWAQQQaE7AXGiOmAIEEEBgKgLmwlThYiwCCCDQnIC50BwxBRsRUE8bBZurCCDwTkDfkwglBORNCTV7EEBgBQIO0HSOooHTGTh1CCBwOgF97/QQMGAhAuppoWByBYHBCeg3gweIeVMRUE9ThYuxCCCAQHMC5kJzxBQggAACUxEwF6YKF2MRQACB5gTMheaIKdiIgHraKNhcRQCBdwL6nkQoISBvSqjZgwACKxBwgKZzFA2czsCpQwCB0wnoe6eHgAELEVBPCwWTKwgMTkC/GTxAzJuKgHqaKlyMRQABBJoTMBeaI6YAAQQQmIqAuTBVuBiLAAIINCdgLjRHTMFGBNTTRsHmKgIIvBPQ9yRCCQF5U0LNHgQQWIGAAzSdo2jgdAZOHQIInE5A3zs9BAxYiIB6WiiYXEFgcAL6zeABYt5UBNTTVOFiLAIIINCcgLnQHDEFCCCAwFQEzIWpwsVYBBBAoDkBc6E5Ygo2IqCeNgo2VxFA4J2AvicRSgjImxJq9iCAwAoEHKDpHEUDpzNw6hBA4HQC+t7pIWDAQgTU00LB5AoCgxPQbwYPEPOmIqCepgoXYxFAAIHmBMyF5ogpQAABBKYiYC5MFS7GIoAAAs0JmAvNEVOwEQH1tFGwuYoAAu8E9D2JUEJA3pRQswcBBFYg4ABN5ygaOJ2BU4cAAqcT0PdODwEDFiKgnhYKJlcQGJyAfjN4gJg3FQH1NFW4GIsAAgg0J2AuNEdMAQIIIDAVAXNhqnAxFgEEEGhOwFxojpiCjQiop42CzVUEEHgnoO9JhBIC8qaEmj0IILACAQdoOkfRwOkMnDoEEDidgL53eggYsBAB9bRQMLmCwOAE9JvBA8S8qQiop6nCxVgEEECgOQFzoTliChBAAIGpCJgLU4WLsQgggEBzAuZCc8QUbERAPW0UbK4igMA7AX1PIpQQkDcl1OxBAIEVCDhA0zmKBk5n4NQhgMDpBPS900PAgIUIqKeFgtnQlb/+N/7mu/R/86//oLqWlrKrG0vgIQL6zSF8NiPwKQJn1VPrnt1a/gViDx3SFQEEEOhN4Ky50NtP+hBAAAEEYgTMhRgnqxBAAIFdCJgLu0Sanz0IrFpPrd+Zkv86O1vz6VEbdKxLYNW+t27ExvDsrLxp3U9by/c55hj5+8qKljnQUvb4ZNexcLkDNP/8X/yrJtH5zd/49Spyzxo4VYwnBAEEECggoO8VQLMFgScE1JPUuCfw6KGs5YNaS9miOxYB/WaseLBmbgJn1VPrnl1bfs2ZdpV1nzktDpfOnZ2sRwCBMwicNRfO8JVOBBBAAIE0AXMhzcgKBBBAYCcC5sJO0eZrawK16+nZO8erHyXvHkveY9Z+Lxv57LFmrNhfkyZZCHyaQO2+h+8eBM7Km9nmgc8xx6+H+xi1zLGWsscnvY6FDtAEY+kATRDUzMs++eS59R8+PL72aM+ztbcSrvterS2xJ5d/S/tzbbmsH82eEh/s+YjAWTfaK4Xi0YuzVy/gRlt/jYWbx+NZqZ6OM1xNQslDeqoWX11P7V2N787+6DfnRT9aZznz/tUHeyUf6p1HZ07NNevpPpaRe8KcGEfz7xKJnLWRyJXMtIjco2tSH4yn5OfwT8lyHQEE1iBQcy6sQYQXCCCAwN4EzIW94897BHoRqP1uKPKsfP88nPMu6/a9wy2jI8/YrfXnyn8W+53nQi5D69/entVE7Zrv1atq61m1nlLvZSM9+lVvTcl/1qOfxe/ZPCjJ33sdj2RE7D+Sa63lH7HNXgRW7Xsi25ZAzbzxOWbbWI0oPfe+IzLLS/28n9E5Mzsnd2/vhY48o5b6aV89AsseoKl14OX6iza15NUcOPXSgKS/OLjx6EDLs8Muj/49cjDmgju17tX11N5oOFvaH7Xhdt1o9pT4YM9DAvrescTI/SLhaOtvvc+5MT1Gbd3d6mnd2F49izxc3j6A5dZ85EHuVa2q4/Vz8OqhfnNerCN1llP7avq8WNasp2dxrB3fSP7dz6wjH3QenWnnR/e5BTksR/aDbQggUJ+A+6z6TElEAAEEZiZgLswcPbYjMAeB2u8OIu+Y78nkvMt6Jv/Ic3Zr/bnyX2XOrnMhl6H1z/+4TYuan6PbfWzlqvVU0g9z9kTWRtY8y5sjeyPvpiPyU2vU0axVz+5V+57ItiVQI298jvkHbYN0QHpq5h2d16Xyc1y6/x5V6rPp6/WIbSW5W/JMnOOvtf0IOECTYO0ATb9kPE1T5EDK/ZojB1xuf2Ul58DOLaCIza+AtrS/JJCj2VPigz1PCdS40d4Vb+6LmdHW38bt9mbW6evyjFZP5exm2Rl5gHtUW6kvIKf2RK/n2jcLd3Z+TEC/OScrIvMyZ95Hajay5hwa62g9Wk+pGJW+2HtEOKUrOi9SLw6jX3KI2HP/0jQ3c1rdm0Zsz7XVegQQWIPA0bmwBgVeIIAAAghcCZgLcgEBBFoSiDybRtbc25izJ+ddVsn7hBS/1vpz5afs3XEu5DK0/mdZdM8iUpuRNak8neX6kXo6+s7xyujVL6REOeb+gkvr976pXp3yq0YO5vaB3Dl2VH6KgesItCJwpO+1sonc8QkczZtUX/c55t88lARHP8dMxeeZcdF90XWlEHLud3PWRu5n3A+URm2efQ7QJGLlAM08yVxsaeQwSo0DNLcHZ67GznSAJmp/SSBKDtC0tKfEB3ueEjh6o70z2twbsdHW395s3sbx6M39zjmhntaPfu7DZfQLyLfkUjoiHwqo4/VzUb/pG+NHdRf9yymv6jtV75EXQ31JrKntSD1FYvgsjtG9OTMiZ22Ne9MSH3JsbJlxR21vaRvZCCBwLoEjc+Fcy2lHAAEEEGhBwFxoQZVMBBC4Eog8m0bW3BPN2VPj/UCOPzm25r5fr7E+lZ07zoXWObKT/EhtRtak8nSW6y3rqTbHHHk5a0v6Z0R+ZM2zPDmyN+JPRH5qTW7fmKUm2Lk+gZZ9b316+3p4JG9S/fRV347uvY1Mzp7U2txen/ssEMmolI0RGak1pTqi+67rUnY8u/7qu0fPbIj+e26MH9kY1VXqv33nEnCAJsHfAZpzE7SL9twDNLnrHzlRcmDkVk7EhmfwIntTa1LXcwIXkZVak7qeY4+11QkcudGubsxEAiM3ordrRlufc1M5UVhON1U9nR6C5gZEajn1giAl48j11N7mgCjoRkC/6Yb6I0VHX+QcuT84z+u1NR+pp2jfrfHS9v4FZ+qwZMq23Fyu4cOjGXn9t5Q/tbMwxae2PvIQQGAeAkfmwjxeshQBBBBAIErAXIiSsg4BBEoIRJ5NI2vudUf3RNa1fJfVWn+u/EgMd5sLuQyt/ziLWtZQJGdHXtOyniK5mMMmR17O2osNtd/73soseeeaa3/uDIrIT63JfbedE2trEWhJoGXfa2k32ecSOJI3qX569azGZ4C151lur6/hw22kc/0pzZJojHLn7avYltoateGe3f2+6/1Jbowf2f1MRinXWmzIqUPAAZoERwdo6iTa0FIihy9u1+Suf+S8AzQ/o9Ka59DJt4dxR2609yD02MvIjdaRF6Kt5efcVO4c51zf1VMusfnWR2rz0UP17QvqlIzUw+RV/quflS95IT5fNPa2WL85L/5HX+QcuT84z+u1NR+pp1RPf/VyMrr3kYzI3mfzpPSlZK0Xz7d23dty8bXXDIswXDvzeYcAAs8IHJkLqCKAAAIIrEfAXFgvpjxCYCQCkWfTyJrUO+lnPkdkt3yX1Vp/rvxIbuw2F3IZWv9xFkWYlNZwJGdHXtOqnlp84TUnjjlrL/Fp0WdzbXiUg/e5E31vm9Kdem99z+RRDh/9nGbkumDb2gRa9b21qfHuSN6kevKVbo3PAEvn2bN5k9vra/hwO4Mu/7vH55jR7wc9q4TUfI7mQG6lpeRG4pEb45x7gpR9uf5afw4BB2gS3B2gOScxh9J6f8Cj9YGPGvJfAawhPyIjGsSIrNSa1PWoLdY1IXDkRruJQZMIjdxolT4cXG5uW8vPuamcJCRDmKmehghDUyMitXlrQOSh8N7glI4aD5FNIRHehYB+0wXzQyVHa/DI/cF5Xq+t+Ug9pXr2lVzJPBhtntTy4eLXs5e5ty+JUy98j2RlNG5HdNiLAALzEjgyF+b1muUIIIAAAs8ImAtyAwEEziRQ8vyasyeytuW7rNb6c+VHYr3bXMhlaP3HWRRhknoPGMnNGdfUrqdH7xZrvG+8/2Lroz+a94h/5P1myTvXSE5F1jzLmdZ7I/LvmT+z1R8bnLHy97a5dt/bm+Y+3h/Jm0jPvZAsmUep+5eU7iPXo/amdDzy4fJvPT/HzLExxfxRVZTKT1VYSm4kRq9kpORf7Xu2Lro/5afr5xJwgCbB3wGacxN0CO0O0HwchpoHViKyUmtS14dIpH2NOHKjvS+1xw8P9zyOfKgQuZE7Ir/nTfNOeaKe1o92pDZTD60pGUeup/auH6F9PNRvzov10Rc59/uPyjuPxDqaj9ZTqvcefXFXmiOlduW8KI/quGZL5EPjW/25+6JZmbI7Ksc6BBBYk8DRubAmFV4hgAAC+xIwF/aNPc8RGIFAyfPro8+Obn3J+bX0+3cEEXsia672RNYe+SwsV34k5rvNhVyG1n+cRREmOTURydNZ1tSqpyvji98tvvB6pA+9ikWr977P3u9G8yInZ29lRvdF1qXWlLKLMrAOgVYEavW9VvaROyaBo3lT2lNT+yL3L0f6de7eR+tTPtzeQ7y6j7jPjNJ9jzIsZeOzrIzuu7c1N8tT91Y51+9tTvlw5Hpqby4H688hcH+A5hwr3t4++fDhw4caymsfeKkt7+jAqcGIjAwCjw5mRA5rpNa8up7aezE/suaZm5G9qTWp6xmIQ76k9KWu59hjbXUC+l4Z0siN1pGXaa3l17wpLyO45i71tGZcb72K1Oaj9Y/I5DxIRmVe10W/oLx+xNb1UL85L7a5L+uevVCr+VfqzqOxhuYa9fQsL1rkSySnLmtSMyvXtlcvWHvPnaMve59lbm8/1qggXiCwHoEac2E9KjxCAAEE9iVgLuwbe54jcDaB1HP9M/tun5nvn3Nzv7B0/34hYlNkzdX2yNqen7VFYr7bXBgtRrPbE/msZ6f3U0fqqfSLq7n7HuVcKg9T1yPvbl+tqSX/vhdf/v9L/kXkP8vlSP5G5KfW5L7bjvR3axDoQeBI3+thHx1jEqiRNz7H/IMxgxv4PDf13BeZvS1klMzqo8+jj+4/Sr93NWxCMOxTBBygSSSEAzQbV8yzQxmRwxqpNUeuX/deQnM5d3b7/6fCdbv+1Zm1WvaNYE/KBtebE6hxo93cyAEVpG4E719qjbb+EdKIjQOGYiiT1NNQ4WhiTG6dtHix7qVwk9BOJ1S/OS9kR2sw58VQbs85j8rcmmvWU84HsKn4pq6nXhKm9ufmcslMmzszWI8AArsSqDkXdmXIbwQQQGAlAubCStHkCwLzEEg907/yJLX39npq7dHPulLEW+vPlZ+y93J9t7mQy9D6j7MowuS6K2dtJF9HXzN6PeW+P43GMSfOpe9k799Tv8qF1GHLZ3tvdeR8eTfif2pNaWxGrwn2rU9g9L63fgTm9LBm3vgcc7wcSM281BzOmcH3skp13z8nPrIxcg+Toz8ndyP2jZcJLHpEwAGaRF44QLNh4dwfULlHkDpcclmfWpO6fivjXn/0EMyz0OXofnbIJiIjmjoRWak1qetRW6xrQqDmjXYTAwcVGrmJ6/khRK490ZvXQfEPa5Z6GjY01QyL1NqtsshDYe5DqpfC1cI5tSD95rzwHa3BI/cH53m9tuba9RSdFUdzKRWVlB25+nNmWs4HtCk/bq8feQmco8daBBDYm0DtubA3Td4jgAAC8xMwF+aPIQ8QmIlA6ZeRc3w88m4q9a7hYkdkzdXeyNqR7L3YvdtcGC1Gs9sTqdWIjxE5M6wZuZ4icXi2Jve9a26sIrblyrxdH7H/ur7kfW3E/tSaiI0lth3hZi8CEQIj972I/dacQ6B23qR6bORePSrjFbGUjNxeP+vnmCkOzxiW7ovO/FS2p/RH4pGSkbLhSH4dkW1vPwIO0CRYO0DTLxmH0BQ5iFFjTUTGKyBH9kf2ptakrucEMyIrtSZ1Pccea6sTqH2jXd3AQQVGbuJ6vtTPtecR1oiMQcMxjFnqaZhQNDMkt04iD4X3xl73pJx49OI3176UDtfHJaDfnBeb3Jd1z2r8bS5jeQAAIABJREFUUsORmo2sOY/GGppr11M0ZtF1pZRT8nNzuWSmpWxP2Zja7zoCCCDQgkDtudDCRjIRQAABBPoRMBf6saYJgd0J9HpG7vnZVSqmEZ9Hsvfiz25zYbQYzW5PqiYu1yM+RuTMsKaknqKfoeX6f/3M7VZ+5ABGi3emubavuD5VB7nvtldkxKc5CZT0vTk9ZXVNArXzJtVjr7ZH15X6mpKf2+tbzOSUjaW+3+47em/z6ntDNey7lXGrK8XmlV/3912Re67avpA3BwEHaBJxcoBmjkSuYmX0EEZkXWpN6nrKoSP7I3tTa1LXU/bfXo/ISq1JXc+xx9rqBGrfaFc3cFCBqRvB+xeco61/hDVi46DhGMYs9TRMKJoZklsnLR7SXzmXa18zUAQ3J6DfNEf8VEHuy7p7QUc+9D/P67U1166naC+OrmtFPzeXW8y0sxm0YksuAgjMTaD2XJibBusRQAABBMwFOYAAAj0I9Hw+PvJuKmJnZM2VaWTtSPZe7N5tLowWo9ntifSTiI8ROTOsaVlPZ3LM0Z2zNqd3XtamvpB7+0e+HuVL5MusKR2v8vCV/BSX3HfbM9QDG/cg0LLv7UFwTy9r502qx+bOm1ZRye31K36OGY1Vqxik5D6zL/rvUf+i627tLdmT8tf1/gQcoEkwd4Cmf1KeojHnAEZkbWpN6noKwpH9kb2pNanrKftvr0dkpdakrufYY211ArVvtKsbOKjAyI1Wz5f6ufY8whqRMWg4hjFLPQ0TimaGpOrk9kXxs1+XSMk4YnxL2Ufssrc+Af2mPtOoxNyXdfdyj9wfRG20Lo9A7XqK9uLoumc59MrLnA83o79oVvri+ciHqBcfU760lp+XTVYjgMAKBGrPhRWY8AEBBBDYmYC5sHP0+Y5AHwKl7wdKrTvybipia2TN1fbI2pHsvdi921wYLUa72VNa57Psa1lPkVxpxSlHd87anN75yreUztT1o9wi8lNrjn5Oc9QH+xEoJdCy75XaZN/4BGrnTarHHp03kc/tUp/9XWzI7fWjfo55JMOisTqi48jeZ/ZF/z3qX3TdrS8le46wsLcNAQdoElwdoGmTeMNJzT2A8Wp9RNaR/RH5KcBH9F9k17Dh1sbR7Enxcz2LQO0b7Szlky+ucbP+6sGjtfx7/G4ejyekejrOcHQJqYf9+wf90of0Ug7quJTcfPv0m/NilqqznPmdkpV6OXgehbU0166nSA7cEoy8JL7Nhcv/jvx1vpx1zyKa+inuSA6XZktUdnSde9/SSNiHwH4Eas+F/QjyGAEEEFiLgLmwVjx5g8CIBEqfax/5EpF1vybyHiP1fuBqS0R/zvN57vv1GutTObLjXGidIzvJj9RIZE0qT2e53rKezuSYoztn7ZFee5sTKZ2p60fzKyI/9Xns1YboH4c6arP9CNQi0LLv1bKRnPEI1M6byL3XLQWfYz7Oicg8O5pNtXUcma/PfDnyfBn1L7ou537naGzs70PAAZoEZwdo+iTiqVpKDoO0PPCRsid1PQKzpf0R/fdrRrOnxAd7nhKofaO9E+rIQ8WRDxVay7+PVckN507xjviqniKU9lqT+4Hd0Qc6dbxPfuk358U6VWc58zsl6+JlZM15NNbQXFJP0ReM94Si94Y17tNq586RmVaSKVH7o+tqMC3xwx4EEJiPQMlcmM9LFiOAAAIIRAmYC1FS1iGAQAmB0mfaZ7oi8o58wSn1riqiP+f5PPddRI31qTjuOBdy3neW5MhO8iM1ElmTytNZrh+tp9zcKeFSEo+cPaXvmS++RL/QnNN3UzVcwjBX/1EdOfyP6rIfgVwCR/terj7r1yBQkjel88XnmPGc6TFvaum4zYfU/UPO2iut+3x7piPnWfQ2EqX5fOR+KZ4JVrYk4ABNgq4DNC3TbxDZpQdSHu2Lykqte3Y9tS8HaUv7c+y4rh3NnhIf7HlIoORGG8qfEajxMj735V7N9Y9uOFM3y+L/nIB6kh2Rl8DRh9zoOtT3JKDfnBf3SG3m3B/kzvXzPF9X81n1FMml+xePOfdpOfIj0c3J61ovNSMvNkv9LN0XYWUNAgjMTeCsuTA3NdYjgAAC6xIwF9aNLc8QGIFAi2fTkndNuc/8uetTrHPltV7/yt5d50Jr5jvJL6nRVA3Nev1oPfVg2aJPP3p32uK9b+rLptEvt77Kr5SOV3tzfM7J8dYxy7HFWgTuCRzte4juSeCsvMnppzlrr1Es2ROZSbmHgI7MssjnmEeytgajUhml+3JiFNURXXf0HutIrOxtQ8ABmgRXB2jaJN5QUq8HNyJGffjw6VWP9t6veSQ3chDmmV0R+RFfLmta2h+14XbdaPaU+GDPRwTOutFeKRSPbqZfvfAZbX2rh5OVYhz1RT1FSe2zLvdDHw90++TGUU/1m6MEy/dHX9DkzPtXL+ZafYhUTmC9nWfVUzSXLsRz1ra6tyudaSW252RZqfzSfTm2WYsAAnMSOGsuzEmL1QgggMD6BMyF9WPMQwTOJJDzZa2cL4KVvGvKeZd1+67ilt+RL2O31J9r76uc2HkujBajme0pqdEze1Ur3Ufrqcf7vdY6SuRH90TX3cc3Z1/O2lZ5dMT+XjbRg8CVwNG+h+SeBM7Km5wen7N2t88xj2RtCddac7GG7pQtUR3Rdbf6SvYciZW9bQg4QJPg6gBNm8QjFQEE9iFw1o32PoR5uhMB9bRTtGO+ln7Z+PYDPV+ej7HebZV+s1vE+duSwFn1lPPiLmftbi+eS9iYsy0rimwE5idw1lyYnxwPEEAAgTUJmAtrxpVXCMxOoPRZ+Cy/Z7P3FSdz4awsondFAkfrqUdvaa2jRH50T3TdfW7l7MtZ2yuHR7Spl+/0jE/gaN8b30MWtiBwVt7k9NOctbt9jvkoJ14dpj6SQ4++W1QSm1afo97bErUtuu6WXcmeI+ztbUNg2QM0tXH95m/8ehWRZw2cKsYTggACCBQQ0PcKoNmCwBMC6klqRAhEH9Si6yI6rVmPgH6zXkx5dB6Bs+opt8/fvkyN/tph60OYER8ia45E/+hL5taMjvhmLwIInEPgrLlwjre0IoAAAgikCJgLKUKuI4DAWQQuz8MzPdPOZu+zuJoLZ2U8vSsSOFpPrd87Xpi31nHk3WZqBpTanrMvZ22vHB7Rpl6+0zM+gaN9b3wPWdiCwFl5k9tPfY7ZIvp1ZEZjc3vvc/nfqXuNo9ZFc6zl/dJRH+xvS8ABmiBfB2iCoCxDAAEE7gicdaMtEAisSEA9rRjV+j55CKzPdEeJ+s2OUedzKwJn1VN0Htz7HXlJ2PqF5tWmiA8Re1/FNuVLxIZH8kv3tcpDchFAYBwCZ82FcQiwBAEEEEDgloC5IB8QQGBEArMdRpnN3lcxNxdGrAg2zUrgaD21fu944XpER+q95q38yNqcd7I5tt/rznlv2ppPSW7n2F8i3x4EjhA42veO6LZ3XgJn5U1pP43Mhpy5dyRyER8i9r6yoZcvRzjc30OkZPXyKRKf1vdLKRaun0tguQM05+JMaz9r4KQtswIBBBBoQ0Dfa8OV1D0JqKc9485rBM4goN+cQZ3OVQmop1Ujyy8EEECgjIC5UMbNLgQQQGBVAubCqpHlFwIIIFBGwFwo42YXAo8IqCd5gQACuxHQ93aLeB1/5U0djqQggMB8BByg6RwzA6czcOoQQOB0Avre6SFgwEIE1NNCweQKAoMT0G8GDxDzpiKgnqYKF2MRQACB5gTMheaIKUAAAQSmImAuTBUuxiKAAALNCZgLzRFTsBEB9bRRsLmKAALvBPQ9iVBCQN6UULMHAQRWIOAATecoGjidgVOHAAKnE9D3Tg8BAxYioJ4WCiZXEBicgH4zeICYNxUB9TRVuBiLAAIINCdgLjRHTAECCCAwFQFzYapwMRYBBBBoTsBcaI6Ygo0IqKeNgs1VBBB4J6DvSYQSAvKmhJo9CCCwAgEHaDpH0cDpDJw6BBA4nYC+d3oIGLAQAfW0UDC5gsDgBPSbwQPEvKkIqKepwsVYBBBAoDkBc6E5YgoQQACBqQiYC1OFi7EIIIBAcwLmQnPEFGxEQD1tFGyuIoDAOwF9TyKUEJA3JdTsQQCBFQg4QNM5igZOZ+DUIYDA6QT0vdNDwICFCKinhYLJFQQGJ6DfDB4g5k1FQD1NFS7GIoAAAs0JmAvNEVOAAAIITEXAXJgqXIxFAAEEmhMwF5ojpmAjAuppo2BzFQEE3gnoexKhhIC8KaFmDwIIrEDAAZrOUTRwOgOnDgEETieg750eAgYsREA9LRRMriAwOAH9ZvAAMW8qAuppqnAxFgEEEGhOwFxojpgCBBBAYCoC5sJU4WIsAggg0JyAudAcMQUbEVBPGwWbqwgg8E5A35MIJQTkTQk1exBAYAUCDtB0jqKB0xk4dQggcDoBfe/0EDBgIQLqaaFgcgWBwQnoN4MHiHlTEVBPU4WLsQgggEBzAuZCc8QUIIAAAlMRMBemChdjEUAAgeYEzIXmiCnYiIB62ijYXEUAgXcC+p5EKCEgb0qo2YMAAisQcICmcxQNnM7AqUMAgdMJ6Hunh4ABCxFQTwsFkysIDE5Avxk8QMybioB6mipcjEUAAQSaEzAXmiOmAAEEEJiKgLkwVbgYiwACCDQnYC40R0zBRgTU00bB5ioCCLwT0PckQgkBeVNCzR4EEFiBgAM0naNo4HQGTh0CCJxOQN87PQQMWIiAeloomFxBYHAC+s3gAWLeVATU01ThYiwCCCDQnIC50BwxBQgggMBUBMyFqcLFWAQQQKA5AXOhOWIKNiKgnjYKNlcRQOCdgL4nEUoIyJsSavYggMAKBByg6RxFA6czcOoQQOB0Avre6SFgwEIE1NNCweQKAoMT0G8GDxDzpiKgnqYKF2MRQACB5gTMheaIKUAAAQSmImAuTBUuxiKAAALNCZgLzRFTsBEB9bRRsLmKAALvBPQ9iVBCQN6UULMHAQRWIOAATecoGjidgVOHAAKnE9D3Tg8BAxYioJ4WCiZXEBicgH4zeICYNxUB9TRVuBiLAAIINCdgLjRHTAECCCAwFQFzYapwMRYBBBBoTsBcaI6Ygo0IqKeNgs1VBBB4J6DvSYQSAvKmhJo9CCCwAgEHaDpH0cDpDJw6BBA4nYC+d3oIGLAQAfW0UDC5gsDgBPSbwQPEvKkIqKepwsVYBBBAoDkBc6E5YgoQQACBqQiYC1OFi7EIIIBAcwLmQnPEFGxEQD1tFGyuIoDAOwF9TyKUEJA3JdTsQQCBFQg4QNM5igZOZ+DUIYDA6QT0vdNDwICFCKinhYLJFQQGJ6DfDB4g5k1FQD1NFS7GIoAAAs0JmAvNEVOAAAIITEXAXJgqXIxFAAEEmhMwF5ojpmAjAuppo2BzFQEE3gnoexKhhIC8KaFmDwIIrEDAAZrOUTRwOgOnDgEETieg750eAgYsREA9LRRMriAwOAH9ZvAAMW8qAuppqnAxFgEEEGhOwFxojpgCBBBAYCoC5sJU4WIsAggg0JyAudAcMQUbEVBPGwWbqwgg8E5A35MIJQTkTQk1exBAYAUCDtB0jqKB0xk4dQggcDoBfe/0EDBgIQLqaaFgcgWBwQnoN4MHiHlTEVBPU4WLsQgggEBzAuZCc8QUIIAAAlMRMBemChdjEUAAgeYEzIXmiCnYiIB62ijYXEUAgXcC+p5EKCEgb0qo2YMAAisQcICmcxQNnM7AqUMAgdMJ6Hunh4ABCxFQTwsFkysIDE5Avxk8QMybioB6mipcjEUAAQSaEzAXmiOmAAEEEJiKgLkwVbgYiwACCDQnYC40R0zBRgTU00bB5ioCCLwT0PckQgkBeVNCzR4EEFiBwDAHaH7/X/7+hxWARn34ype+El1qHQIIIIAAAggggAACCCCAAAIIIIAAAggggAACCCCAAAIIIIAAAggggAACCCCAAAIIIIAAAggggAACCCCAQAUCX/va1ypIKRfxiQM05fDsRAABBBBAAAEEEEAAAQQQQAABBBBAAAEEEEAAAQQQQAABBBBAAAEEEEAAAQQQQAABBBBAAAEEEEAAAQQQSBM4/QDNhw8ftvgFGj95lk5GKxBAYC0C+t5a8eTNuQTU07n8aUdgJwL6zU7R5mtrAuqpNWHyEUAAgbkImAtzxYu1CCCAQGsC5kJrwuQjgAACcxEwF+aKF2vHJqCexo4P6xBAoD4Bfa8+0x0kypsdosxHBBB4RODa/77+q18/FdAnDtCcyp9yBBBAoBkBN9rN0BK8IQH1tGHQuYzASQT0m5PAU7skAfW0ZFg5hQACCBQTMBeK0dmIAAIILEnAXFgyrJxCAAEEigmYC8XobETgIwLqSVIggMBuBPS93SJex195U4cjKQggMB8BB2g6x8zA6QycOgQQOJ2Avnd6CBiwEAH1tFAwuYLA4AT0m8EDxLypCKinqcLFWAQQQKA5AXOhOWIKEEAAgakImAtThYuxCCCAQHMC5kJzxBRsREA9bRRsriKAwDsBfU8ilBCQNyXU7EEAgRUIOEDTOYoGTmfg1CGAwOkE9L3TQ8CAhQiop4WCyRUEBieg3wweIOZNRUA9TRUuxiKAAALNCZgLzRFTgAACCExFwFyYKlyMRQABBJoTMBeaI6ZgIwLqaaNgcxUBBN4J6HsSoYSAvCmhZg8CCKxAwAGazlE0cDoDpw4BBE4noO+dHgIGLERAPS0UTK4gMDgB/WbwADFvKgLqaapwMRYBBBBoTsBcaI6YAgQQQGAqAubCVOFiLAIIINCcgLnQHDEFGxFQTxsFm6sIIPBOQN+TCCUE5E0JNXsQQGAFAg7QdI6igdMZOHUIIHA6AX3v9BAwYCEC6mmhYHIFgcEJ6DeDB4h5UxFQT1OFi7EIIIBAcwLmQnPEFCCAAAJTETAXpgoXYxFAAIHmBMyF5ogp2IiAetoo2FxFAIF3AvqeRCghIG9KqNmDAAIrEHCApnMUDZzOwKlDAIHTCeh7p4eAAQsRUE8LBZMrCAxOQL8ZPEDMm4qAepoqXIxFAAEEmhMwF5ojpgABBBCYioC5MFW4GIsAAgg0J2AuNEdMwUYE1NNGweYqAgi8E9D3JEIJAXlTQs0eBBBYgYADNJ2jaOB0Bk4dAgicTkDfOz0EDFiIgHpaKJhcQWBwAvrN4AFi3lQE1NNU4WIsAggg0JyAudAcMQUIIIDAVATMhanCxVgEEECgOQFzoTliCjYioJ42CjZXEUDgnYC+JxFKCMibEmr2IIDACgQcoOkcRQOnM3DqEEDgdAL63ukhYMBCBNTTQsHkCgKDE9BvBg8Q86YioJ6mChdjEUAAgeYEzIXmiClAAAEEpiJgLkwVLsYigAACzQmYC80RU7ARAfW0UbC5igAC7wT0PYlQQkDelFCzBwEEViDgAE3nKBo4nYFThwACpxPQ904PAQMWIqCeFgomVxAYnIB+M3iAmDcVAfU0VbgYiwACCDQnYC40R0wBAgggMBUBc2GqcDEWAQQQaE7AXGiOmIKNCKinjYLNVQQQeCeg70mEEgLypoSaPQggsAIBB2g6R9HA6QycOgQQOJ2Avnd6CBiwEAH1tFAwuYLA4AT0m8EDxLypCKinqcLFWAQQQKA5AXOhOWIKEEAAgakImAtThYuxCCCAQHMC5kJzxBRsREA9bRRsriKAwDsBfU8ilBCQNyXU7EEAgRUIOEDTOYoGTmfg1CGAwOkE9L3TQ8CAhQiop4WCyRUEBieg3wweIOZNRUA9TRUuxiKAAALNCZgLzRFTgAACCExFwFyYKlyMRQABBJoTMBeaI6ZgIwLqaaNgcxUBBN4J6HsSoYSAvCmhZg8CCKxAwAGazlE0cDoDpw4BBE4noO+dHgIGLERAPS0UTK4gMDgB/WbwADFvKgLqaapwMRYBBBBoTsBcaI6YAgQQQGAqAubCVOFiLAIIINCcgLnQHDEFGxFQTxsFm6sIIPBOQN+TCCUE5E0JNXsQQGAFAg7QdI6igdMZOHUIIHA6AX3v9BAwYCEC6mmhYHIFgcEJ6DeDB4h5UxFQT1OFi7EIIIBAcwLmQnPEFCCAAAJTETAXpgoXYxFAAIHmBMyF5ogp2IiAetoo2FxFAIF3AvqeRCghIG9KqNmDAAIrEHCApnMUDZzOwKlDAIHTCeh7p4eAAQsRUE8LBZMrCAxOQL8ZPEDMm4qAepoqXIxFAAEEmhMwF5ojpgABBBCYioC5MFW4GIsAAgg0J2AuNEdMwUYE1NNGweYqAgi8E9D3JEIJAXlTQs0eBBBYgYADNJ2jaOB0Bk4dAgicTkDfOz0EDFiIgHpaKJiNXPnrf+Nvvkv+N//6D5poaC2/idGEFhHQb4qw2YTAQwJn1ZOeLSEvBOSBPEBgPAJnzYXxSLAIAQQQQOBCwFyQBwgggAACtwTMBfmAQD0Cq9ZT6/d95L/OwdZ86lUASTsSWLXv7RjLnj6flTet+2lr+T6D65mlZbpa5kBL2WXe2lVCYLkDNP/8X/yrEg7JPb/5G7+eXBNZcNbAidhmDQIIINCCgL7XgiqZuxJQT7tGPu5364e01vLjnlrZmoB+05ow+TsROKue9Ox5sqxlrF7Jbql3HvosRaA/gbPmQn9PaUQAAQQQiBAwFyKUrEEAAQT2IWAu7BNrnrYnULueru/Snlle8sftnsl8Jav1Oz3yX+dmaz7tK4OGlQnU7nsrs+LbzwiclTet+2lt+Y/kleoomf9yNk3gPh6l8Ulr8gcMI4xmWOMATTBKDtAEQc287JNPnlv/4cPja4/2PFt7K+G679XaEnty+be0P9eWy/rR7CnxwZ6PCJx1o71SKB7dOEdemt0yOHP91Y6WN6YrxfuVL+ppl0j/1M9XL+Kf1XSkzlJrfNF2rzx75q1+0zcPcus9d/2tN6ke0NfzPbSdVU/RWKc++E1FqeSD4V73h1EGKR9bXk/ZWBqfa1yi8o/EsSUfshFYkcBZc2FFlnxCAIHnBI48MzyTOto7ylT8Z7HXXEhF0nUEEEBgLwI7z4XRZvfM9rS4F5yxEletp+j7vmjM7t8LpuSnPsO815srP+d96KN3mhH7o2werWst/4ht9iKwat8T2bYEaubNfQ+PfFct5/OpnB6cszZC+JG82joidoy2JmduP7I9J/4p3+/jkROfnNy9vReqaX/KP9frE1j2AE2tAy/XX7SpJa/mwKmfDhtLfHWg5dm1R/8eORhzwZxaV2JPbvha2p9ryzMmKU5XPdF1JXbZc5iAvncMYe4N+Gjrb73PuTE9Rm3d3epp3djW8ixSZ6k1r66n9tbyg5zzCeg3/WKQW3O56+89Ucf9YnvVVFpPpS8cowcnjpKokUs1ZLzyo4b80jhc7ar94UBu3CIMImty9VqPAALPCZTOBUwRQACBKIGjzwyP9Iz8znF2e82FaGZbhwACCOxBYNe5MNq9xsz2tLgXnLX6Vq2nknd5OXsiayNrnuXNkb1XmUfzPGXDUfmz1gy75yewat+bPzJje1Ajb571zdr9NNW/b0mn1kY+/7v9jC/3/nCUqKc4HJ3XpfJz+NzHKvoHhyO2leTuxfaI7BwfrT2HgAM0Ce4O0JyTmF21Rg5f3K85csDl9ldWHv0CTYk9ucBa2p9ry2X9aPaU+GDPUwI1brR3xZv7IDHa+kcPJpd/c/q6PKPVUzm7XXZGHtJSa3J7yS5sd/NTv+kT8VQ93r98yV1/78XtyyXzuE+ML1pq11MkD3q8uIva8Yp0DRlnyj+qO8f/0vkc0RFZ069iaEJgfQK158L6xHiIAAI5BCJzPbLm0Xu96F93zr1vyV2f4pErr/X6lL3mQoqQ6wgggMBeBHacC61n8U7yI/d5kTWrVN2Rerr/omYpk1f30FGZub/g8khuTtwjayNrnvl3ZO9VZm5dP/usJPoF3OjzUTSm1iHQisCRvtfKJnLHJ3A0b1J9/dn11L7W8yx3ljxaH/Hh6D3F0c/0IzYeYV0qP1oZ9/Jz4pay7cj11N6of9adS8ABmgR/B2jOTdAu2ksOrJQc+Lg9OHN1bKYDNFH7S4LWkmeJPfZUJXD0RruqMZMJy7npu7g22vpbm27RH725nyyMVc1VT1VxLiks8pCWWhN5gFfHS6bPp5zSb/rEOFWP9/M9d/3Vi0d1rY77xPiipXY9RfIgdW9Yw/uoHc903edl7ZxsLT/FMMUndf1efu69/n39p/jm2pPy33UEEHhOoPZcwBoBBBC4JRCZ6ZE1UZm5Xx6osT4V8dz7ptbrU/aaCylCriOAAAJ7EdhxLrSexTvJj9znRdasUnUt66k2xxx5OWtz3xFG3yuX2FBiS+rdcvSQf8671hSDI76vUlv8GJdAy743rtcsO0rgSN5Ee2Lu+6CS/t+619fyIfrO7Whcj87d3NiW2vvq88tnNkT/Pfc54JEPUV2l/tt3LgEHaBL8HaA5N0G7aM89QJO7/pETJQdGbuVEbHgGL7I3tSZ1PSdwEVmpNanrOfZYW53AkRvt6sZMJDByI3q7ZrT1OTeVE4XldFPV0+khaG7A/Zd9IwpTPxvb+kVBxEZr5iOg3/SJWev5bR73iWNKS+16iuTNxaboupT9z64fkX+/94isSJ7Xlh9hltKZup4zv1u+AI74ag0CCOQRqD0X8rRbjQACqxOI3GNE1lw5Rdb2fEeZit9s9l78MRdSUXUdAQQQ2IvAbnNhtNm9mz2rV1fLeorkSg7fHHk5a2/fE1/tqfGHdnJtuGVxZG/kvXdEfmpNjfetOfG3FoFaBFr2vVo2kjMegSN5k+qnr94vRffey6g1z3J7/aP1uT48modRf0ozp9TG6L7ouhL7n8m+/vszmdd7ndwYP5KXsiF1X1Xitz39CDhAk2DtAE2/ZDxNU+Twxe2a3PWPHHOA5mdUWvM8LbEovhI4cqO9M8XIDWbPD6dz7cm5qdw5zrm+q6dcYuusj9TgxdvIutTD5KsH9Ij8dajv7Yl+0yf+kZqKrHn0su3Zy5pceX1+4AgeAAAgAElEQVRIrK2ldj1FYxhdV0q/RP7tDLrP0VfXoja2lh+1IzWTj7DL/auKObpy1uawsBYBBD5NoPZcwBcBBBDIeR5I3afc04zcH/R8R5mK9mz2XvwxF1JRdR0BBBDYi8Buc2G02T27PZFqifgYkTPDmlb1dP85W40vTubEJWft/f1/ZG+tNc9y5NnnlFGOKfsi8qMyct/FzlAXbFybQKu+tzY13h3Jm1Q/vdJ9tC6695GMyN7UPHglI2pvxI5n79ou/35/0OP232pl5jMOUfmp+VzCIKI7JTcSo9wYP7LrmYyUfREfrTmfgAM0iRg4QHN+kp5uwf0Bj9YHPmrIfwWthvyIjGjgIrJSa1LXo7ZY14TAkRvtJgZNIjRyo9Xzw+lce3JuKicJyRBmqqchwnCKEZEavBgWWZdaU+Mh8hRIlFYloN9UxflUWKoeo3V9qyAlM3W9j+d7aaldT9EYRteVRCNX9u3L2eiL1otdqbVX21vKb/FiOZdfqhdEZvd9nH34W5L59iBQh0DtuVDHKlIQQGAXArn3IZH1Pd9RpuI0m70Xf8yFVFRdRwABBPYisNtcGG12z25PpFoiPkbkzLCmdj09egeZ817yGbP794+37+1evZuMvDt9FO9UDqSup95VpnIjIj/F6pXvEfnRd77eoaai6fpoBGr3vdH8Y08bAkfyJtJzn82N6N7S/Sn5kc/WHs3k1L+lZtjleuoPYb5ak5sFKQ4pe1P3G6XyU36k5EbucXJj/MimZzJS9qX8c30MAg7QJOLgAM0YiXqqFQ7QfIy/5oGViKzUmtT1UxOI8iM32jvTi9xo9fxwOteenJvKneOc67t6yiW2zvpIDT57cXBPISWrxkPkOuT39US/6Rf7mjWXqu9on+jn/R6aatbTqw9Tc/v9Efo5uXbVk3rB+sz+Z/tzWLy6N03ZF/E1l2WJzNJekaMrZ22uz9YjgMDPCNScC7gigAACuQRy531kfc93lCl/Z7P34o+5kIqq6wgggMBeBHabC6PN7tntSVVLxL+UjJmu16qn2/eQLb7weuR++lU8Wr5PPJJLpXuj+yLrUmtK2c1UH2xdk0CtvrcmHV49I3A0b0p7amrf1d7SnpySnyv30fqojtRnkfexOfoZ6K28lI3P8iK6797W3EpL3VvlXL+3OeXDkeupvbkcrD+HgAM0Ce4O0JyTmMNofXQwI3JYI7Xm1fXU3gucyJpnECN7U2tS13MCGJGVWpO6nmOPtdUJHL3Rrm7QJAIjN1pHXqa1lv8Ic0TnJOE5zUz1dBr6UxXnPBw/ezjN+SsYkQfc3C9BnwqQ8iIC+k0RtuJNr+ou9VLoXmmqPs3j4jAVb6xZTyUz4dVfySt26snGVP7V1tdDXouaKZV55OV8JDaldvWIAx0IrESg5lxYiQtfEECgPYGSWR/Z0/MdZYrSbPZe/DEXUlF1HQEEENiLwG5zYbTZPbs9t9US+bxo9eo6Uk8572FfcU+9k2v1vi83lx/5cPRXXq4yb1leZEZse8Y0xfOyLyI/tebV9dTe1euKf2MTONL3xvaMdS0J1MibZ73xaD+N9NwS3al58Wo+P4pFZD61jOEr2RGGj/aX7su9p3hme0p/5B4qJeNVHqT2pq6fFW968wg4QJPg5QBNXkIttfrZoYzIYY3UmiPXr3svsD98+Nlhmgj82/WX//3sv1r2pWzqYU/KBtebE6hxo93cyAEVRG60en44nWtPq5vrAUPV1ST11BX3MMpyXtK3rtWI/GHAMeQQAf3mEL6szUdfHOa+hFLHWeGpsrhWPd3HLhXL1PUqzm0gpAXHUpklL+xzdOWs3SD0XESgGYFac6GZgQQjgMCSBErnfGRfz3eUqeDMZu/FH3MhFVXXEUAAgb0I7DYXRpvds9uTqpaIfykZM10fvZ5KPxtIxTF1PfWZQmT//WeXr/Li/kvFEfkXebc6cr6YHJGfWlMam5nqg61rEhi9761JfX6vauZNze+2pHr10XmW2+tffUaXM6d6Z0wOxxTTXNtLdd/eB6T+2OirPyacoz8ndyP25bKy/hwCDtAkuDtAc05inqr1/oDKvTGpwyWX9ak1qeu3Mu71Rw+dPIOYo/vZIZuIjGgQI7JSa1LXo7ZY14RAzRvtJgYOKjRyE9fzw+lcex5hjcgYNBzDmKWehglFN0Pu6yZVR6nrkQe53BcF3WBQ1JWAftMHd42avbc0JTN1vY/ne2mpVU8tZsJekSjztkXNRGVGP4iu/dcgR37RXxZFuxAYi0CtuTCWV6xBAIFRCZR+6ezqT+S+pec7yhTn2ey9+GMupKLqOgIIILAXgd3mwmize3Z7ItUS8TEiZ4Y1I9dTJA7P1rT+HC9i25H4R+y/yi95TxmxP7UmYmOJbUe42YtAhMDIfS9ivzXnEKidN6keG3nnFJXxilhKRm6vf7Q+NatrR7Rk9qQ4PLOxdN+tvCMyUnsj8UjJOBKflrKP2GVvHgEHaBK8HKDJS6jpV0cOYtRYE5HxCuaR/ZG9qTWp6zmJEJGVWpO6nmOPtdUJ1L7Rrm7goAIjN1o9P5zOtecR1oiMQcMxjFnqaZhQdDPkvm5SdZS6fjH8uiblxKOH74j8lFzX5yCg3/SJU6SmImtyXkTlyutDYm0tNeop9QJ2tJ4dnTW5kb/62Vp+Tk3l+nA7i0tedOfqy6n5nLW5dliPAAI/I1BjLuCJAAIIRAjUmO0RGT3fUab8ns3eiz/mQiqqriOAAAJ7EdhtLow2u2e3J1ItER8jcmZYU1JPrd873sqPvBuMfDl0hliMZmOqDl5dT+0dzVf27EWgpO/tRYi3jwjUzpton4yuK41aSn5ur28xk1M2lvp+u+/ovc2rz6Br2Hcr49WvydzreuXX/efJkXuu2r6QNwcBB2gScXKAZo5ErmJl9BBGZF1qTep6yqEj+yN7U2tS11P2316PyEqtSV3Pscfa6gRq32hXN3BQgZGb5J4fTufa8whrRMag4RjGLPU0TCi6GDLil6XVcZfQD6FEv+kThkhNRdY8egmW83PGfbzdV8vRekrlQMm8yMmZZ5FL2RWJeA0Zr/TUkN/yxXKPF7Y5DHLWRuJrDQIIPCZwdC7gigACCEQI1JrrETk931GmfJ/N3os/5kIqqq4jgAACexHYbS6MNrtntydSLREfI3JmWNOyns7kmKM7Z+01ptE9qfeml3efkS+3Rt7vluTbkV/tfsUgyqfEZnsQOEqgZd87apv94xKonTfRPhld14pcbq9/tP6oD0f3H2Vztv6U/bmfgd+vj/oXXXdrb8melL+u9yfgAE2CuQM0/ZPyFI05BzAia1NrUtdTEI7sj+xNrUldT9l/ez0iK7UmdT3HHmurE6h9o13dwEEFRm60en44nWvPI6wRGYOGYxiz1NMwoWhuSKpech8UaxmcsquWHnLOJ6Df9IlBpKaOzHvzuE8cU1qO1FMkRy76j7y0jeq497N0X8+XizVszLE3qi+6LpVbkes5unLWRnRbgwACjwkcmQuYIoAAAhECNWd6RNaRZ5Zc+Sn/c+W1Xp+y93LdXIhQsgYBBBDYh8Buc6H1LCb/49qJMFml4lrW05kcc3TnrL3GvWRPi3eopXkYsT+15tX11N5Su+1DoAaBln2vhn1kjEmgdt5E+2R03T21675XNCN/wC6315d+Fhux96gvpZlVGoNSfbn7ntkX/feof9F1Ofc7ub5afw4BB2gS3B2gOScxu2vNPYDxan1E1pH9EfkpgEf0X2TXsOHWxtHsSfFzPYtA7RvtLOWTL65xs/7qRVdr+c8eYiIPKpOHrpn56qkZ2qEERx/OSh/Qjzgbte2IDnvHIKDf9IlDpKaOfBntkRcRnX2830dLaT3lxup+fXR/dF2Le7tS3dHsqS0/JS91/dW9edSn3HVRmy5yc9bm2mE9Agj8jEDpXMAQAQQQiBKoPdNbv0PMlZ/ikCuv9fqUveZCipDrCCCAwF4EdpwLrWfxTvIj94GRNatUXct6OpNjju6ctbXeXaZ0pq4fzb+I/OualK5H32uIyE/JdR2BVgRa9r1WNpN7PoHaeRO597r1OvodstveHfmVsYuO6LpnUbjd/8ivljOhpexaM/+e25H5+iwGOZ9/56y91VfCumTP+dXOgnsCDtAkcsIBmg2KpuQwSMsDHyl7UtcjIWtpf0T//ZrR7CnxwZ6nBGrfaO+EOvJQkbpZf3XT21r+sxvl6MPPTrGO+qqeoqTmXZf7kFX6AHghlKurdM+80djbcv2mT/wjdXi7Jnf9Iy8iMvp4v4+WknqqEaeojOjLzMjL49yoRm3MlfvqHrhUVmQO5viTs/aIP1E90XVH+NmLAAI/JVAyF7BDAAEEogRazPTW7xBz5adY5MprvT5lr7mQIuQ6AgggsBeBHedC61m8k/zIvWBkzSpVd7SecnOnhFtJPHL2HHn3W/qZfsq+1PUSjrd7Zpd/1H/79yZwtO/tTW9f70vypnS+RL/jdh+Nkt5esudVFjySV1tHz3l20VXL/tt8SN0/5Ky98rjPt2c67v2J+leazxf7Uv7u21nm8NwBmkScHKCZI5EPWVl6IOXRvqis1Lpn11P7ckC0tD/Hjuva0ewp8cGehwRKbrSh/BmB3Bvw0db3vrlfPXfU09oRjj685T60P1tfQ9/aEdnbO/2mX/xzP4TLXV/jBWM/GmtqOqueon0+uq5FLpXqjmZKbfkpeanrR++Nc+RHGd2/fPaiN5ec9QjkEzhrLuRbagcCCMxIoNX9wsjvHB/FaSZ7zYUZK43NCCCAQDsCu86F0Wb3zPYcfX/cLrv7Sz5aTz1Ytrp/P/LOL2pT6sum0S+3Rj73LMmeVu85o3xKbLYHgaMEjva9o/rtn5PAWXmT009z1h6ZgZGZlHsIKDUvU1nTap5d9JZwvbe3VEbpvpwYRXVE193qLtmTirXr/Qk4QJNg7gBN/6TsrvF6cCOi+MOHT696tPd+zSO5kYMwz+yKyI/4clnT0v6oDbfrRrOnxAd7PiJw1o32SqF4dDOd+zOTZ65v9XCyUoyjvqinKKl91+U8pOWs3Zfovp7rN31j/+rF2aMZnrvey5y+8bzXdlY9Rft8dF2tF6I987HUt2cZk5KXun6UYa78aOa3khvVbx0CuxE4ay7sxpm/COxKIOdD+Rof+J/1zjFy/zLaO9VnOWku7Fqt/EYAAQQeE9h5Low2u2e258j745Vq82g9Re45j/JqraNEfnRPdN2Rd6KlOo7G5dX+EW1q6S/ZcxE42vfm8pa1tQiclTc5/TRn7ZVLyZ7c/h/REVlTK5a5cmrYViqjdF9OjKI6outudZfsyY2P9e0JOECTYOwATfskpAEBBNYmcNaN9tpUebcrAfW0a+Tjfuc8pOWsjVtg5SoE9JtVIsmPEQicVU/RPh9dd8+ydF/Pl4ulNuZ88TQnx+6/YJprX+76qG2t5Eb1W4fAbgTOmgu7ceYvAgjkEZjtfmA2e19Fw1zIy1WrEUAAgdUJmAurR5h/PQkcrace95ytdZTIj+6JrjvyXrlUR8s8G9Gmlv6SPReBo31vLm9ZW4vAWXmT009z1l65lOx5xfSRvIiOyJpasbz3vbbcV3/4M/eXclpwuZcZ1RFdd8uzZE/teJB3nMCyB2iOo/m0hN/8jV+vIvKsgVPFeEIQQACBAgL6XgE0WxB4QkA9SY0UgZyHtJy1Kb2ur0dAv1kvpjw6j8BZ9RTt80cPi+S+EO35cjHK4LzsyPt59Bb+tJB5Jk+6EZiBwFlzYQY2bEQAgXMJXO4Ljtzb9bZ+Nnuf8TEXemcOfQgggMDYBMyFsePDurkIHK2nHu/NWus48u439WxQanvOvpy1vbJzRJt6+U7P+ASO9r3xPWRhCwJn5U1uP72dadFfRE7NsqM8Iz5E1hy14+z90dhc7MxZe9SvKPuW90tHfbC/LQEHaIJ8HaAJgrIMAQQQuCNw1o22QCCwIgH1tGJU6/oUfQC8fzDNtaL1i4Zce6yvT0C/qc+UxH0JnFVP0ZkQXXcfwdJ9t3JqyHiVWa3l18rqqJ21X+BG9dbykxwEEPgpgbPmAv4IIIBA6r5ppmf9VQ7PmAvqEgEEEEDgnoDnBTmBQD0CR+vpyLu4ixeR++sjOnLkR9ZeyUffGUZtP/Kr3FEdj7Imx+ecrIvyyZFpLQK1CBzte7XsIGcuAmflTWk/jcyGVjPgPrIRHyL2vsqYXr7UyNqor718isTn4nd03S2jkj01GJNRl8ByB2jq4qkv7ayBU98TEhFAAIEYAX0vxskqBCIE1FOEkjUIIFCDgH5TgyIZCPyUgHqSCQgggAACtwTMBfmAAAIIIGAuyAEEEEAAgWcEPC/IDQTqEVBP9ViShAACcxDQ9+aI02hWypvRIsIeBBDoRcABml6k/5seA6czcOoQQOB0Avre6SFgwEIE1NNCweQKAoMT0G8GDxDzpiKgnqYKF2MRQACB5gTMheaIKUAAAQSmImAuTBUuxiKAAALNCZgLzRFTsBEB9bRRsLmKAALvBPQ9iVBCQN6UULMHAQRWIOAATecoGjidgVOHAAKnE9D3Tg8BAxYioJ4WCiZXEBicgH4zeICYNxUB9TRVuBiLAAIINCdgLjRHTAECCCAwFQFzYapwMRYBBBBoTsBcaI6Ygo0IqKeNgs1VBBB4J6DvSYQSAvKmhJo9CCCwAgEHaDpH0cDpDJw6BBA4nYC+d3oIGLAQAfW0UDC5gsDgBPSbwQPEvKkIqKepwsVYBBBAoDkBc6E5YgoQQACBqQiYC1OFi7EIIIBAcwLmQnPEFGxEQD1tFGyuIoDAOwF9TyKUEJA3JdTsQQCBFQg4QNM5igZOZ+DUIYDA6QT0vdNDwICFCKinhYLJFQQGJ6DfDB4g5k1FQD1NFS7GIoAAAs0JmAvNEVOAAAIITEXAXJgqXIxFAAEEmhMwF5ojpmAjAuppo2BzFQEE3gnoexKhhIC8KaFmDwIIrEDAAZrOUTRwOgOnDgEETieg750eAgYsREA9LRRMriAwOAH9ZvAAMW8qAuppqnAxFgEEEGhOwFxojpgCBBBAYCoC5sJU4WIsAggg0JyAudAcMQUbEVBPGwWbqwgg8E5A35MIJQTkTQk1exBAYAUCDtB0jqKB0xk4dQggcDoBfe/0EDBgIQLqaaFgcgWBwQnoN4MHiHlTEVBPU4WLsQgggEBzAuZCc8QUIIAAAlMRMBemChdjEUAAgeYEzIXmiCnYiIB62ijYXEUAgXcC+p5EKCEgb0qo2YMAAisQcICmcxQNnM7AqUMAgdMJ6Hunh4ABCxFQTwsFkysIDE5Avxk8QMybioB6mipcjEUAAQSaEzAXmiOmAAEEEJiKgLkwVbgYiwACCDQnYC40R0zBRgTU00bB5ioCCLwT0PckQgkBeVNCzR4EEFiBgAM0naNo4HQGTh0CCJxOQN87PQQMWIiAeloomFxBYHAC+s3gAWLeVATU01ThYiwCCCDQnIC50BwxBQgggMBUBMyFqcLFWAQQQKA5AXOhOWIKNiKgnjYKNlcRQOCdgL4nEUoIyJsSavYggMAKBByg6RxFA6czcOoQQOB0Avre6SFgwEIE1NNCweQKAoMT0G8GDxDzpiKgnqYKF2MRQACB5gTMheaIKUAAAQSmImAuTBUuxiKAAALNCZgLzRFTsBEB9bRRsLmKAALvBPQ9iVBCQN6UULMHAQRWIOAATecoGjidgVOHAAKnE9D3Tg8BAxYioJ4WCiZXEBicgH4zeICYNxUB9TRVuBiLAAIINCdgLjRHTAECCCAwFQFzYapwMRYBBBBoTsBcaI6Ygo0IqKeNgs1VBBB4J6DvSYQSAvKmhJo9CCCwAgEHaDpH0cDpDJw6BBA4nYC+d3oIGLAQAfW0UDC5gsDgBPSbwQPEvKkIqKepwsVYBBBAoDkBc6E5YgoQQACBqQiYC1OFi7EIIIBAcwLmQnPEFGxEQD1tFGyuIoDAOwF9TyKUEJA3JdTsQQCBFQg4QNM5igZOZ+DUIYDA6QT0vdNDwICFCKinhYLJFQQGJ6DfDB4g5k1FQD1NFS7GIoAAAs0JmAvNEVOAAAIITEXAXJgqXIxFAAEEmhMwF5ojpmAjAuppo2BzFQEE3gnoexKhhIC8KaFmDwIIrEDAAZrOUTRwOgOnDgEETieg750eAgYsREA9LRRMriAwOAH9ZvAAMW8qAuppqnAxFgEEEGhOwFxojpgCBBBAYCoC5sJU4WIsAggg0JyAudAcMQUbEVBPGwWbqwgg8E5A35MIJQTkTQk1exBAYAUCDtB0jqKB0xk4dQggcDoBfe/0EDBgIQLqaaFgcgWBwQnoN4MHiHlTEVBPU4WLsQgggEBzAuZCc8QUIIAAAlMRMBemChdjEUAAgeYEzIXmiCnYiIB62ijYXEUAgXcC+p5EKCEgb0qo2YMAAisQcICmcxQNnM7AqUMAgdMJ6Hunh4ABCxFQTwsFkysIDE5Avxk8QMybioB6mipcjEUAAQSaEzAXmiOmAAEEEJiKgLkwVbgYiwACCDQnYC40R0zBRgTU00bB5ioCCLwT0PckQgkBeVNCzR4EEFiBwDAHaH7/X/7+hxWARn34ype+El1qHQIIIIAAAggggAACCCCAAAIIIIAAAggggAACCCCAAAIIIIAAAggggAACCCCAAAIIIIAAAggggAACCCCAQAUCX/va1ypIKRfxiQM05fDsRAABBBBAAAEEEEAAAQQQQAABBBBAAAEEEEAAAQQQQAABBBBAAAEEEEAAAQQQQAABBBBAAAEEEEAAAQQQSBM4/QDNhw8ftvgFGj95lk5GKxBAYC0C+t5a8eTNuQTU07n8aUdgJwL6zU7R5mtrAuqpNWHyEUAAgbkImAtzxYu1CCCAQGsC5kJrwuQjgAACcxEwF+aKF2vHJqCexo4P6xBAoD4Bfa8+0x0kypsdosxHBBB4RODa/77+q18/FdAnDtCcyp9yBBBAoBkBN9rN0BK8IQH1tGHQuYzASQT0m5PAU7skAfW0ZFg5hQACCBQTMBeK0dmIAAIILEnAXFgyrJxCAAEEigmYC8XobETgIwLqSVIggMBuBPS93SJex195U4cjKQggMB8BB2g6x8zA6QycOgQQOJ2Avnd6CBiwEAH1tFAwuYLA4AT0m8EDxLypCKinqcLFWAQQQKA5AXOhOWIKEEAAgakImAtThYuxCCCAQHMC5kJzxBRsREA9bRRsriKAwDsBfU8ilBCQNyXU7EEAgRUIOEDTOYoGTmfg1CGAwOkE9L3TQ8CAhQiop4WCyRUEBieg3wweIOZNRUA9TRUuxiKAAALNCZgLzRFTgAACCExFwFyYKlyMRQABBJoTMBeaI6ZgIwLqaaNgcxUBBN4J6HsSoYSAvCmhZg8CCKxAwAGazlE0cDoDpw4BBE4noO+dHgIGLERAPS0UTK4gMDgB/WbwADFvKgLqaapwMRYBBBBoTsBcaI6YAgQQQGAqAubCVOFiLAIIINCcgLnQHDEFGxFQTxsFm6sIIPBOQN+TCCUE5E0JNXsQQGAFAg7QdI6igdMZOHUIIHA6AX3v9BAwYCEC6mmhYHIFgcEJ6DeDB4h5UxFQT1OFi7EIIIBAcwLmQnPEFCCAAAJTETAXpgoXYxFAAIHmBMyF5ogp2IiAetoo2FxFAIF3AvqeRCghIG9KqNmDAAIrEHCApnMUDZzOwKlDAIHTCeh7p4eAAQsRUE8LBZMrCAxOQL8ZPEDMm4qAepoqXIxFAAEEmhMwF5ojpgABBBCYioC5MFW4GIsAAgg0J2AuNEdMwUYE1NNGweYqAgi8E9D3JEIJAXlTQs0eBBBYgYADNJ2jaOB0Bk4dAgicTkDfOz0EDFiIgHpaKJhcQWBwAvrN4AFi3lQE1NNU4WIsAggg0JyAudAcMQUIIIDAVATMhanCxVgEEECgOQFzoTliCjYioJ42CjZXEUDgnYC+JxFKCMibEmr2IIDACgQcoOkcRQOnM3DqEEDgdAL63ukhYMBCBNTTQsHkCgKDE9BvBg8Q86YioJ6mChdjEUAAgeYEzIXmiClAAAEEpiJgLkwVLsYigAACzQmYC80RU7ARAfW0UbC5igAC7wT0PYlQQkDelFCzBwEEViDgAE3nKBo4nYFThwACpxPQ904PAQMWIqCeFgomVxAYnIB+M3iAmDcVAfU0VbgYiwACCDQnYC40R0wBAgggMBUBc2GqcDEWAQQQaE7AXGiOmIKNCKinjYLNVQQQeCeg70mEEgLypoSaPQggsAIBB2g6R9HA6QycOgQQOJ2Avnd6CBiwEAH1tFAwuYLA4AT0m8EDxLypCKinqcLFWAQQQKA5AXOhOWIKEEAAgakImAtThYuxCCCAQHMC5kJzxBRsREA9bRRsriKAwDsBfU8ilBCQNyXU7EEAgRUIOEDTOYoGTmfg1CGAwOkE9L3TQ8CAhQiop4WCyRUEBieg3wweIOZNRUA9TRUuxiKAAALNCZgLzRFTgAACCExFwFyYKlyMRQABBJoTMBeaI6ZgIwLqaaNgcxUBBN4J6HsSoYSAvCmhZg8CCKxAwAGazlE0cDoDpw4BBE4noO+dHgIGLERAPS0UTK4gMDgB/WbwADFvKgLqaapwMRYBBBBoTsBcaI6YAgQQQGAqAubCVOFiLAIIINCcgLnQHDEFGxFQTxsFm6sIIPBOQN+TCCUE5E0JNXsQQGAFAg7QdI6igdMZOHUIIHA6AX3v9BAwYCEC6mmhYHIFgcEJ6DeDB4h5UxFQT1OFi7EIIIBAcwLmQnPEFCCAAAJTETAXpgoXYxFAAIHmBMyF5ogp2IiAetoo2FxFAIF3AvqeRCghIG9KqNmDAAIrEHCApnMUDZzOwKlDAIHTCeh7p4eAAQsRUE8LBZMrCAxOQL8ZPEDMm4qAepoqXIxFAAEEmhMwF5ojpgABBBCYioC5MFW4GIsAAgg0J2AuNEdMwUYE1NNGweYqAgi8E9D3JEIJAXlTQuzNhJwAACAASURBVM0eBBBYgYADNJ2jaOB0Bk4dAgicTkDfOz0EDFiIgHpaKJiNXPnrf+Nvvkv+N//6D5poaC2/idGEFhHQb4qw2YTAQwLqqTwxzJ1ydnYigMC4BMyFcWPDMgQQQOAMAubCGdTpRAABBMYlYC6MGxuWzUdg1Xpq/c6U/Ne53prPfJXG4pEIrNr3RmK8oi1n5U3rftpa/iUXeuhYMed6+dQyPi1l9+JDz88Onn79V79+Ko5PPnz48KGGBf/8X/yrGmI+kvGbv/HrVeSeNXCqGE8IAgggUEBA3yuAZgsCTwioJ6mRItD6Ia21/JR/rvcjoN/0Y03T+gTUUzzG93PG3ImzsxIBBOYhYC7MEyuWIoAAAj0ImAs9KNOBAAIIzEPAXJgnViwdn0Dterq+q3zmeckft3sm85Ws1u9MyX+d2635jF9ZLByZQO2+N7KvbKtH4Ky8ad1Pa8t/JK9UR8n8rxfxdSX1/Jy5NPbr0p/Ts+V+gcYBmjkTcQirP/nkuRnPznc92hM5C3bd92ptiT25IFvan2vLZf1o9pT4YM9HBM660V4pFI9unCMvzW4ZnLn+aoebx+NZqZ6OM5xJwqsX8c9qOlJnqTWvrqf2zsSXra8J6DfnZUi0znLuD0r6yXkE1tM8ej2lPvhNRaTkg+FnMktebI5kf4qV6wgggMCFwOhzQZQQQACBRwQi91z394U5zywXnbnrU5HKldd6/TN7zYVUJF1HAAEE9iKw81xoPYt3ku998E/7xqr19P+zdy8rt3ZtYpC/Py0FNyEGypaIhkCoiJaC/ElLShuVIJ5AGp6BEPAwhIKcgQ1PQCRJx2CnNlQjRaESCNGGveqlQhppZcl8v8x8c8015xz3GOMZ+6taf31zbO5x3WPzvM98x3pT3yFEnt0fd9Z3z/G5v1/wbrfObT8n/lcxpnxqT5XW7dfGp/7ZArvue2dntf3or5w3z3t45CzJ+Z4xZw/OKRtRftXe1X1E4pitTM65/Sr2nPynxl7yPfO9zZy5+/ge88r4U+Pz+fUC216gueovxtwv5FzV3pUHzvXT4eAWP11oeffZq/8euRhzY06VK4knN30t48+N5Z1JyuneT7RcSVzqVAvY9+oIcx/AZyv/OHo/ONTNhZ1f9NbLaOH5h7qaFxEu0JhP9puxcyByXuac99b02HxesZ4ic+LVKKP1ouVqJKMvHWtebObG12PcuTEpT4DAGQLek5yRZ6MksJtA7rNTzs8sN6vc8inf3PZal/8Ur3MhlU2fEyBA4CyBU8+F1mfxSe17H/zLnrHresp9Nn/3vP1ud420HylT035q56+d56n4a9tPxe9zAq0Edt33Wnlp92eBK+bNu33z6v00tX8/5jRV9vm7y1fz4fH3bnKfJ2eZXymH2vO6tP0cn5bfM5fM3dxnq5yxKttXwAWahLcLNH0n5JDeIpcvnsvUXHB5/Csrr/4CTUk8uXAt48+N5VZ+tnhKxqDOW4ErHrRP5c39QWK28q9+MLn9N7evy2e09VRud0rNyA+nqTK5e8kptqeN034zJuOPL39K/tJUyeWD1J4wRmKvXmvXU2mOovWi5UqzkjMvc8qWxnOv13rctfGpT4DAvgK158K+MkZGgMDMAjnPTrnvFXLLp5xy22tdPhWvcyEl5HMCBAicJXDiudD6LD6p/cgzW6TMLquuZj1Ffqk24vTpL6RE6t/K5P4Fl1ft5uQ9UjZS5t34aupG3u1G2k+Vyd03orlUjkBrgZp9r3Vs2p9XoHbelO6pqXqtz7Pcvf5V+cgYap8pan/HLhJjjXVp+9EVkfPdcU7ZW/+p2HPnSHRMys0j4AJNIhcu0MwzWZtFUnJhpeTCx+PFmftgVrpAE42/JFEtPUviUedSgdoH7UuDWayx3Aex2co/Pmw+0tc+3C+WxkvDtZ4u5dyysdQPeDk/BH4Cso63nD7fDcp+0zfHr16cuUDTNwcte6tdT5G9/YoXm6UGJX/17N2Ycl9slsYcOQ9r2laXAAECnwRqzwW6BAgQGCGQ80za+h1lavyt+89tPxWvcyEl5HMCBAicJXDiuZB7tir/y5ooeZeW81y3+upruZ6udsxpL6fsPYc5dSJlI2XezZ+aupHxRNpPlcndZ1ZfK+LfR6DlvrePkpE8C9TMm9R++mnfjtZ9jDenTqps7l7/qnyqj9Rsq62fav/2eWkf0Xqvfs8hEte9zKjvmXPHd8WF5hwXZfsIuECTcHaBps9EHNpL7gWa3PKvBldyYeSxnUgM71AjdVNlUp/nJDTSVqpM6vOceJS9XKDmQfvyYBZqMPKg9lhmtvKvqCMxLpSiIaFaT0PYu3Za8sNl6s/GPg8gtRZzXxR0BdJZNwH7TTfqHzqqXYM1zwfjRr13z7XrKbVvv9OL1ouWK8nSu7ZT5939bBsRW8k41SFAgECOQO25kNOXsgQIELhKIPpcFinX8meW1v3nth/xdy5ElJQhQIDAOQKnnQu5Z6vyP66Fls9Wq6+8luspMhdz/HLayyl7i+H5XWzqH8mLtB8pU/veurR+JLZUmdrvaXJyryyBKwVa7ntXxqmtuQRq5k1qP72P9FW5aN3nNu7/f+15lrvXXzGGx8znns+lsybX+VPOXsVQ2n5kPC2/Z47GnYohNQ8j41RmnIALNAl7F2jGTc5uPUcuXzyWyS3/aiAu0Pyi0tqz20TS0TuBmgftk1UjD2o1L0Rbt9/7ofmUuWI9nZLpH8cZWbO3WpFyzz+Iv1P99Gfl/RC4/1y034zLce7LuudII/vAq5dz1nW7nNeup+i+nbOf95gDqbkYedGcaqMmay3brolLXQIE9heoPRf2FzJCAgRmE8h5boqUrXmnmbJp3X9u+6l4b587FyJKyhAgQOAcgdPOhdyzVfny74/uNSOGu6y4VuupxS+85uQlp+zzd4eRuleVeTeP3r3vjn5HkYov0n60Dd+V7rIbnDOOVvveOYJnjrRm3qT200/PH9G6r9qI1E2dB7nfyUe+14zMoMe4nv9BwVv96HkY6evxOSBa/rlcKp5ILkr6TrUbyUdujl/F+a6NVHwlY1anv4ALNAlzF2j6T8rpeny+4NH6wscV7X9CvKL9SBvRREbaSpVJfR6NRbkmAjUP2k0CWqTRyINWzZfNrdvPeahcJCVThGk9TZGGIUFE1uzjD78lf+b008uLyGdDYHTaTMB+04w22XDti5zofmFdJ1NxWYHa9ZSb09zclrafAkq1W/tiM9X/p89TsdW0rS4BAgRSArXnQqp9nxMgQOBqgZxnp0jZmneaqbG17j+3/VS8t8+dCxElZQgQIHCOwGnnQu7ZqvyPayFi8lgrt/zKq+/q9dTqF16ff8H38Tu+d7/8e8tL6hdab2Ui72CfcxyZI5Ey7+ZO67qR9j+5PsbtAs3KO8CZsV+9752peN6oa+ZNZM8tPY9Szy+pvms+j56fqT5ejeHTGf7qWaN2RubEmDJ/FUtp+6lxpdqN5OhTG6n27/G9Kxetnxqnz8cKuECT8HeBZuwEnaJ3F2h+TMOVF1YibaXKpD6fYiKdG0TNg/a5anl/ReL24ibyYFbz5XRu+z0fmk+aJ9bTSdn+fqyRNfjuxUPui+8rfog8N1P7jNx+My6XtWswul9E94xxEvv0XLuecnJa82KzVPzdF7WpuGtfbJbGa+7XyKlLgMAVArXnwhUxaIMAAQI5Aq/eKT7Wf/ULftF/2CP1zJj77JbbXuvyEWfnQkRJGQIECJwjcNq50PosPq391EqJeKTaWOnzq9ZT5JdZI2Xe2dV8h/8pH6XfNUTmSaRMZLw58ynaZ6RcqkypXc54lCXQQuCqfa9FbNqcV6B23pTuqal6d7HSPTnVfm67ke81n7P8+Hxw+yxy+fXxXdi9vWi9V7Ms5VB7Xj+PMXemj/yeOWWTO0dyx678eAEXaBI5cIFm/CQdGsGrixmRyxqpMp8+T9W9gUTKvIOL1E2VSX2ek7RIW6kyqc9z4lH2coHaB+3LA1qkwdRD2uMDsws0iyT1gjCtpwsQF2wi54fqdz+c5vwyS+QH3Jof0BdMwZEh22/Gpb32Rcy7+pH9Ydyo9+65dj1FnguvfCH62FZp38/PqtH4nvvLnc+1M8n5ViuoPgECEYHacyHShzIECBC4UuDTLwNGn9/ePWNGnjcjZe7tR8o+lmldPpIH50JESRkCBAicI3DaudD6LD6t/VfPXM+r56T3XzXrKee7uU/uKe+aX8aNXlp/t4Om3r3Wtv/8jH77/6O/1/DONOUZeS8dKVP7Pc05p5aRziZQs+/NNhbx9BO4Yt6UnCm5z2lXn2e5e/2n36OJnE/9Mvp9TxHnV7GV1nv3DjB3/Kn+I89QqTY+PROk6qY+zx2v8mMEXKBJuLtAM2ZiTtHru0sZkcsaqTI1n9/r3pC+ffvlMk0E7bH87X+/+7+r4kvF1COeVAw+by5wxYN28yAn7CDyoNXzy97ceFo9XE+Yqq4hWU9duafpLOclfeu1Gml/GjiBVAnYb6r4qirnvqx77ixnneaUrRrU4ZVr11NpnkrrPaarpo1U3atebB4+vQyfAIEFBWrPhQWHLGQCBBYXyHmuS5W9UdS800xRtu4/t/1UvLfPnQsRJWUIECBwjsBp50Lu2ar8j2shYnKvlVN2h1U3+3oq/S4glcfU56n3v5H6z99dfpovz79UHGn/8eeG2//O+cXkSPupMqW52WHdGMPaArPve2vr7hv9lfPmyt9tSe3VtedZ7l4f+V5zxlmS45gyzR1fad/P7w9f9RvJR07/OXM3El+ulfJjBFygSbi7QDNmYg7t9fmCynMwqcslt/KpMqnPH9t47j966eQdYk7f7y7ZRNqIJjHSVqpM6vNoLMo1EbjyQbtJgJM2GnmIq/myuXX70YfXSfmnDct6mjY1zQJ7XquptZv6PPKDXO6LgmaD1/BQAfvNOP7aNRjZB65++TVOa42ea9dTbk7vKqX1rpofqf6vfrG5xmwQJQECBPyitDlAgMB+Aj3fUab0Us+gz+9FWpdPxXv7vPbnhUgfyhAgQIDAOgKnnQutz+LT2o/M9IhJpJ0Vysy8niJ5eFem9juEVO4isaXa+PR5JP57/ZyLMznvxVNjjMRYEluNm7oEIgIz73uR+JUZI3D1vEntsZH9OtpG6Xnz/H7ouZ3Id5if2ni+jHFVZkvOnlLL0nqPY61pI1U3kqNUGzV5adl2TVzq5gm4QJPwcoEmb0ItXzpyEeOKMpE2PmHW1I/UTZVJfZ4zESJtpcqkPs+JR9nLBa5+0L48wEkbjDxo9fxyOjeeV6yRNiZNxzRhWU/TpKJbIM/rJrWOUp8//hCfGsSrH74j7afa9fkaAvabcXmq/WImd53mlh8ns27Pteup9iXrp/38atXHvlJz69O47u2k2rg6fu0RIECgh0DtudAjRn0QIEAgR6DnO8pUXJHnx5nivY3HuZDKqs8JECBwlsBp58JsZ/fq8URWS2SMkXZWKFOynmrfxb5zeX7feSsX+SXYyC+HrpCL2WJMrYPa72lmG694zhEo2ffO0THSdwJXz5vUHnuPI1quNHOp9nP3+hZncirG0rE/1qt9tvE98xVZ0MasAi7QJDLjAs2sU7dBXNFLGJFyqTKpz1PDq6kfqZsqk/o8Ff/j55G2UmVSn+fEo+zlAlc/aF8e4KQNRh6Se37ZmxvPK9ZIG5OmY5qwrKdpUtElkHdrJvcH+SuDtY6v1Jy7LfvNuPzUrvHcdZpbfpzMuj23XE+z5y/3LHsuP/v41p2VIidAYKRAy3Nh5Lj0TYDAuQI931GmlCPPjzPFexuPcyGVVZ8TIEDgLIHTzoXZzu7V44mslsgYI+2sUKblehrpmNN3Ttl7TqN1Ur+Qe/uF209lci4Qlcy3T+2nxlj7PU1JvOoQuEKg5b53RXzamFPg6nmT2mNzz5tWarl7/avy0bG+G0Nt/Vqb0f2n4u/1PXOJQ0md1Hh93l/ABZqEuQs0/SflkB5zLmBEyqbKpD5PIdTUj9RNlUl9nor/8fNIW6kyqc9z4lH2coGrH7QvD3DSBiMPWj2/7M2N5xVrpI1J0zFNWNbTNKloHkhqveT+oHhVwKm4rupHO+MF7DfjcpD7su450prng3Gj3rvnlutp9n0597x6Lh8ZX+qL2tTsinxRm2rD5wQIEMgRaHku5MShLAECBK4SqPkZJOd5L/Lcltte6/IRY+dCREkZAgQInCNw2rnQ+izW/o9rJ2Kyy4pruZ5GOub0nVP2nveSOo9zJlU/9Xnt/Iu0nypT+z1N7RjUJ1Aq0HLfK41JvfkFrp43qT229ryJfC9Y+w7p1Rii/+0545F4P82SyFhKZ1k0V6Xt19br8T3zLcYSh5I6tR7qXy/gAk3C1AWa6yfdlC3mXsD4VD7SVk39SPsp5Jr+b21fEcNjjLPFk/LzeZbA1Q/aWZ0vXjj3xcxs5d/9UNDy4X7xlCfDt56SRFsUiP6gVfoDeg1SNLaaPtSdQ8B+My4PqXWWc96n2ip9ITROZ82eW66nSI5z1KIvcXOe555jnGUOX22X46wsAQJnC7Q8F86WNXoCBFoIRJ6Zap73Uj+TRPrPeQeZ+y7livKpvDgXUkI+J0CAwFkCJ54LOe+KSp4dTmo/8uwUKbPLqmu5nkY65vSdU/ae95I6j3MmVT/1ee38i7Rf8x480n7tGNQnUCrQct8rjUm9+QWunjeRZ69Hleh3jo97d+SvjN36iJZ7l6XH+rnviGoz3+O8ubqPmvP1nVfNe8fo+KLlcp53avOvfh8BF2gSzi7Q9JmIQ3spuQzS8sJHKp7U5xHMlvFH+n8uM1s8JWNQ563A1Q/aJ1FHfqhIPax/etHVuv3nXJU8cJ6U78hYraeI0tplctdJzg+LV6zJ3PjWzsbZ0dtvxuU/tc5yzu9UW7dRRsqM09ij55br6ar8RV86P86Z1IvnVy8R7//t3QvrknOt1KC03h6z0igIEBgp0PJcGDkufRMgsKdA5Jkp5xku95cNIv3nvO+4ov+cn8kis8K5EFFShgABAucInHgu5J6tyv+yHnKew+61Sp6vVl2Btespd66VOJXkI6dO9BdZX8Ue/YXmnOfxHt9J5Pj0yllJP+oQKBGo3fdK+lRnfYGSeVN6vkR/xy33bHmVhavPg9x3SrUz4+r4Wxqt/D3z47NJSc5Kn5dK+lLnegEXaBKmLtBcP+mma7H0QsqretG2UuXefZ6ql4PbMv6cOO5lZ4unZAzqvBQoedBG+YtA7gP4bOUfc9nj4X73uWM97Z3hK9ZIThs5ZfeWN7pXAvabcfMisjZzzvseX/KN01qj55brKTJfUkqlbZTW+xRPzy/9W8SfsvY5AQIEbgItzwXCBAgQaCFQ8jNFzs8st5hzy6fGmdte6/Kf4nUupLLpcwIECJwlcOq50PosPqn9kme3XVdZ7XrqYdn6HWVJ+9E6qV+ejv4jSpH3xSVztNUvtEZ9SmJWh0CtQO2+V9u/+msKjJo3OftpTtl7FkrqRM6k3EtAqfMyNWtanWfv3sel4nn+vNS5tF5OjqJ9RMs99l1SJ9dW+fYCLtAkjF2gaT8Jh/dwv7gRCeTbt+9Lvar7XOZVu5GLMO/iirQfGcutTMv4ozE8lpstnpIxqPODwKgH7Z1S8ephOvfPTI4s3+qHk51yHB2L9RSVOrdczg9pOWXPFT135PabcbmPrs2c54NPL+ZavnQbpzhXzy3XU3S+5LxMjOpd0XfqJWukj0iZV2MqrRf1UY4AAQLvBFqeC9QJECDQSqDkZ4qcn1luceeUjzzL5bSX239JeedCq9mpXQIECOwlcPLPC7Od3SvHU/LsttdK+nk0tesp8sxZ69a6j5L2o3Wi5VLvgFu8u67Ny2oxtRyvttcSqN331hqtaK8SGDVvcs6RnLJ3l5I6uft/pI9ImatymdvOFbGVtlFaLydH0T6i5R77LqmTmx/l2wu4QJMwdoGm/STUAwECewuMetDeW9XoThWwnk7NfHzcOT+k5ZSNR6DkLgL2m10yaRwzCJSsp09fcteM6dWFqdLzoLTe1S82S+MorVfjry4BAgRuAiXnAjkCBAgQ+F5gp2c554LZTYAAAQKPAs4F84HAdQK166nHM2frPkraj9aJlnvOaE69nLLXzZzPLc0YU6+x62d+gdp9b/4RirCFwKh5k7Of5pS9G5XUyfkO81Y20kekzNV59T3zH3+RRu2j5R7zVFLn6jxrr15g2ws09TTft/A7v/3rS5ocdeBcErxGCBAgUCBg3ytAU4XAGwHrydRICeT8kJZTNtWvz/cTsN/sl1MjGiewwnp6fJGa+qtEOWVr1SNnVe1L4NR4a8egPgECBJ4FVjgXZI0AAQIrCNyeA3d4lnMurDDbxEiAAIF+As6FftZ62l+gdj1F3k3WKrbuo+bdaepZuzT2nHo5ZWtzEa0/Y0zR2JXbX6B239tfyAhfCYyaN7n7afT7yWi5K2ZDZAyRMlfEMrKNHPOcsrVjitq3fF6qHYP6bQVcoAn6ukAThFKMAAECTwKjHrQlgsCOAtbTjlm9dkzRHwBvvfoh8Fr73Vqz3+yWUeMZKbDSeoqeDakvT6/yjpxrkTKv4imtd9XYtEOAwLkCK50L52bJyAkQmF1gl8szN2fnwuyzTXwECBDoK+Bc6Outt70FatdT9F3pO8XIO9SaPnLaj5S9jyP63jQa+3Pf0fZn/S4zJ/69V5jRzShQu+/NOCYxtRcYNW9K99PI+ZNz7tUIR8YQifdTDL3GUuPw/AyRaqvXmCL5eXzeyIkr2nbKwudjBba7QDOWM937qAMnHZkSBAgQaCNg32vjqtUzBaynM/Nu1ARGCNhvRqjrc1cB62nXzBoXAQIEygScC2VuahEgQGBXAefCrpk1LgIECJQJOBfK3NQi8ErAejIvCBA4TcC+d1rGrxmveXONo1YIEFhPwAWazjlz4HQG1x0BAsMF7HvDUyCAjQSsp42SaSgEJhew30yeIOEtJWA9LZUuwRIgQKC5gHOhObEOCBAgsJSAc2GpdAmWAAECzQWcC82JdXCQgPV0ULINlQCBLwH7nolQImDelKipQ4DADgIu0HTOogOnM7juCBAYLmDfG54CAWwkYD1tlExDITC5gP1m8gQJbykB62mpdAmWAAECzQWcC82JdUCAAIGlBJwLS6VLsAQIEGgu4FxoTqyDgwSsp4OSbagECHwJ2PdMhBIB86ZETR0CBHYQcIGmcxYdOJ3BdUeAwHAB+97wFAhgIwHraaNkGgqByQXsN5MnSHhLCVhPS6VLsAQIEGgu4FxoTqwDAgQILCXgXFgqXYIlQIBAcwHnQnNiHRwkYD0dlGxDJUDgS8C+ZyKUCJg3JWrqECCwg4ALNJ2z6MDpDK47AgSGC9j3hqdAABsJWE8bJdNQCEwuYL+ZPEHCW0rAeloqXYIlQIBAcwHnQnNiHRAgQGApAefCUukSLAECBJoLOBeaE+vgIAHr6aBkGyoBAl8C9j0ToUTAvClRU4cAgR0EXKDpnEUHTmdw3REgMFzAvjc8BQLYSMB62iiZhkJgcgH7zeQJEt5SAtbTUukSLAECBJoLOBeaE+uAAAECSwk4F5ZKl2AJECDQXMC50JxYBwcJWE8HJdtQCRD4ErDvmQglAuZNiZo6BAjsIOACTecsOnA6g+uOAIHhAva94SkQwEYC1tNGyTQUApML2G8mT5DwlhKwnpZKl2AJECDQXMC50JxYBwQIEFhKwLmwVLoES4AAgeYCzoXmxDo4SMB6OijZhkqAwJeAfc9EKBEwb0rU1CFAYAcBF2g6Z9GB0xlcdwQIDBew7w1PgQA2ErCeNkqmoRCYXMB+M3mChLeUgPW0VLoES4AAgeYCzoXmxDogQIDAUgLOhaXSJVgCBAg0F3AuNCfWwUEC1tNByTZUAgS+BOx7JkKJgHlToqYOAQI7CLhA0zmLDpzO4LojQGC4gH1veAoEsJGA9bRRMg2FwOQC9pvJEyS8pQSsp6XSJVgCBAg0F3AuNCfWAQECBJYScC4slS7BEiBAoLmAc6E5sQ4OErCeDkq2oRIg8CVg3zMRSgTMmxI1dQgQ2EHABZrOWXTgdAbXHQECwwXse8NTIICNBKynjZJpKAQmF7DfTJ4g4S0lYD0tlS7BEiBAoLmAc6E5sQ4IECCwlIBzYal0CZYAAQLNBZwLzYl1cJCA9XRQsg2VAIEvAfueiVAiYN6UqKlDgMAOAi7QdM6iA6czuO4IEBguYN8bngIBbCRgPW2UTEMhMLmA/WbyBAlvKQHraal0CZYAAQLNBZwLzYl1QIAAgaUEnAtLpUuwBAgQaC7gXGhOrIODBKyng5JtqAQIfAnY90yEEgHzpkRNHQIEdhBwgaZzFh04ncF1R4DAcAH73vAUCGAjAetpo2QaCoHJBew3kydIeEsJWE9LpUuwBAgQaC7gXGhOrAMCBAgsJeBcWCpdgiVAgEBzAedCc2IdHCRgPR2UbEMlQOBLwL5nIpQImDclauoQILCDgAs0nbPowOkMrjsCBIYL2PeGp0AAGwlYTxsl01AITC5gv5k8QcJbSsB6WipdgiVAgEBzAedCc2IdECBAYCkB58JS6RIsAQIEmgs4F5oT6+AgAevpoGQbKgECXwL2PROhRMC8KVFThwCBHQRcoOmcRQdOZ3DdESAwXMC+NzwFAthIwHraKJmGQmByAfvN5AkS3lIC1tNS6RIsAQIEmgs4F5oT64AAAQJLCTgXlkqXYAkQINBcwLnQnFgHBwlYTwcl21AJEPgSsO+ZCCUC5k2JmjoECOwg4AJN5yw6cDqD644AgeEC9r3hKRDARgLW00bJNBQCkwvYbyZPkPCWErCelkqXYAkQINBcwLnQnFgHBAgQWErAubBUugRLgACB5gLOhebEOjhIwHo6KNmGSoDAl4B9z0QoETBvStTUIUBgBwEXaDpn0YHTGVx3BAgMF7DvDU+BADYSsJ42AizDTgAAIABJREFUSqahEJhcwH4zeYKEt5SA9bRUugRLgACB5gLOhebEOiBAgMBSAs6FpdIlWAIECDQXcC40J9bBQQLW00HJNlQCBL4E7HsmQomAeVOipg4BAjsITHOB5vf+4Pe+7QAaHcNf/At/MVpUOQIECBAgQIAAAQIECBAgQIAAAQIECBAgQIAAAQIECBAgQIAAAQIECBAgQIAAAQIECBAgQIAAgQsEfuM3fuOCVsqb+JULNOV4ahIgQIAAAQIECBAgQIAAAQIECBAgQIAAAQIECBAgQIAAAQIECBAgQIAAAQIECBAgQIAAAQIECKQFhl+g+fbt2xF/geb+J3/+6m/9tXRWlCBAgMAGAv/XH//B1yjsexsk0xCGC1hPw1MgAALHCNhvjkm1gXYQsJ46IOuCAAECCwk4FxZKllAJECDQQcC50AFZFwQIEFhIwLmwULKEOr2A9TR9igRIgMDFAva9i0EPac68OSTRhkmAwA8C9/3vN//Kbw7V+ZULNEP9dU6AAIFmAh60m9Fq+EAB6+nApBsygUEC9ptB8LrdUsB62jKtBkWAAIFiAedCMZ2KBAgQ2FLAubBlWg2KAAECxQLOhWI6FQn8IGA9mRQECJwmYN87LePXjNe8ucZRKwQIrCfgAk3nnPkLNJ3BdUeAwHABD9rDUyCAjQSsp42SaSgEJhew30yeIOEtJWA9LZUuwRIgQKC5gHOhObEOCBAgsJSAc2GpdAmWAAECzQWcC82JdXCQgPV0ULINlQCBLwH7nolQImDelKipQ4DADgIu0HTOogs0ncF1R4DAcAEP2sNTIICNBKynjZJpKAQmF7DfTJ4g4S0lYD0tlS7BEiBAoLmAc6E5sQ4IECCwlIBzYal0CZYAAQLNBZwLzYl1cJCA9XRQsg2VAIEvAfueiVAiYN6UqKlDgMAOAi7QdM6iCzSdwXVHgMBwAQ/aw1MggI0ErKeNkmkoBCYXsN9MniDhLSVgPS2VLsESIECguYBzoTmxDggQILCUgHNhqXQJlgABAs0FnAvNiXVwkID1dFCyDZUAgS8B+56JUCJg3pSoqUOAwA4CLtB0zqILNJ3BdUeAwHABD9rDUyCAjQSsp42SaSgEJhew30yeIOEtJWA9LZUuwRIgQKC5gHOhObEOCBAgsJSAc2GpdAmWAAECzQWcC82JdXCQgPV0ULINlQCBLwH7nolQImDelKipQ4DADgIu0HTOogs0ncF1R4DAcAEP2sNTIICNBKynjZJpKAQmF7DfTJ4g4S0lYD0tlS7BEiBAoLmAc6E5sQ4IECCwlIBzYal0CZYAAQLNBZwLzYl1cJCA9XRQsg2VAIEvAfueiVAiYN6UqKlDgMAOAi7QdM6iCzSdwXVHgMBwAQ/aw1MggI0ErKeNkmkoBCYXsN9MniDhLSVgPS2VLsESIECguYBzoTmxDggQILCUgHNhqXQJlgABAs0FnAvNiXVwkID1dFCyDZUAgS8B+56JUCJg3pSoqUOAwA4CLtB0zqILNJ3BdUeAwHABD9rDUyCAjQSsp42SaSgEJhew30yeIOEtJWA9LZUuwRIgQKC5gHOhObEOCBAgsJSAc2GpdAmWAAECzQWcC82JdXCQgPV0ULINlQCBLwH7nolQImDelKipQ4DADgIu0HTOogs0ncF1R4DAcAEP2sNTIICNBKynjZJpKAQmF7DfTJ4g4S0lYD0tlS7BEiBAoLmAc6E5sQ4IECCwlIBzYal0CZYAAQLNBZwLzYl1cJCA9XRQsg2VAIEvAfueiVAiYN6UqKlDgMAOAi7QdM6iCzSdwXVHgMBwAQ/aw1MggI0ErKeNkmkoBCYXsN9MniDhLSVgPS2VLsESIECguYBzoTmxDggQILCUgHNhqXQJlgABAs0FnAvNiXVwkID1dFCyDZUAgS8B+56JUCJg3pSoqUOAwA4CLtB0zqILNJ3BdUeAwHABD9rDUyCAjQSsp42SaSgEJhew30yeIOEtJWA9LZUuwRIgQKC5gHOhObEOCBAgsJSAc2GpdAmWAAECzQWcC82JdXCQgPV0ULINlQCBLwH7nolQImDelKipQ4DADgIu0HTOogs0ncF1R4DAcAEP2sNTIICNBKynjZJpKAQmF7DfTJ4g4S0lYD0tlS7BEiBAoLmAc6E5sQ4IECCwlIBzYal0CZYAAQLNBZwLzYl1cJCA9XRQsg2VAIEvAfueiVAiYN6UqKlDgMAOAi7QdM6iCzSdwXVHgMBwAQ/aw1MggI0ErKeNkmkoBCYXsN9MniDhLSVgPS2VLsESIECguYBzoTmxDggQILCUgHNhqXQJlgABAs0FnAvNiXVwkID1dFCyDZUAgS8B+56JUCJg3pSoqUOAwA4CLtB0zqILNJ3BdUeAwHABD9rDUyCAjQSsp42SaSgEJhew30yeIOEtJWA9LZUuwRIgQKC5gHOhObEOCBAgsJSAc2GpdAmWAAECzQWcC82JdXCQgPV0ULINlQCBLwH7nolQImDelKipQ4DADgIu0HTOogs0ncF1R4DAcAEP2sNTIICNBKynjZJpKAQmF7DfTJ4g4S0lsOt6+q3/5D//ysMf/5//cKl8rBr3UsiCJUDgo8Cu54K0EyBAgECZgHOhzE0tAgQI7CrgXNg1s8Y1QsB6GqGe7tP72bSREgRKBex7pXJn1zNvzs6/0RM4WWC7CzR//x/8YZN8/s5v//qSdl2guYRRIwQILCTgQXuhZAl1egHrafoUNQ3w3/2NX71s/8/+9FvTfjV+poD95sy8G3UbgV3XU8svOke13bLfNrNLqwQIrCiw67mwYi7ETIAAgRkEnAszZEEMBAgQmEfAuTBPLkSyvoD1NGcOvYOdMy+i2kPAvrdHHnuPwrzpLa4/AgRmEXCBJpgJF2iCUAsX+3f+jT/3Nvp/9i/+5cvPXtV5V/axgXu9T2VL4snlbxl/biy38rPFUzIGdX4U8KBdPyvuL5EeW/r0L33PVP5VLPdxrPavlddnsr4F66neUAs/C7y7jBP1cWknKrVuOftN39zVnJe5Xzbllu8rsWdvteupNGel9aJZiLRfMrdT7X5q81Ps92fPaPueVaMzQTkCBHIFas+F3P6UJ0CAwNUCqeepe3+t31GmxtW6/9z238XrXEhl0ucECBA4S+DkcyH3bF29/PMzU/RdVORZLPL+LNrfyivw5PV0y1tkHkTep0bmQGRels75SP/KECDws8Dp+555UCZg3pS5qUWAwPoC216guerCy/0v2lzVnr9AM+ei+XSh5d1nr/575GLMTSBVriSeXNmW8efG8s4k5XTvJ1quJC516gU8aNcZvnrZ9OkF1Ezlc+OskzqjtvV0Rp5nHuX94o0LNDNn6ZrY7DfXOEZaqT0vc76YusWTWz4yBmU+C9Sup9KcRerlfIn6/KV6qv2SuZ1q84q5FukjUuaKWLRBgMCZArXnwplqRk2AwEwCkWel1u8oUx6t+89t/1O8zoVUNn1OgACBswROPRdyz9bVyz/O6sizVW753DZ3XWW16ynn3ekrw9QlpV7tp+J4jr1k/uTUySm769w0LgKtBGr3vVZxaXduAfNm7vyIjgCBdgIu0CRsXaBpN/lmaTly+eK5TM0Fl8e/svLqL9CUxJNr2TL+3Fhu5WeLp2QM6rwX8KBdPjtyf+lwpvKRF1+RMuV6e9a0nvbM66tRzfoXYlygOWcO2m/65DpyFkbO91u0kS/BHr+Qi5Tvo7B/L7XrKTJPXimW1ntu6107kbkZ+auJj2VyYi7tP9JHpMz+M9cICRBoJVB7LrSKS7sECBCICER+psh9Tsstn4ozt73W5VPxOhdSQj4nQIDAWQInngutz+LZ2n+c0ZFnq5Ly3m39rFa7nkodo/Wi5aLva0vLXVEvZyw5Zc86AYyWQL1A7b5XH4EWVhQwb1bMmpgJELhCwAWahKILNFdMs7nbKLmwUnLh4/HizF1kpQs00fhLst3SsyQeda4V8KBd7jnbC92ceCIvviJlyvX2rGk97ZnX3FGNvMQysu9cJ+XrBOw3dX7R2pGz8FWZxy9W731FLio8xuUCTTRL9eVq19OrfOdEVZvrXhdoIuvhcdw5z6bReiXlcnKhLAECBG4CtecCRQIECIwQyPkZJPc5Lbd8avy57bUun4rXuZAS8jkBAgTOEjjxXGh9Fs/W/m1G5zxb1ZSvfS+4+uqrXU+57yvvXtF60XLPeYjWi5Yrbb/0XWppXKvPR/ET6CFQu+/1iFEf8wmYN/PlREQECPQRcIEm4ewCTZ+JOLKX3As0ueVfja3kwshjO5EY3plG6qbKpD7PyWekrVSZ1Oc58Sh7vYAH7TLTyIujxzKrly9TOq+W9XRezp9H/PyXaf7sT791RXGBpiv30M7sN334c8/vV1FF2nisl1u+j8TevdSup9KcldZ7zoYLNP9w7wlqdAQIdBeoPRe6B6xDAgQIPAnk/hLqp+fLyDNrpMy9j0jZnu9UI5PHuRBRUoYAAQLnCJx2Lsx2dreOp9f73cg4TlhVteup1DFaL1ou+r62tNwV9XLGklP2hHlqjASuFKjd966MRVvrCJg36+RKpAQIXCvgAk3C0wWaayfcjK1FLl88lskt/2rMLtD8otLac8Y5d1pMHrTLMh55cdTzy97W8ZQpnVfLejov5/cRP16cuV+aefXfWgu5QNNaeJ727Td9cpF7vr6KKtLGY73c8n0k9u6ldj2V5qy03nM2elygKYm19Bc3c/rKKbv3LDY6AgSuFKg9F66MRVsECBAoESh9Drv3VfNOMxVv5Pmtpv/c9lPx3j53LkSUlCFAgMA5AqedC7ln6+rle7zfjRidsqJq11OpZbRetFz0fe27cqX5jv4Fo/s47v2k6pWOu3Qc6hE4SaB23zvJylh/ETBvzAYCBE4VcIEmkXkXaE5dGr+M+/mCR+sLH1e0/ylrV7QfaSM6cyJtpcqkPo/GolwbAQ/aZa6RF0c9v+zNjSc16kh7qTZO/Nx6Oi/rkUsykTJXyLk8c4XiOm3Yb/rkKnIepsqkPi/9cq2PwBm91K6n5y8gc9VSX1im2iu5QJPbZu48vrVf+oub7zxfOZXElRq7zwkQIFB7LhAkQIDAaIHS57B73DXvNFNjjzy/1fSf234q3tvnzoWIkjIECBA4R+C0cyH3bF29/KuZHBnTY71U+dTn56ym+uesUstovWi52d/xlz5fP4+r9j32SXPbWAm8EzjtOcJMuEbAvLnGUSsECKwn4AJNImcu0Kw3qa+O2AWaH0WvvLASaStVJvX51XNCe3kCHrTzvO6lIy/MSl9G3V4+tW4/NepI/6k2Tvzcejoj648XYm4jvv/FmdToS+ul2r1/7gJNVGqPcvabfnm88pfPIlE7gyNK15ZpuZ5q85lzOef5C8yavp/rlrRVunZy+sope+2s0RoBAjsLtDwXdnYzNgIE5hEofQ579d4z8rwVKTPrO9VI1pwLESVlCBAgcI7AaedC5Jyf+fvQ3PhfzeRIG4/1UuVfeT3WP+mSQu16Slm/25mi9aLlnvsprddiJ30VSyq+1Oct4tQmgVMEave9U5yM83sB88aMIEDgVAEXaBKZd4Hm1KXx87hfXcyIXNZIlfn0earuu7iimbqi/Ugbq8YTjVu5uIAH7bhVzsvPW9mZXxh/GrWXYmVz4lbLeiq3U/Onn54v2FxlEr3gc1V/2ukjYL/p43zv5dMlhtQXmrnnam75vhJ79tZyPdXms6Z+ad2SL1XfzYyStnLizim75+w1KgIEWgi0PBdaxKtNAgQIPAu4QPPTT59+Tst9hnQuWGMECBAg8Chw2rkQOTdn/j40N/5Xsz3SxmO9VPnHd81X/oM4K67U2vWUss55Z3lF7p+/T/j0F7WvzlfuX++u/Znh6vi1R+AUgdp97xQn4/xewLwxIwgQOFXABZpE5l2gOXVpvL48c9OIXB5Jlan5/F73Fss/+xf/8l/HE8nUY/nb/373f1fFl4qpRzypGHzeXsCDdplx5IXczC+Ma18YlqntX8t62j/HRkhgFgH7Tb9M1H6RFHlmeBxNbvl+Evv21HI91eazpn5J3Xd1Stq6zZhPF2hezajoX2K81y2Na9/ZbGQECFwh0PJcuCI+bRAgQCAlcOXPMJHnrUiZnOe3nu9UU5a3z50LESVlCBAgcI7AaedC5JzveXa3jufVTI70mfN+N9Ve6vOdVlvteiq1itaLlnvOSWm9nHmUmgeRGK5+F5yKyecECPj50hwoE6g9L8t6VYsAAQLjBVygSeTABZrxk7R3BM8XVJ77T10uuZVPlUl9/tjGc//RSyfv3HL6fnfJJtJGNG+RtlJlUp9HY1GujYAH7TLX3JdOs5V/9yLv9t9T/5J+mdgZtaynvfPsL8Tsnd/VRme/6ZOx3PP7VVSRNh7r5ZbvI7F3LyXr6Z6nq2Wu/Fcnc+bS43hy/7XCV/M35XLVvwieM8ZUTD4nQIDAXaDkXKBHgACBmQRcoPEXaGaaj2IhQIDAbgKn/bwQeffiAs33szxi9mld1NZfac3Vrqfad7Sp78Rbt99qHuTMoVdlc+qvNN/ESmAGgdp9b4YxiKG/gHnT31yPBAjMIeACTSIPLtDMMVF7RRG5iHFFmUgbn8ZcUz9SN1Um9XlOviJtpcqkPs+JR9nrBTxol5lGXhzN/ML4cdSRsZQpnVfLejov569GfL9o82d/+g0IgWYC9ptmtN81HDkjU2VSnz+PJLd8H4m9e5l5PdXMh2jdSLlImatmSU5fOWWvik87BAjsLzDzubC/vhESIHCFgAs0LtBcMY+0QYAAAQKvBU77eSHy7mXm70Nz43+V9UgbV37vmtvfymu15Xpq7Thr+1fEdUUbK89LsRNoKdBy32sZt7bHCpg3Y/31ToDAOAEXaBL2LtCMm5y9e45ewoiUS5VJfZ4ae039SN1UmdTnqfgfP4+0lSqT+jwnHmWvF/CgXWYaeXE08wvj+6gj4ygTOrOW9XRm3p9H7QKNedBDwH7TQ/mnnyLnZKpM6vPnkeSW7yOxdy8zr6ea+RCpGylzy3603BUzJaevnLJXxKYNAgTOEJj5XDgjA0ZJgECtgAs0LtDUziH1CRAgQOC9wGk/L0Tevcz8fWhu/K8yH2njsV5u+ZPfD7dcT7V5SO2DV7R/byPV17vPU39Bp7TdK8ZW2rd6BHYXaLnv7W538vjMm5Ozb+wEzhZwgSaRfxdozlggORcwImVTZVKfp9Rr6kfqpsqkPk/F//h5pK1UmdTnOfEoe72AB+0y08iLo5lfGN9GHRlDmc65taync3J/vyRTOuLUX6dp3X5p3OrNI2C/6ZOLyFmZKpP6/HkkueX7SOzdy8zrqWY+pOqmPn/Mek7Z2tmS01dO2dq41CdA4ByBmc+Fc7JgpAQI1Ai4QOMCTc38UZcAAQIEPguc9vNC5N3LzN+H5sb/KvuRNq58j5bb38prtuV6au3Yuv1PeW3dd+v2V56zYidQK9By36uNTf15BcybeXMjMgIE2gq4QJPwdYGm7QScpfXcCxifykfaqqkfaT/lWtP/re0rYniMcbZ4Un4+zxPwoJ3nFX0B+urFUu6X1yPLl6ucXdN6Ojv/kdFH/zpNtNxzn6X1IrErM5eA/aZPPiJfFKXKpD5/Hklu+T4Se/dSu55a/kuBufPhVSzv/iXCnLZzytbOlpy+csrWxqU+AQLnCNSeC+dIGSkBArMKpJ6RWr9zTLm07j+3/VS8zoWUkM8JECBwlsCJ50Lu2bp6+dr3tbnjr+1v5RXYcj2lnolr3Vq3/ym+1n23br/WXn0CKwu03PdWdhH7ZwHzxgwhQOBUARdoEpl3gWb/pVFyGaTlhY9UPKnPIxlrGX+k/+cys8VTMgZ13gt40C6fHbkvQGcq78VXed4/1bSe2rju1Gr0gku03LNNab2djE8Zi/2mT6Yj52WqTOrzk78g7ZPFdC+j1lNkbuReznm8LJP77JmSisR7xXyO9hMtlxqXzwkQIPAsMOpckAkCBAhcJZB6Tsp9TswtnxpHbnuty6fidS6khHxOgACBswROPBdan8WztV/7fit3PLX9rbwCW66n1DNxrVvr9j/Fl9N3Ttl7nyV1aj3VJ3CKQMt97xTDE8dp3pyYdWMmQOAm4AJNYh64QLP/Qim9kPKqXrStVLl3n6fq5WSrZfw5cdzLzhZPyRjUeS3gQbtuZrx6gZT7YnREeS++6vL+rrb11MZ1xlbvF1VKY/uzP/32sWrpRZjSeqXjUG+cgP2mn33uOf0cWe6Zm1u+n8S+PY1aT61zXTt3a+fyrX7LMbZse9/ZbmQECEQERp0LkdiUIUCAQEQg8pzU+p1mKs7W/ee2/yle50Iqmz4nQIDAWQKnngu5Z+vq5R9ndeTZKqf81e/sVl6BLddTbt5yHa9o/95Gbt/38u/+8njOfCztWz0CBMoEWu57ZRGptYKAebNClsRIgEALARdoEqou0LSYdnO1eb+4EYnqn/2Lf/ldsVd1n8u8ajdyEeZdXJH2I2O5lWkZfzSGx3KzxVMyBnV+FPCgXT8rXr3c+vTCaobyOS/kIi/f6hX3aMF62iOPkVG0vqhS2n5pvciYlZlLwH7TNx+fzs3UOZn7RVpu+b4Se/Y2aj21znXky/hIRqN/1eZVW63G2KrdiIcyBAjsLzDqXNhf1ggJEOglEH1WavmOMhJDy/5v1rntv8uPc6HXzNUPAQIE1hA4+VzIPVtXL3+fkZHnmsfZGylf8755jZUSi7LleorkIRbl61JXtH9FG6kx9OgjFYPPCRD4RaDlvsd5XwHzZt/cGhkBAp8FXKBJzBAXaCwhAgQI1Al40K7zU5vAo4D1dM58aH1RpbT90nrnZG6fkdpv9smlkYwXGLWeWn952aL93DZzy0dnQ6t2o/0rR4DA3gKjzoW9VY2OAIHTBHZ6XnMunDZ7jZcAAQKfBZwLZgiB6wRK1lPOPxKZE+n9HxFq3f5jTD2emXv0keOsLIHTBUr2vdPNjP+nn8wbs4AAgVMFtr1Ac3VCf+e3f31Jk7//h7//1c5f/a2/dkl7GiFAgMDsAh60Z8+Q+FYSsJ5WylZdrK0vqtzbL43yz/70W2lV9RYRsN8skihhLiEwaj21/vKyVfs57eaUjU6WFm1G+1aOAIEzBEadC2foGiUBAicJ3J7bUn+xcwUP58IKWRIjAQIE+gk4F/pZ62l/gdPXU4/3nD362H+mGiGB6wRO3/eukzyrJfPmrHwbLQECvwi4QBOcDS7QBKEUI0CAwJOAB21TgsB1AtbTdZazt9T6gkvpBZ3SerN7i+9HAfuNWUHgOoFR66n1l5ct24+2XfMvNr76Zctov9fNDi0RIHCiwKhz4URrYyZAYF+BXS7P3DLkXNh3nhoZAQIESgScCyVq6hB4LXD6eqp5d3oTjVxWr+kj0r65TYBAnsDp+16eltJ3AfPGXCBA4FSB7S7QzJ5If4Fm9gyJjwCBqwU8aF8tqr2TBaynk7Nv7AT6Cthv+nrrbW8B62nv/BodAQIEcgWcC7liyhMgQGBvAefC3vk1OgIECOQKOBdyxZQn8F7AejI7CBA4TcC+d1rGrxmveXONo1YIEFhPwAWazjlzgaYzuO4IEBgu4EF7eAoEsJGA9bRRMg2FwOQC9pvJEyS8pQSsp6XSJVgCBAg0F3AuNCfWAQECBJYScC4slS7BEiBAoLmAc6E5sQ4OErCeDkq2oRIg8CVg3zMRSgTMmxI1dQgQ2EHABZrOWXSBpjO47ggQGC7gQXt4CgSwkYD1tFEyDYXA5AL2m8kTJLylBKynpdIlWAIECDQXcC40J9YBAQIElhJwLiyVLsESIECguYBzoTmxDg4SsJ4OSrahEiDwJWDfMxFKBMybEjV1CBDYQcAFms5ZdIGmM7juCBAYLuBBe3gKBLCRgPW0UTINhcDkAvabyRMkvKUErKel0iVYAgQINBdwLjQn1gEBAgSWEnAuLJUuwRIgQKC5gHOhObEODhKwng5KtqESIPAlYN8zEUoEzJsSNXUIENhBwAWazll0gaYzuO4IEBgu4EF7eAoEsJGA9bRRMg2FwOQC9pvJEyS8pQSsp6XSJVgCBAg0F3AuNCfWAQECBJYScC4slS7BEiBAoLmAc6E5sQ4OErCeDkq2oRIg8CVg3zMRSgTMmxI1dQgQ2EHABZrOWXSBpjO47ggQGC7gQXt4CgSwkYD1tFEyDYXA5AL2m8kTJLylBKynpdIlWAIECDQXcC40J9YBAQIElhJwLiyVLsESIECguYBzoTmxDg4SsJ4OSrahEiDwJWDfMxFKBMybEjV1CBDYQcAFms5ZdIGmM7juCBAYLuBBe3gKBLCRgPW0UTINhcDkAvabyRMkvKUErKel0iVYAgQINBdwLjQn1gEBAgSWEnAuLJUuwRIgQKC5gHOhObEODhKwng5KtqESIPAlYN8zEUoEzJsSNXUIENhBwAWazll0gaYzuO4IEBgu4EF7eAoEsJGA9bRRMg2FwOQC9pvJEyS8pQSsp6XSJVgCBAg0F3AuNCfWAQECBJYScC4slS7BEiBAoLmAc6E5sQ4OErCeDkq2oRIg8CVg3zMRSgTMmxI1dQgQ2EHABZrOWXSBpjO47ggQGC7gQXt4CgSwkYD1tFEyDYXA5AL2m8kTJLylBKynpdIlWAIECDQXcC40J9YBAQIElhJwLiyVLsESIECguYBzoTmxDg4SsJ4OSrahEiDwJWDfMxFKBMybEjV1CBDYQcAFms5ZdIGmM7juCBAYLuBBe3gKBLCRgPW0UTINhcDkAvabyRMkvKUErKel0iVYAgQINBdwLjQn1gEBAgSWEnAuLJUuwRIgQKC5gHOhObEODhKwng5KtqESIPAlYN8zEUoEzJsSNXUIENhBwAWazll0gaYzuO4IEBgu4EF7eAoEsJGA9bRRMg2FwOQC9pvJEyS8pQSsp6XSJVgCBAg0F3AuNCfWAQECBJYScC4slS7BEiBAoLmAc6E7fSIzAAAgAElEQVQ5sQ4OErCeDkq2oRIg8CVg3zMRSgTMmxI1dQgQ2EHABZrOWXSBpjO47ggQGC7gQXt4CgSwkYD1tFEyDYXA5AL2m8kTJLylBKynpdIlWAIECDQXcC40J9YBAQIElhJwLiyVLsESIECguYBzoTmxDg4SsJ4OSrahEiDwJWDfMxFKBMybEjV1CBDYQcAFms5ZdIGmM7juCBAYLuBBe3gKBLCRgPW0UTINhcDkAvabyRMkvKUErKel0iVYAgQINBdwLjQn1gEBAgSWEnAuLJUuwRIgQKC5gHOhObEODhKwng5KtqESIPAlYN8zEUoEzJsSNXUIENhBwAWazll0gaYzuO4IEBgu4EF7eAoEsJGA9bRRMg2FwOQC9pvJEyS8pQSsp6XSJVgCBAg0F3AuNCfWAQECBJYScC4slS7BEiBAoLmAc6E5sQ4OErCeDkq2oRIg8CVg3zMRSgTMmxI1dQgQ2EHABZrOWXSBpjO47ggQGC7gQXt4CgSwkYD1tFEyDYXA5AL2m8kTJLylBKynpdIlWAIECDQXcC40J9YBAQIElhJwLiyVLsESIECguYBzoTmxDg4SsJ4OSrahEiDwJWDfMxFKBMybEjV1CBDYQcAFms5ZdIGmM7juCBAYLuBBe3gKBLCRgPW0UTINhcDkAvabyRMkvKUErKel0iVYAgQINBdwLjQn1gEBAgSWEnAuLJUuwRIgQKC5gHOhObEODhKwng5KtqESIPAlYN8zEUoEzJsSNXUIENhBYJoLNL/3B7/3bQfQ6Bj+4l/4i9GiyhEgQIAAAQIECBAgQIAAAQIECBAgQIAAAQIECBAgQIAAAQIECGws8F//vf9o49EZGoExAv/73/h/x3SsVwIECBAgQIAAAQIEphf4jd/4jaEx/soFmqH+OidAgAABAgQIECBAgAABAgQIECBAgAABAgQIECBAgAABAgQIEBgk4ALNIHjdbi3gAs3W6TU4AgQIECBAgAABAlUCwy/QfPv27Yi/QPP7f/j7X4n6t//Sr6sSpjIBAgRWEfjH//cff4X6l3/zt1YJWZwEphWwnqZNjcAIbCdgv9kupQY0UMB6GoivawIECEwo4FyYMClCIkCAwEAB58JAfF0TIEBgQoG/+b/8ywmjEhKBtQX+7t/6c2sPQPQECBAICvj5Mgil2HcC5o0JQYDAqQL3/e+/+c/+0lCCX7lAM9Rf5wQIEGgm4EG7Ga2GDxSwng5MuiETGCRgvxkEr9stBaynLdNqUAQIECgWcC4U06lIgACBLQWcC1um1aAIECBQLOACTTGdigTeCrhAY3IQIHCKgJ8vT8n0teM0b6711BoBAusIuEDTOVf+Ak1ncN0RIDBcwIP28BQIYCMB62mjZBoKgckF7DeTJ0h4SwlYT0ulS7AECBBoLuBcaE6sAwIECCwl4FxYKl2CJUCAQHOB5ws0/9Pf9JczmqPrYDuB//Hvfv+XnFyg2S7FBkSAwBsBP1+aGiUC5k2JmjoECOwg4AJN5yy6QNMZXHcECAwX8KA9PAUC2EjAetoomYZCYHIB+83kCRLeUgLW01LpEiwBAgSaCzgXmhPrgAABAksJOBeWSpdgCRAg0FzABZrmxDo4QMAFmgOSbIgECLwU8POliVEiYN6UqKlDgMAOAi7QdM6iCzSdwXVHgMBwAQ/aw1MggI0ErKeNkmkoBCYXsN9MniDhLSVgPS2VLsESIECguYBzoTmxDggQILCUgHNhqXQJlgABAs0FXKBpTqyDAwRcoDkgyYZIgMBLAT9fmhglAuZNiZo6BAjsIOACTecsukDTGVx3BAgMF/CgPTwFAthIwHraKJmGQmByAfvN5AkS3lIC1tNS6RIsAQIEmgs4F5oT64AAAQJLCTgXlkqXYAkQINBcwAWa5sQ6OEDABZoDkmyIBAi8FPDzpYlRImDelKipQ4DADgIu0HTOogs0ncF1R4DAcAEP2sNTIICNBKynjZJpKAQmF7DfTJ4g4S0lYD0tlS7BEiBAoLmAc6E5sQ4IECCwlIBzYal0CZYAAQLNBVygaU6sgwMEXKA5IMmGSIDASwE/X5oYJQLmTYmaOgQI7CDgAk3nLLpA0xlcdwQIDBfwoD08BQLYSMB62iiZhkJgcgH7zeQJEt5SAtbTUukSLAECBJoLOBeaE+uAAAECSwk4F5ZKl2AJECDQXMAFmubEOjhAwAWaA5JsiAQIvBTw86WJUSJg3pSoqUOAwA4CLtB0zqILNJ3BdUeAwHABD9rDUyCAjQSsp42SaSgEJhew30yeIOEtJWA9LZUuwRIgQKC5gHOhObEOCBAgsJSAc2GpdAmWAAECzQVcoGlOrIMDBFygOSDJhkiAwEsBP1+aGCUC5k2JmjoECOwg4AJN5yy6QNMZXHcECAwX8KA9PAUC2EjAetoomYZCYHIB+83kCRLeUgLW01LpEiwBAgSaCzgXmhPrgAABAksJOBeWSpdgCRAg0FzABZrmxDo4QMAFmgOSbIgECLwU8POliVEiYN6UqKlDgMAOAi7QdM6iCzSdwXVHgMBwAQ/aw1MggI0ErKeNkmkoBCYXsN9MniDhLSVgPS2VLsESIECguYBzoTmxDggQILCUgHNhqXQJlgABAs0FXKBpTqyDAwRcoDkgyYZIgMBLAT9fmhglAuZNiZo6BAjsIOACTecsukDTGVx3BAgMF/CgPTwFAthIwHraKJmGQmByAfvN5AkS3lIC1tNS6RIsAQIEmgs4F5oT64AAAQJLCTgXlkqXYAkQINBcwAWa5sQ6OEDABZoDkmyIBAi8FPDzpYlRImDelKipQ4DADgIu0HTOogs0ncF1R4DAcAEP2sNTIICNBKynjZJpKAQmF7DfTJ4g4S0lYD0tlS7BEiBAoLmAc6E5sQ4IECCwlIBzYal0CZYAAQLNBVygaU6sgwMEXKA5IMmGSIDASwE/X5oYJQLmTYmaOgQI7CDgAk3nLLpA0xlcdwQIDBfwoD08BQLYSMB62iiZhkJgcgH7zeQJEt5SAtbTUukSLAECBJoLOBeaE+uAAAECSwk4F5ZKl2AJECDQXMAFmubEOjhAwAWaA5JsiAQIvBTw86WJUSJg3pSoqUOAwA4CLtB0zqILNJ3BdUeAwHABD9rDUyCAjQSsp42SaSgEJhew30yeIOEtJWA9LZUuwRIgQKC5gHOhObEOCBAgsJSAc2GpdAmWAAECzQVcoGlOrIMDBFygOSDJhkiAwEsBP1+aGCUC5k2JmjoECOwg4AJN5yy6QNMZXHcECAwX8KA9PAUC2EjAetoomYZCYHIB+83kCRLeUgKj1tN/+zf+uy+n/+3v/a9LeQmWAAECuwuMOhd2dzU+AgQIrCrgXFg1c+ImQIBAGwEXaNq4avUsARdo5s6399Zz50d0awv4+XLt/I2K3rwZJa9fAgRGC2x3gebv/4M/bGL6O7/960vadYHmEkaNECCwkIAH7YWSJdTpBayn6VPUNMD/9L/81cv2/+SPvjXtV+NnCthvzsy7UbcRuGI93b9UfI7w0+UYX0S2yadWCRAgUCtwxblQG4P6BAgQIDCPgHNhnlyIhAABAjMIuEAzQxbEsLqACzRzZ9B767nzI7q1Bfx8uXb+RkVv3oyS1y8BAqMFXKAJZsAFmiDUwsX+rb/yl95G/8//0T95+dmrOu/KPjZwr/epbEk8ufwt48+N5VZ+tnhKxqDOjwIetOtnxatfmIz8suRjz6PKv/tlz1ts/jX0/LlhPeWbqfFa4N1lnKiXSztRqXXL2W/G5S765VHu88F9RNH2xwns1/Oo9RTN9afntUg2PNNFlJQhQIDALwKjzgU5IECAAIE5BZwLc+ZFVAQIxAVq3j9c+d1VKuLcd2mty7+L9+QLNH/7f/jbP7D87t/53bepXb38fWD3cXwa6yNCpPwrm2fIaH+ptTXj5y7Q/JyVnu99o2fBY1zeK8+4esS0uoCfL1fP4Jj4zZsx7nolQGC8wLYXaK668HL/izZXtecv0Iyf9K8i+HSh5d1nr/575GLMrf9UuZJ4cmVbxp8byzuTlNO9n2i5krjUqRfwoF1n+Opl06cXUDOVz42zTuqM2tbTGXmeeZT3izcu0MycpWtis99c41jSSuSLptzz/jGOSPslcavzXmDUemqd69btm1MECBDYVWDUubCrp3ERIEBgdQHnwuoZFD8BApH3A7nvsnLLp7KQ217r8p/iPfUCzatLIZ8uiqxe/nEORC7E5JbPbTO1hlb7/KoLNK0voPRqP/eiSmRff54TOXVyyq4298RLYLSAny9HZ2DN/s2bNfMmagIE6gVcoEkYukBTP8lmbyFy+eK5TM0Fl8e/svLqL9CUxJNr3DL+3Fhu5WeLp2QM6rwX8KBdPjtyL6DMVD7y4itSplxvz5rW0555fTWqWf9CjAs058xB+82YXD9+YfbuS63c8/5xJJH2x4x8715L1lPpl6eP86b1s1br9veeFUZHgMDJAiXnwslexk6AAIHdBZwLu2fY+AjsLRB515T7Liu3fEo4t73W5VPxnniBZueLMqmLLI9/KSbyF2Gi5VP9pubh6p9ffYGm1QWU0ver0XrRcs/5LqmXUyen7OpzUfwEegv4+bK3+B79mTd75NEoCBDIF3CBJmHmAk3+pFqtRsmFlZILH48XZ+5GK12gicZfkv+WniXxqHOtgAftcs/WL+lbth958RUpU663Z03rac+85o5q5CWWkX3nOilfJ2C/qfPLrf3qssSVF2hy2s+NXfm0wKj11PpZq3X7aVklCBAgsKbAqHNhTS1REyBAYH8B58L+OTZCAjsK5LxravldVMS2df+57adidoHme6HV/9LMu4ssjxdh7iP+dIGmtHzkUk5qTq74uQs0P2et9P1tSb2cOjllV5x/YiYwUsDPlyP11+3bvFk3dyInQKBOwAWahJ8LNHUTbIXauRdocsu/Mii5MPLYTiSGd/aRuqkyqc9z8h5pK1Um9XlOPMpeL+BBu8w08uLosczq5cuUzqtlPZ2X8+cRP/9lmj/5o29dUVyg6co9tDP7zTj+2i/dU88Eqc/HjXzfnketp9a5bt3+vjPCyAgQOF1g1LlwurvxEyBAYFYB58KsmREXAQJRgSvfZUXeNUTK3GOPlO35XVvE9LQLNJG/lPJYZvXyr+ZAZEyP9SLlI2Ui83HVMi7Q/Jy5yB74Kscl9XLq5JRddQ6Km8AoAT9fjpJfu1/zZu38iZ4AgXIBF2gSdi7QlE+uVWpGLl88lskt/8rBBZpfVFp7rjIPd47Tg3ZZdiMvjnq+1G8dT5nSebWsp/Nyfh/x48WZ+6WZV/+ttZALNK2F52nffjMuF1f+0sFVX36N09ij5yvW06t/2fWmc/9LRe8+fyxztWbk+fDqPrVHgACBHQSuOBd2cDAGAgQIEPhZwLlgJhAgsLrAle+yIu8aImXuppGyPb9ri+TaBZoflVyg+d4kdTkm9XlkHq5exgWanzP46Z1xJMf3d8+pss/9pOpF9uZUnz4nQOC1gJ8vzYwSAfOmRE0dAgR2EHCBJpFFF2h2mOZ1Y3i+4NH6wscV7X8a8RXtR9qIqkfaSpVJfR6NRbk2Ah60y1wjL456vtTPjSc16kh7qTZO/Nx6Oi/rkUsykTJXyLk8c4XiOm3Yb8bl6spfOng1Cmdw/9zWrqd3OUvlMvV5jUTLtmviUpcAAQIrCNSeCyuMUYwECBAgEBdwLsStlCRAYE6BK99lRd43RMrcpSJle37XFsmgCzQ/KrlA871J6oJM6vPIPFy9jAs0fTNYuo8+R5m6eNN3VHojsKaAny/XzNvoqM2b0RnQPwECowRcoEnIu0AzamrO068LND/m4soLK5G2UmVSn88zm86MxIN2Wd5ne6mfG09q1JH2Um2c+Ln1dEbWHy/E3EZ8/4szqdGX1ku1e//cBZqo1B7l7Dfj8njlLx28GoUzuH9ua9ZTKl+186VUIxVXabvqESBA4ASBmnPhBB9jJECAwGkCzoXTMm68BPYTqH03UfqL15FftI68v6jpP7f9SPZdoPlRyQWa701SF2ReeT228Lt/53cjU3HpMi7Q9Evfq30wtTemPu8XvZ4I7Cfg58v9ctpjROZND2V9ECAwo4ALNImsuEAz47TtF9OrixmRyxqpMp8+T9W9jT5S5p1SpG6qTOrznAxF2kqVSX2eE4+y1wt40C4zjbw46vlSPzeeT6OOtFWmtn8t62n/HLcc4fMFm6v6il7wuao/7fQRsN/0cX7Vy5W/dJDb/rhR791zzXpKPTeVzpd7vavlI7+8cnWf2iNAgMBqAjXnwmpjFS8BAgQIpAWcC2kjJQgQmFug9N3EfVQ133WlZFLvVW71a/rPbT8V7+1zF2h+VHKB5nuT6AWaW63nyzKpupE5ukKZky/Q9HzvW7r/R/bOFeaZGAnMKODnyxmzMn9M5s38ORIhAQJtBFygSbi6QNNm4q3Q6rtLGZHLGqkyNZ/f694M//k/+if/+jJNxPSx/O1/v/u/q+JLxdQjnlQMPm8v4EG7zDjy4qjnS/3ceN6NOtJOmdgZtaynM/JslARmELDfjMtC6ZdO94hTZ23q83Ej37fnmvWUylftfNlX3cgIECAwr0DNuTDvqERGgAABAqUCzoVSOfUIEJhFoPbdRM13XSmD1HuVW/2a/nPbT8V7+9wFmh+VXKD53iR1Cab288g8nb3MyRdoormJ7F+f2orUf1cmUjc6DuUIEPhewM+XZkSJgHlToqYOAQI7CLhAk8iiCzQ7TPO8MTxfUHmunbpcciufKpP6/LGN5/6jl07ejTqn73eXbCJtRNUjbaXKpD6PxqJcGwEP2mWukRdHPV/q58bzPOrHf+3Gv0xeNidutayncrsVavoLMStk6ZwY7Tfjcn3lLx28GkXkTB83+j17rllPqXxF/kVBz157ziujIkBgXYGac2HdUYucAAECBN4JOBfMDQIEVhe48l1W6j3IzSpS5m4aKdvzu7ZIrl2g+VHJBZrvTVIXZFLzrLZ+qv0ZPr/6Ak3pmFLvZSPvdj/1nWr/U93I/viufk7dV2Vz6pfaq0fgVAE/X56a+bpxmzd1fmoTILCugAs0idy5QLPu5C6JPHIR44oykTY+xV9TP1I3VSb1eY59pK1UmdTnOfEoe72AB+0y08iLo54v9XPjeRx1pG6Z0nm1rKfzcv5qxPeLNn/yR9+AEGgmYL9pRpts+MpfOnjVmXM5mYLLC9Sup9J/qU+uL0+lBgkQIHCJQO25cEkQGiFAgACBaQScC9OkQiAECBQKXPkuK/IuI1LmPpRI2Z7ftUWIXaD5UckFmu9Nai/A1NaPzOPRZa66QPNpHJH9pcZh1vaviOuKNmps1SWws4CfL3fObruxmTftbLVMgMDcAi7QJPLjAs3cE/jK6KKXMCLlUmVSn6fGVVM/UjdVJvV5Kv7HzyNtpcqkPs+JR9nrBTxol5lGXhz1fKmfG0/OlxNlQmfWsp7OzPvzqF2gMQ96CNhveii/7uPKXzp41UPkTB83+j17vmI9vfvXCD/9K4Nyved8MioCBNYXuOJcWF/BCAgQIEDgLuBcMBcIEFhd4Mp3WZF3GZEyOd9R9fyuLZJrF2h+VHKB5nuT2gswtfUj83h0GRdofs7Au3fK0fzU/IWbT33k7OPRWJUjQOBnAT9fmgklAuZNiZo6BAjsIOACTSKLLtDsMM3TY8i5gBEpmyqT+jwVcU39SN1UmdTnqfgfP4+0lSqT+jwnHmWvF/CgXWYaeXHU86V+bjyPL+VavVwrk127lvW0dv5yor9fksmp81g29ddpWrdfGrd68wjYb8bl4spfOng1isiZPm70e/Y8aj1Fcz3rF6l7zgajIkCAgC+yzQECBAgQ+F5g1M8L8kCAAIGrBK58lxV5lxEpcx9bpGzP79oi5i7Q/KjkAs33JrUXYGrrR+bx6DIu0NRlILJ31vTQuv2a2NQlsLqAny9Xz+CY+M2bMe56JUBgvIALNIkcuEAzfpL2iCD3Asan8pG2aupH2k+Z1fR/a/uKGB5jnC2elJ/P8wQ8aOd5PZbO/dJhpfLlKmfXtJ7Ozn9k9NG/ThMt99xnab1I7MrMJWC/GZeP1JdHuef980hS7Y8b+b49j1pP0VxHy5lL+85RIyNAoK/AqHOh7yj1RoAAAQJRAedCVEo5AgRmFUi9V8h9l5VbPuWS217r8ql4T7tAc/P4dKHj1Werl3+eA7kXWnLHX9tfas7O+LkLNHVZSe3rda3/8pdx/COctZLqE/hRwM+XZkWJgHlToqYOAQI7CLhAk8iiCzQ7TPPPYyi5DNLywkcqntTnkYy1jD/S/3OZ2eIpGYM67wU8aJfPjtYv6Vu23/rFWrnq2jWtp7Xz1yP66AWXaLnnmEvr9Ri7Pq4VsN9c65nTWuoMzT2/n/tOtZ8Tq7IxgSvWU0neonWi5cylWL6VIkCAQErginMh1YfPCRAgQGAdAefCOrkSKQECrwVS7xVy32Xllk/lJbe91uVT8bpA872QCzQ/zhgXaFKr6KefXKBJG30qkdrXH+vmlL3XK6lTNyK1CZwj4OfLc3J95UjNmys1tUWAwEoCLtAksuUCzUrTuSzW0gspr+pF20qVe/d5ql6OQMv4c+K4l50tnpIxqPNawIN23cx49QKp9cv7K9r34qsu7+9qW09tXGds9X5RpTS2P/mjbx+rll6EKa1XOg71xgnYb8bZR87Q3OeDx9FE2h83+j17vmI9tcxbadul9fbMslERIEAgLnDFuRDvTUkCBAgQmF3AuTB7hsRHgEBKIPJ+IPddVm75khiv+C7s3u+V8Z54gebmuONFmehflomWu8+3VPnaCzap9bTC5y7Q/Jyl+95UmrPIX4iJnAGl/atHgEC+gJ8v883U+Okn88YsIEDgVAEXaBKZd4Fm/6Vxv7gRGek//0f/5Ltir+o+l3nVbuQizLu4Iu1HxnIr0zL+aAyP5WaLp2QM6vwo4EG7fla8ern16YXVDOVzXshFXr7VK+7RgvW0Rx4jo2h9UaW0/dJ6kTErM5eA/WZcPqJfOOWe9/cRRdsfJ7Bfz1esp5Z5K227tN5+GTYiAgQI5AlccS7k9ag0AQIECMws4FyYOTtiI0AgIhB9P5D7LiunfCSGnPZu425d/p3tqRdobh73ix+PNr/7d3737TRcvfx9YKkLMc8AkfKvbO7tfDKNrPkVyrhA83OWIntjbT579FEbo/oEThLw8+VJ2b5urObNdZZaIkBgLQEXaBL5coFmrQktWgIE5hPwoD1fTkS0roD1tG7uciNvfVGltP3SernjV368gP1mfA5EsI/AFeup5ReRpW2X1tsns0ZCgACBMoErzoWyntUiQIAAgRkFnAszZkVMBAisJrDTO4qTL9CsNu/EO69AzQWanH8kMkfg/g9Ktm7/MaYee2OPPnKclSVwuoCfL0+fAWXjN2/K3NQiQGB9gW0v0Fydmt/57V9f0uTv/+Hvf7Xzb/+la9q7JCiNECBAoKGAB+2GuJo+TsB6OiflrS+q3NsvFf2TP/pWWlW9RQTsN4skSphLCFyxnlp+EVn7pa2/JrjENBQkAQITCVxxLkw0HKEQIECAQKWAc6ESUHUCBAj8K4Hb+40d3lG4QGNKE6gXqLlAU9/7PC20fKd8H2WPPuYRFQmB+QX8fDl/jmaM0LyZMStiIkCgh4ALNEFlF2iCUIoRIEDgScCDtilB4DoB6+k6y9lban3BpfSCTmm92b3F96OA/casIHCdwBXrqeaSS+qXR0q/5Cytd52slggQILCmwBXnwpojFzUBAgQIvBJwLpgXBAgQqBfY5fLMTcIFmvr5oAUCLtD8PAdq3inf6qfeK9f2EWnfbCZAIE/Az5d5Xkr/LGDemAkECJwqsN0FmtkT6S/QzJ4h8REgcLWAB+2rRbV3soD1dHL2jZ1AXwH7TV9vve0tYD3tnV+jI0CAQK6AcyFXTHkCBAjsLeBc2Du/RkeAAIFcARdocsWUJ/CjgAs0ZgUBAqcK+Pny1MzXjdu8qfNTmwCBdQVcoOmcOxdoOoPrjgCB4QIetIenQAAbCVhPGyXTUAhMLmC/mTxBwltKwHpaKl2CJUCAQHMB50JzYh0QIEBgKQHnwlLpEiwBAgSaC7hA05xYBwcIuEBzQJINkQCBlwJ+vjQxSgTMmxI1dQgQ2EHABZrOWXSBpjO47ggQGC7gQXt4CgSwkYD1tFEyDYXA5AL2m8kTJLylBKynpdIlWAIECDQXcC40J9YBAQIElhJwLiyVLsESIECguYALNM2JdXCAgAs0ByTZEAkQeCng50sTo0TAvClRU4cAgR0EXKDpnEUXaDqD644AgeECHrSHp0AAGwlYTxsl01AITC5gv5k8QcJbSsB6WipdgiVAgEBzAedCc2IdECBAYCkB58JS6RIsAQIEmgu4QNOcWAcHCLhAc0CSDZEAgZcCfr40MUoEzJsSNXUIENhBwAWazll0gaYzuO4IEBgu4EF7eAoEsJGA9bRRMg2FwOQC9pvJEyS8pQSsp6XSJVgCBAg0F3AuNCfWAQECBJYScC4slS7BEiBAoLmACzTNiXVwgIALNAck2RAJEHgp4OdLE6NEwLwpUVOHAIEdBFyg6ZxFF2g6g+uOAIHhAh60h6dAABsJWE8bJdNQCEwuYL+ZPEHCW0rAeloqXYIlQIBAcwHnQnNiHRAgQGApAefCUukSLAECBJoLuEDTnFgHBwi4QHNAkg2RAIGXAn6+NDFKBMybEjV1CBDYQcAFms5ZdIGmM7juCBAYLuBBe3gKBLCRgPW0UTINhcDkAvabyRMkvKUErKel0iVYAgQINBdwLjQn1gEBAgSWEnAuLJUuwRIgQKC5gAs0zYl1cICACzQHJNkQCRB4KeDnSxOjRMC8KVFThwCBHQRcoOmcRRdoOoPrjgCB4QIetIenQAAbCVhPGyXTUAhMLmC/mTxBwltKwHpaKl2CJUCAQHMB50JzYh0QIGK7SboAACAASURBVEBgKQHnwlLpEiwBAgSaC7hA05xYBwcIuEBzQJINkQCBlwJ+vjQxSgTMmxI1dQgQ2EHABZrOWXSBpjO47ggQGC7gQXt4CgSwkYD1tFEyDYXA5AL2m8kTJLylBKynpdIlWAIECDQXcC40J9YBAQIElhJwLiyVLsESIECguYALNM2JdXCAgAs0ByTZEAkQeCng50sTo0TAvClRU4cAgR0EXKDpnEUXaDqD644AgeECHrSHp0AAGwlYTxsl01AITC5gv5k8QcJbSsB6WipdgiVAgEBzAedCc2IdECBAYCkB58JS6RIsAQIEmgu4QNOcWAcHCLhAc0CSDZEAgZcCfr40MUoEzJsSNXUIENhBwAWazll0gaYzuO4IEBgu4EF7eAoEsJGA9bRRMg2FwOQC9pvJEyS8pQSsp6XSJVgCBAg0F3AuNCfWAQECBJYScC4slS7BEiBAoLmACzTNiXVwgIALNAck2RAJEHgp4OdLE6NEwLwpUVOHAIEdBFyg6ZxFF2g6g+uOAIHhAh60h6dAABsJWE8bJdNQCEwuYL+ZPEHCW0rAeloqXYIlQIBAcwHnQnNiHRAgQGApAefCUukSLAECBJoLuEDTnFgHBwi4QHNAkg2RAIGXAn6+NDFKBMybEjV1CBDYQcAFms5ZdIGmM7juCBAYLuBBe3gKBLCRgPW0UTINhcDkAvabyRMkvKUErKel0iVYAgQINBdwLjQn1gEBAgSWEnAuLJUuwRIgQKC5gAs0zYl1cICACzQHJNkQCRB4KeDnSxOjRMC8KVFThwCBHQRcoOmcRRdoOoPrjgCB4QIetIenQAAbCVhPGyXTUAhMLmC/mTxBwltKwHpaKl2CJUCAQHMB50JzYh0QIEBgKQHnwlLpEiwBAgSaC7hA05xYBwcIuEBzQJINkQCBlwJ+vjQxSgTMmxI1dQgQ2EHABZrOWXSBpjO47ggQGC7gQXt4CgSwkYD1tFEyDYXA5AL2m8kTJLylBKynpdIlWAIECDQXcC40J9YBAQIElhJwLiyVLsESIECgucDzBZrmHeqAwAECf/dv/bkDRmmIBAgQ+OknP1+aBSUC5k2JmjoECOwg4AJN5yy6QNMZXHcECAwX8KA9PAUC2EjAetoomYZCYHIB+83kCRLeUgLW01LpEiwBAgSaCzgXmhPrgAABAksJOBeWSpdgCRAg0FzABZrmxDo4UMAFmgOTbsgEDhXw8+Whia8ctnlTCag6AQLLCkxzgeb3/uD3vi2rWBD4v/g3//2CWqoQIECAAAECBAgQIECAAAECBAgQIECAAAECBAgQIECAAAECBAjsJvDf/x//wW5DMh4CwwX+5//q/xsegwAIECBAgAABAgQIEJhT4L/4D/+9oYH9ygWaof46J0CAAAECBAgQIECAAAECBAgQIECAAAECBAgQIECAAAECBAgQGCTgAs0geN1uLeACzdbpNTgCBAgQIECAAAECVQLDL9B8+/btiL9A8/t/+Ptfifrrv/7rVQlTmQABAqsI2PdWyZQ4VxCwnlbIkhgJ7CFgv9kjj0Yxh4D1NEceREGAAIFZBJwLs2RCHAQIEJhDwLkwRx5EQYAAgVkEnAuzZEIcOwhYTztk0RgIEMgRsO/laCl7FzBvzAUCBE4VuO9/v/lXfnMowa9coBnqr3MCBAg0E/Cg3YxWwwcKWE8HJt2QCQwSsN8MgtftlgLW05ZpNSgCBAgUCzgXiulUJECAwJYCzoUt02pQBAgQKBZwLhTTqUjgBwHryaQgQOA0AfveaRm/ZrzmzTWOWiFAYD0BF2g658yB0xlcdwQIDBew7w1PgQA2ErCeNkqmoRCYXMB+M3mChLeUgPW0VLoES4AAgeYCzoXmxDogQIDAUgLOhaXSJVgCBAg0F3AuNCfWwUEC1tNByTZUAgS+BOx7JkKJgHlToqYOAQI7CLhA0zmLDpzO4LojQGC4gH1veAoEsJGA9bRRMg2FwOQC9pvJEyS8pQSsp6XSJVgCBAg0F3AuNCfWAQECBJYScC4slS7BEiBAoLmAc6E5sQ4OErCeDkq2oRIg8CVg3zMRSgTMmxI1dQgQ2EHABZrOWXTgdAbXHQECwwXse8NTIICNBKynjZJpKAQmF7DfTJ4g4S0lYD0tlS7BEiBAoLmAc6E5sQ4IECCwlIBzYal0CZYAAQLNBZwLzYl1cJCA9XRQsg2VAIEvAfueiVAiYN6UqKlDgMAOAi7QdM6iA6czuO4IEBguYN8bngIBbCRgPW2UTEMhMLmA/WbyBAlvKQHraal0CZYAAQLNBZwLzYl1QIAAgaUEnAtLpUuwBAgQaC7gXGhOrIODBKyng5JtqAQIfAnY90yEEgHzpkRNHQIEdhBwgaZzFh04ncF1R4DAcAH73vAUCGAjAetpo2QaCoHJBew3kydIeEsJWE9LpUuwBAgQaC7gXGhOrAMCBAgsJeBcWCpdgiVAgEBzAedCc2IdHCRgPR2UbEMlQOBLwL5nIpQImDclauoQILCDgAs0nbPowOkMrjsCBIYL2PeGp0AAGwlYTxsl01AITC5gv5k8QcJbSsB6WipdgiVAgEBzAedCc2IdECBAYCkB58JS6RIsAQIEmgs4F5oT6+AgAevpoGQbKgECXwL2PROhRMC8KVFThwCBHQRcoOmcRQdOZ3DdESAwXMC+NzwFAthIwHraKJmGQmByAfvN5AkS3lIC1tNS6RIsAQIEmgs4F5oT64AAAQJLCTgXlkqXYAkQINBcwLnQnFgHBwlYTwcl21AJEPgSsO+ZCCUC5k2JmjoECOwg4AJN5yw6cDqD644AgeEC9r3hKRDARgLW00bJNBQCkwvYbyZPkPCWErCelkqXYAkQINBcwLnQnFgHBAgQWErAubBUugRLgACB5gLOhebEOjhIwHo6KNmGSoDAl4B9z0QoETBvStTUIUBgBwEXaDpn0YHTGVx3BAgMF7DvDU+BADYSsJ42SqahEJhcwH4zeYKEt5SA9bRUugRLgACB5gLOhebEOiBAgMBSAs6FpdIlWAIECDQXcC40J9bBQQLW00HJNlQCBL4E7HsmQomAeVOipg4BAjsIuEDTOYsOnM7guiNAYLiAfW94CgSwkYD1tFEyDYXA5AL2m8kTJLylBKynpdIlWAIECDQXcC40J9YBAQIElhJwLiyVLsESIECguYBzoTmxDg4SsJ4OSrahEiDwJWDfMxFKBMybEjV1CBDYQcAFms5ZdOB0BtcdAQLDBex7w1MggI0ErKeNkmkoBCYXsN9MniDhLSVgPS2VLsESIECguYBzoTmxDggQILCUgHNhqXQJlgABAs0FnAvNiXVwkID1dFCyDZUAgS8B+56JUCJg3pSoqUOAwA4CLtB0zqIDpzO47ggQGC5g3xueAgFsJGA9bZRMQyEwuYD9ZvIECW8pAetpqXQJlgABAs0FnAvNiXVAgACBpQScC0ulS7AECBBoLuBcaE6sg4MErKeDkm2oBAh8Cdj3TIQSAfOmRE0dAgR2EHCBpnMWHTidwXVHgMBwAfve8BQIYCMB62mjZBoKgckF7DeTJ0h4SwlYT0ulS7AECBBoLuBcaE6sAwIECCwl4FxYKl2CJUCAQHMB50JzYh0cJGA9HZRsQyVA4EvAvmcilAiYNyVq6hAgsIOACzSds+jA6QyuOwIEhgvY94anQAAbCVhPGyXTUAhMLmC/mTxBwltKwHqaK13/8V/+ra+A/p9//MdzBSYaAgSOEXAuHJNqAyVAgEBIwLkQYlKIAAECxwg4F45JtYF2EBi5nryDfJ/gHjYt+2jZdodloYvNBUbue5vTbj0882br9BocAQIfBLa7QPP3/8EfNkn47/z2ry9p14FzCaNGCBBYSMC+t1CyhDq9gPU0fYqaBvirP/+6+W//tGm3Gj9UwH5zaOINu4mA9ZTP2vJLyE9tt+w3X0ENAgR2FXAu7JpZ4yJAgECZgHOhzE0tAgQI7CrgXNg1s8Y1QqDnenp+r+g94/uMX23zqr2r+3gcTcu2R6wTfe4l0HPf20vu7NGYN2fn3+gJnCzgAk0w+y7QBKFWLvarX72P/tu315+9qvOu7GML93qfypbEk+vfMv7cWG7lZ4unZAzq/CDgQbt+Utxfwjy29OlfzJ6p/KtY7uPwr37nzw3rKd9MjTePMG8u40S9XNqJSq1bzn7TN3c152Xky5qa9vtK7NlbzXqqyV2ruZH7rHnPaiSeW9lUuU8mn2bQ/dkz2r5n1T3Xo1ERmEGg5lyYIX4xECBAoIVAzXPvu3hyn1tbl38Xp3OhxYzSJgECBNYVOPlcaH0Wz9Z+6Tuzx9n97v1Vi2erFVdVz/XkAk18hqTez8Zb+rlkzQWakrUSib+k3dxxK0/glUDPfU8G9hEwb/bJpZEQIJAnsO0FmqsuvNz/os1V7Tlw8iZot9KfLrS8++zVf49cjLkNKlWuJJ5crJbx58byziTldO8nWq4kLnWqBex7dYS5L3xmKv/p5VHkxVKd3J61rac987rSqO5/BccFmpWyVhar/abMraRW7XmZOlNr2y8ZkzrfC5Sup9rctZgbuc+ajxKpeG5lI2Vq51ekj0iZ2jjUJ0DgXIHSc+FcMSMnQGB3gdrn3lc+uc+trct/yqFzYfcZbnwECBDIEzj1XGh9Fs/W/hXvzN49Q7V4tsqbxfOULl1Pny4/3Ef3fHnp6gs0V7yfjIzjU7ZKLmg9t/eqjdTYUnGn7Fu/Z47GXzL2eVaPSFYVKN33Vh2vuK8RMG+ucdQKAQLrCbhAk8iZCzTrTersiCOXL57L1FxwefwrK6/+Ak1JPLmDbhl/biy38rPFUzIGdd4KeNAunxy5LzhnKp96cdT6xVW5+tw1rae583NldPeLKqVttrrg4gJNaUbWq2e/6ZOz2vPy8Yuk0i9jIjH00di3l5L1FMlL5NnvpnrV3Ij0F/lSNfKXFCN//aU0nlrbfWeqkREg0Eug5FzoFZt+CBAg0FugxbNZ7nNi6/IpU+dCSsjnBAgQOEvgxHOh9Vk8W/uPMzr1fjf1fWrJpY3I89cuq650PZUYleTik3NJDM/tXdFG6VzIXXeRft61+eq/txx77dhaxhZxVGZvgdJ9b28Vo0sJmDcpIZ8TILCrgAs0icy6QLPr1H8YV8mFlZILH48XZ+7dr3SBJhp/yZRp6VkSjzqXCnjQLufMffkyU/nIi59ImXK9PWtaT3vmNXdUIy+xjOw710n5OgH7TZ1ftHbkLPz05c9jP1ddkojGrlxcoGQ9zTg3cp81b0KPvwRwF0tdsolcnnlsO3fuR2xT7cezryQBAgR+FCg5FzgSIEBgV4HIs1mkzKNP7nNr6/Kp3DkXUkI+J0CAwFkCJ54Lrc/i2dq/8p1ZyaWN3GerlVdg6XoqMSrJxSfbkhie27uijdL85667SD8u0ESUlDldoHTfO93t9PGbN6fPAOMncK6ACzSJ3LtAc8DiyL1Ak1v+FWHJhZHHdiIxvEtdpG6qTOrznGkTaStVJvV5TjzKXi7gQbuMNPJC67HM6uXLlM6rZT2dl/PnET//ZZpWf2nm7WPEn//5k979ynx/AftNH/Pc8/tVVLVfREVi6KOxby8l6ymSl1SZK+dGqq9b9lJlaj9/niGl40vFce8nWm7fmWtkBAi0Eig5F1rFol0CBAiMFog8c0XK5DzD9XynGvF1LkSUlCFAgMA5AqedC5FzvufZ3Tqe1u93c+PffWWVrqeIY+pdZUkbj23W1o+8r22Z/9J3t59iuuoCzb2dnPE//iNOtWO7Irc5sSt7lkDpvneWktE+C5g35gQBAqcKuECTyLwLNAcsjcjli8cyueVfEbpA84tKa88DpvDsQ/SgXZahyIuTmV8YR0YdGWOknZPKWE8nZfv7sT5enLlfXnn131oL+Qs0rYXnad9+0ycXkbMwVSb1eWoktfVT7fv8p59K1lMkL6kyqc9Tual51nzVdu0Xi89tlraX45JTNuXpcwIECNwFSs4FegQIENhVIPK8FSlz94mUrXnOzW0/kjfnQkRJGQIECJwjcNq5kHu2rl6+xTuzmmeb3VdW6XqKzLPUu8qSNp6fae//f/Qvdqdi6pXv1NhTn7+L86oLNLnt57hGxhYp0ytX+tlPoHTf20/CiHIEzJscLWUJENhJwAWaRDZdoNlpuheO5fmCR+sLH1e0/2moV7QfaSPKHWkrVSb1eTQW5ZoIeNAuY428OKl5Idq6/cioIzFE2jmpjPV0UrZ/HmvkkkykzBVyLs9cobhOG/abPrmKnIWpMqnPUyOprZ9q3+cu0NznQOmFl3dzqLS9e73ndl99EW19WMEECLQQ8JzVQlWbBAjsKpD7PBYp3/OdaiQvzoWIkjIECBA4R+C0c2G2s7t1PK9mcuk7rlfv3HLj331lla6niOOz3XOdkjZubV7VzmNbpXludXHnKptP751L+ojWuXLNluZGPQLvBEr3PaJnC5g3Z+ff6AmcLOACTSL7LtCcvDz+1dhdoPlxElx5YSXSVqpM6nPTeKiAB+0y/sgLmp5f9ubGkxp1pL1UGyd+bj2dkfXHCzG3Ed//4kxq9KX1Uu3eP3eBJiq1Rzn7Tb88jvyyxXncJ8+l62mmuRGZK6kyteN5zlZpe6k4H/vJKdtnNumFAIEdBErPhR3GbgwECBDIFch9HouU7/lONTJe50JESRkCBAicI3DauTDb2d06nlczufQd172tmmeb3VdW6Xq6m77zuV8seVXu+bOcSyjv5kJkXubOrZa5T/nd+35nk6r/XO+VT4lZtM6Va7ZlHrR9pkDpvnemllHfBcwbc4EAgVMFXKBJZN4FmlOXxr8a96uLGZHLGqkynz5P1b2FFinzLnWRuqkyqc9zpk2krVSZ1Oc58Sh7uYAH7TLSyAuamheirdt/HPW7l1w5LwzLFPerZT3tl9OeI3q+YHNV39ELPlf1p50+AvabPs73Xj59IZQ6LyNn+q0f53HfnD72VrOeZpkbkXmWKlP7xeKrDJZ8OZqK89VzbGodjptdeiZAYEWBmnNhxfGKmQABAqUCOc9tzz9bfXp+6/lONTJ250JESRkCBAicI3DauRA573ue3a3jib7f6vVss/vKKl1PkXnwbPdcJ7eNVPnU57lzq1XuI3GmyqQ+f2f/akzR97rP7+Ef6+V8txKJPVKmVX60u79A6b63v4wRfhIwb8wPAgROFXCBJpF5F2hOXRofLqlELmukytR8fq97S823b79cpomk6rH87X+/+7+r4kvF1COeVAw+by7gQbuMOPLiZOYXxqlRR8aXauPEz62nE7NuzATGCNhv+rnXXiqoOVNr6vYTWr+n0vU009yIzJVUmdrxvJoJny7QvCp/++IzFedjvZyy689UIyBAoJdA6bnQKz79ECBAYAaB0uewSL2e71Qjls6FiJIyBAgQOEfgtHNhtrO7dTzR91v3crnx3OpF3sHdykUvFqy8+krXU8T92aXmAk20v2i5nPlzdX4jMabKpD5P2afWwad1eP8seiG/dE2fsgavnl/aSwuU7nvplpXYWcC82Tm7xkaAwCcBF2gS88MFmgMX0PMFlWeC1OWSW/lUmdTnj2089x+9dPIudTl9v7tkE2kjOnUibaXKpD6PxqJcEwEP2mWskRdDPb/szY0nMupIm5F2TipjPe2dbX8hZu/8rjY6+02fjEXOwlSZ1OepkdTWT7Xv859+KllPkbykyqQ+T+Wm5lnzVduRL+9TX9zf20jFXvMF52PbtYapOH1OgMCZAiXnwplSRk2AwIkCj897qWfD3GfOe/ma59zI82GkzGPszoUTZ7oxEyBA4L3AaedC5NzseXa3jif3+SU3nufnnef+cv9xmdXXaul6irg/25RcoCl59s2pUzKOmpxH+0uVS32esr99ntNGbu4ibb97j33aGqyZT+qWCZTue2W9qbWLgHmzSyaNgwCBXAEXaBJiLtDkTqnFy0cuYlxRJtLGJ8qa+pG6qTKpz3OmQaStVJnU5znxKHu5gAftMtKcFy/RFy09XzBHRh0ZY6Sdk8pYTydl+/1Y7xdtvv1THgTaCdhv2tk+thw5C1NlUp+nRlJbP9W+z12guc+BKy7QXDGfcuZ8TtkrYtMGAQJnCHjOOiPPRkmAQL7AFc9ekTZme0fqXMifK2oQIEBgZ4HTzoXZzu7W8byau7XvzCIx576T3mWNla6nXNObV84ljJxLMO9yEWmjZByluc/pK1U29flzjK/K57SRk7tXuc41y4ktt23lCZTue+TOFjBvzs6/0RM4WcAFmkT2XaA5aHlEL2FEyqXKpD5PsdfUj9RNlUl9nor/8fNIW6kyqc9z4lH2cgEP2mWkkRcnPb/szY0nMupIm5F2TipjPZ2U7fdjdYHGPOghYL/poRz7V9BS52Xq89RIauun2ve5CzT3OVD7ywBXzaWcOZ9T9qr4tEOAwP4CnrP2z7EREiCQL3DVc1eknZ7vVCMSzoWIkjIECBA4R+C0c2G2s7t1PK9mcu07s0jMj/3mll959ZWupxKj3EsYPVwfL9mU9Bf9i5C5Xqnyqc+fx1JzgeZdX7Xr8pN37vhKcqfOuQKl+965YkZ+EzBvzAMCBE4VcIEmkXkXaA5ZGjkXMCJlU2VSn6fYa+pH6qbKpD5Pxf/4eaStVJnU5znxKHu5gAftMtLIi5OeX/a2jqdM6bxa1tM5Ob9fkikdceqv07RuvzRu9eYRsN/0yUXu+foqqtovciIx9NHYt5eS9RTJS6rMlXMj1dcte6kytfFcNUNScT72k1P2qvi0Q4DA/gIl58L+KkZIgMDJAlc+c0Xa6vlONZJX50JESRkCBAicI3DauTDb2d06nhne70bGuMuKK11PEaPHyym3iyYzXqDpkceI1XMcqTqpzx/fRT+2/XjhJ6eNdxeFSi7XRMwjsUXaUYbAK4HSfY/m2QLmzdn5N3oCJwu4QJPIvgs0hyyP3AsYn8pH2qqpH2k/lbaa/m9tXxHDY4yzxZPy83mWgAftLK7vCuf+kuFM5SMvfiJlyvX2rGk97ZnXK0cV/es00XLPsZXWu3KM2uojYL/p4xw5C1Nlcs//55Gl2u8jsXcvJespkpdUmavnxtXtPWY9NZYrZ0hOXzllr4xRWwQI7C1Qci7sLWJ0BAicLnD1M1fuc2vr8qn8OhdSQj4nQIDAWQInngutz+LZ2s99P5sTf+q5KvX5bqutdD09Xo55Z/J86eK0CzSPRtG/VHO3TM3DXP9X7UX7SMWe2/ZV/e62Fo2nn0DpvtcvQj3NKGDezJgVMREg0EPABZqEsgs0Pabh4D5KLoO0vPCRiif1eYSzZfyR/p/LzBZPyRjUeSvgQbt8cuS8EL31MlP51MuhVLzlanvXtJ72zu8Vo4tecImW++HI/vM//5fUX7i5YizaGCtgv+njf8V5mXv+P48sEkMfjX17KVlPkbykylw9N65u74q5mDJ4NauidaLl9p25RkaAQCuBknOhVSzaJUCAwGiBFs9cuc+trcunjJ0LKSGfEyBA4CyBE8+F1mfxbO3nvhPLiT/1bJX6fLfV1nM9nXKBpubizH1+XT0Pr77kklqjOWsy1dZua854xgv03PfGj1YEVwmYN1dJaocAgdUEXKBJZMwFmtWmdEG8pRdSXtWLtpUq9+7zVL2c4beMPyeOe9nZ4ikZgzovBTxo102MK1745L7Euap8bjt1UmfUtp7OyPNtlPcLLqUjTl1wcYGmVPacevabfrmuPS9TXzbVtt9PYt+eStdTbe5azI3cZ9PHrNbE8252pNqsmVUt266JS10CBNYXKD0X1h+5ERAgQOBHgVbPXLnPra3Lf8q9c8HKIECAAIFHgVPPhdZn8Wzt57wzu5XNif/d81Wr566ZV3DP9XTKBZor8n31XLxifeSMKxW/NZijqezVAj33vatj1944AfNmnL2eCRAYK+ACTcLfBZqxE7RL7/eLG5HOvn37vtSrus9lXrUbuQjzLq5I+5Gx3Mq0jD8aw2O52eIpGYM6Pwh40K6fFI//ksu9tU9/Tnim8q9iiYyhXm3PFqynPfP68lGh8V96cYHmnLlUOlL7TalcWb2a8zL1Zc0topr2y0ak1qNAzXqqyV2ruZH7rHm3yInn07Puo22kzZLZ2KrdkljUIUBgP4Gac2E/DSMiQOB0gU/Pu882j8+Ikee13OfW1uXf5dq5cPoqMH4CBAh8L3DyudD6LJ6t/Zx3Zu/e8b57h/buGSv6zm2XddlzPblAE581kWf5eGt5F8xy2n1XNhK/NXiFtDZKBHrueyXxqTOngHkzZ15ERYBAewEXaBLGLtC0n4R6IEBgbwEP2nvn1+j6ClhPfb1H9lZ6wSUac2n7pfWicSk3j4D9Zp5ciGR9AespnsPIl4+PreWWj0bSqt1o/8oRILC3gHNh7/waHQECfQR2el5zLvSZM3ohQIDAKgLOhVUyJc4VBHqup+gFmpwL5DnG98tRrdvPield2auf5V+1d3UfPd5JX2GrDQI99z3a+wiYN/vk0kgIEMgT2PYCTR5DuvTv/Pav04UCJRw4ASRFCBDYSsC+t1U6DWawgPU0OAEdu299UeXefumQvv3T0prqrSJgv1klU+JcQcB6ystSzpebOWWjUbRoM9q3cgQInCHgXDgjz0ZJgEB7gdtz2w7/irpzof1c0QMBAgRWEnAurJQtsc4uMHI9ecf4fnb0sGnZR8u2Z19T4ptfYOS+N7+OCN8JmDfmBgECpwq4QBPMvAs0QSjFCBAg8CTgQduUIHCdgPV0neXsLbW+4FJ6Qae03uze4vtRwH5jVhC4TsB6yreMfglZ8y8qvvply2i/+SNSgwABAr8IOBfMBgIECNQL7HJ55ibhXKifD1ogQIDATgLOhZ2yaSyjBUauJ+8Z32e/h03LPlq2PXrN6H99gZH73vp6547AvDk390ZO4HSB7S7QzJ5QB87sGRIfAQJXC9j3rhbV3skC1tPJ2Td2An0F7Dd9vfW2IGSAuAAAIABJREFUt4D1tHd+jY4AAQK5As6FXDHlCRAgsLeAc2Hv/BodAQIEcgWcC7liyhN4L2A9mR0ECJwmYN87LePXjNe8ucZRKwQIrCfgAk3nnDlwOoPrjgCB4QL2veEpEMBGAtbTRsk0FAKTC9hvJk+Q8JYSsJ6WSpdgCRAg0FzAudCcWAcECBBYSsC5sFS6BEuAAIHmAs6F5sQ6OEjAejoo2YZKgMCXgH3PRCgRMG9K1NQhQGAHARdoOmfRgdMZXHcECAwXsO8NT4EANhKwnjZKpqEQmFzAfjN5goS3lID1tFS6BEuAAIHmAs6F5sQ6IECAwFICzoWl0iVYAgQINBdwLjQn1sFBAtbTQck2VAIEvgTseyZCiYB5U6KmDgECOwi4QNM5iw6czuC6I0BguIB9b3gKBLCRgPW0UTINhcDkAvabyRMkvKUErKel0iVYAgQINBdwLjQn1gEBAgSWEnAuLJUuwRIgQKC5gHOhObEODhKwng5KtqESIPAlYN8zEUoEzJsSNXUIENhBwAWazll04HQG1x0BAsMF7HvDUyCAjQSsp42SaSgEJhew30yeIOEtJWA9LZUuwRIgQKC5gHOhObEOCBAgsJSAc2GpdAmWAAECzQWcC82JdXCQgPV0ULINlQCBLwH7nolQImDelKipQ4DADgIu0HTOogOnM7juCBAYLmDfG54CAWwkYD1tlExDITC5gP1m8gQJbykB62mpdAmWAAECzQWcC82JdUCAAIGlBJwLS6VLsAQIEGgu4FxoTqyDgwSsp4OSbagECHwJ2PdMhBIB86ZETR0CBHYQcIGmcxYdOJ3BdUeAwHAB+97wFAhgIwHraaNkGgqByQXsN5MnSHhLCVhPS6VLsAQIEGgu4FxoTqwDAgQILCXgXFgqXYIlQIBAcwHnQnNiHRwkYD0dlGxDJUDgS8C+ZyKUCJg3JWrqECCwg4ALNJ2z6MDpDK47AgSGC9j3hqdAABsJWE8bJdNQCEwuYL+ZPEHCW0rAeloqXYIlQIBAcwHnQnNiHRAgQGApAefCUukSLAECBJoLOBeaE+vgIAHr6aBkGyoBAl8C9j0ToUTAvClRU4cAgR0EXKDpnEUHTmdw3REgMFzAvjc8BQLYSMB62iiZhkJgcgH7zeQJEt5SAtbTUukSLAECBJoLOBeaE+uAAAECSwk4F5ZKl2AJECDQXMC50JxYBwcJWE8HJfv/Z+9ecl3LsQNhZ8ygYCQQAzBgIBEt9xLVzFYO2S338rd77hvwHGoG94cUpQqFQhIXufnm51Y6xMfit/jYZ+vwHk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mOYCzT/+4x8/dgCNjuHP//TnaFHlCBAgQIAAAQIECBAgQIAAAQIECBAgQIAAAQIECBAgQIAAAQIECBAgQIAAAQIECBAgQIAAAQIEKgj8/PPPFVopb+InF2jK8dQkQIAAAQIECBAgQIAAAQIECBAgQIAAAQIECBAgQIAAAQIECBAgQIAAAQIECBAgQIAAAQIECBBICwy/QPPjx48j/gKNP3mWnoxKECCwl4B9b698Gs1YAetprL/eCZwkYL85KdvG2lrAemotrH0CBAisJeBcWCtfoiVAgEBrAedCa2HtEyBAYC0B58Ja+RLt3ALW09z5ER0BAvUF7Hv1TU9o0bw5IcvGSIDAO4HH/vfLX34ZCvSTCzRD/XVOgACBZgIetJvRavhAAevpwKQbMoFBAvabQfC63VLAetoyrQZFgACBYgHnQjGdigQIENhSwLmwZVoNigABAsUCzoViOhUJ/EHAejIpCBA4TcC+d1rG64zXvKnjqBUCBNYTcIGmc84c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Uwaj3987/8693pf/77v5byEiwBAgR2Fxh1LuzuanwECBBYVcC5sGrmxE2AAIE2As6FNq5aPVNg5HrybvbznOth07KPlm2fuVKNuqbAyH2v5ji01VfAvOnrrTcCBOYR2O4Czb/9+3820f373/5apV0HThVGjRAgsJCAfW+hZAl1egHrafoUNQ3wp//1vvkf/6dptxo/VMB+c2jiDbuJQI319PhS7jXAb5djfJHXJJ0aJUCAwGWBGufC5SA0QIAAAQLTCDgXpkmFQAgQIDCFgHNhijQIYhOBnuvp9V2sd7OfJ1Ftm3ft1e7jeTQt295k6RnGQIGe+97AYeq6soB5UxlUcwQILCPgAk0wVS7QBKFWLvbTT5+j//Hj/Wfv6nwq+9zCo963siXx5Pq3jD83llv52eIpGYM6fxDwoH19Urz7hcnIL0s+9zyq/Kdf9rzF5l9Dz58b1lO+mRofHmE+XMaJerm0E5Vat5z9Zlzuol++5D4fPEYUbX+cwH49j1pP0Vx/e16LZMMzXURJGQIECPwmMOpckAMCBAgQmFPAuTBnXkRFgMBYgRbfLeW+S2td/pPwyedCa/PZ2s99X5sTf4s1NHZXKOu953pygSaeo+h762iLVy7QlKyVSPwl7UbHqxyBbwI99z2Z2EfAvNknl0ZCgECewLYXaGpdeHn8RZta7Tlw8iZot9LfLrR8+uzdf49cjLkNKlWuJJ5crJbx58byySTl9OgnWq4kLnUuC9j3rhHmvvCZqfy3l0eRF0vX5PasbT3tmdeVRvX4Kzgu0KyUtbJY7TdlbjVqRc7I3PP+Oa5I+zXGoY3fBEatp9a5bt2+OUSAAIFdBUadC7t6GhcBAgRWF3AurJ5B8RMgUFugxXdLue/SWpf/ZnbqudDafLb2c9/X5sTfYg3VXue92itdT5F/cOj1HxWqfYGmxrvXyDi+5eLTP5yU0+67NlJjS7Wfsr+NKdXHlTmYatsavKKr7lWB0n3var/qry1g3qydP9ETIFAu4AJNws4FmvLJtUzNyOWL1zJXLrg8/5WVd3+BpiSeXOyW8efGcis/WzwlY1Dno4AH7fLJkftyZabyqRdHrV9clavPXdN6mjs/NaN7XFQpbbPVBRcXaEozsl49+82YnD1/MZT6curqF0/+aki/HJesp9SXhJ+if85r5HnsikLr9q/Epi4BAgRmFig5F2Yej9gIECBA4JqAc+Gan9oECOwlEHnXECnzrDLTd2eRbJ14LsyWo9bxvJuft/9W431wZH1EykTm6gplStdTidHMF2hGfBeQu44i8+lTmzkXzCL9pMpcHVvJ/ErF5HMCD4HSfY/g2QLmzdn5N3oCJwu4QJPIvgs0ByyPkgsrJRc+ni/OPFhXukATjb9kyrT0LIlHnaoCHrTLOXNfvsxUPvLiJ1KmXG/PmtbTnnnNHdXISywj+851Uv6agP3mml9u7XeXJWp8YfqII6f93NiVTwuMWk+tn7Vat5+WVYIAAQJrCow6F9bUEjUBAgT2F3Au7J9jIyRAIC4QedcQKfPc40zfnUUkTjwXZstR63hu8yDnfW1OPJH1ESkTmasrlCldTyVGLtD8fkbkzNvoXHKBJiql3MkCpfveyWbG/qc/mTdmAQECpwq4QJPIvAs0ByyN3As0ueXfEZZcGHluJxLDp9RF6qbKpD7PmTaRtlJlUp/nxKNsdQEP2mWkkRdzz2VWL1+mdF4t6+m8nL+O+PUv07T6SzMfHyP+16+f9O5X5vsL2G/6mz96vPrFUuqZIPX5uJHv2/Oo9dQ6163b33dGGBkBAqcLjDoXTnc3fgIECMwq4FyYNTPiIkBghEDkXUOkTOQ927sykbavfDcXMT3tXGhtPlv77+ZAzffBueONzMmVy5Sup4jjq4sLNL8XuTqvc9bKu74i/efM7ehffo/MnUiZnNiUJfAsULrvUTxbwLw5O/9GT+BkARdoEtl3geaA5RG5fPFcJrf8O0IXaH5Tae15wBSefYgetMsyFHlxcuUlfev2I6OOxBBp56Qy1tNJ2f79WJ8vzjwur7z7b62F/AWa1sLztG+/GZeLyBc7n/46zS3q1Pma+nzcyPftucZ6euTtVekxFz59fiv/bb5cUTeXruipS4DAyQI1zoWT/YydAAECuwk4F3bLqPEQIHBFIPKuIVLmEUOkbM/v2iI2p50Ls+WodTzv5kDN98G58Ufm5MplStdTxPHVpeYFmtd3vaXvd0vGUSPfqX5Tn3+K4VO93As0ue2ncv38eWRskTI18qCNMwVK970ztYz6IWDemAsECJwq4AJNIvMu0Jy6NJ7G/XrBo/WFjxrtf0tbjfYjbUSnTqStVJnU59FYlGsi4EG7jDXy4qTnS/3ceCKjjrQZaeekMtbTSdn+dayRSzKRMjXkXJ6pobhOG/abcbmq+YXpu1E4f/vn9up6yvli8Hl0LXPdsu3+GdIjAQIE+gpcPRf6Rqs3AgQIEGgt4FxoLax9AgR2Esh9HxEp3/O7tkguTjsXZstR63hy39eOiCcyT1cpU7qeIu6vBrUu0NRq5xbf60Wc3Ly1urhT4vs8nte4XKDJzazyOwuU7ns7mxhbWsC8SRspQYDAngIu0CTy6gLNnhM/a1Qu0PyRq+aFlUhbqTKpz7MSrnBtAQ/aZaKRF0c9X+rnxpMadaS9VBsnfm49nZH15wsxtxE//uJMavSl9VLtPj53gSYqtUc5+824PLpAM86+Vc9X1lPqmenqfCkdcyqu0nbVI0CAwAkCV86FE3yMkQABAqcJOBdOy7jxEiBwRSD3fUSkfM/v2iJjP+1cmC1HreN5Nweuvt+7Mocjc3LlMqXrKXXx5NtfBX/9LOcSSuk/pPQpR5H53CK/Kb9Hn59sUvVdoGmRNW3uIlC67+0yfuMoEzBvytzUIkBgfQEXaBI5dIFm/Ul+aQTvLmZELmukynz7PFX3NqBImU8Dj9RNlUl9noMeaStVJvV5TjzKVhfwoF1GGnmhdeWFaOv2n0f96SVXzgvDMsX9allP++W054heL9jU6jt6wadWf9rpI2C/6eP8rpeaX5jmtj9u1Hv3fGU9pZ7ZSudL6kvI0ox4viuVU48AgZMErpwLJzkZKwECBE4RcC6ckmnjJEDgqkDqHUnpe7Ce37VFDE47FyJ57Zmj1vHkztMR8UTm6SplStdTxP3V4LVObhup8qnPc+dWqxxG4kyVSX3+yf7dmKLvq1/flz/Xy/ldh0jskTKt8qPd/QVK9739ZYzwm4B5Y34QIHCqgAs0icy7QHPq0vhySSVyWSNV5srnj7q31Pz48dtlmkiqnsvf/ven/6sVXyqmHvGkYvB5cwEP2mXEkRcnM78wTo06Mr5UGyd+bj2dmHVjJjBGwH4zxv3Wa+mFiEfEqTM29fm4ke/b85X1lMrX1fmyr7qRESBAYF6BK+fCvKMSGQECBAiUCjgXSuXUI0DgJIHU+5FPFpF6Pb9ri+TstHNhthy1jufdHLj6fi/n4sbzRYDoxYLIvJ21TOl6isyD1zHn5CFV98qe9ly3ZBxXcxnpM1Um9XnEr7SNR9vf1keq7ciavvVzwhq8Op/Uzxco3ffye1JjJwHzZqdsGgsBAjkCLtAktFygyZlOm5R9vaDyOqzU5ZJb+VSZ1OfPbbz2H7108ikdOX1/umQTaSM6HSJtpcqkPo/GolwTAQ/aZaypFy+3Vnu+1M+NJzLqSJuRdk4qYz3tnW1/IWbv/K42OvvNuIxFvlxp9eXNuFHv3fOV9ZR6Xnr+0vuToi/i9p5fRkeAwHoCV86F9UYrYgIECBBICTgXUkI+J0DgZIGrv+yfeq/S+7u2SC5POxdmy1HreN7NgRbvgz+9M7y9J4yMMTJXVyhTup5KjEou0JTscTl1SsZxJa/R/lLlUp+/xviufE4bubmLtG0NXplJ6l4RKN33rvSp7voC5s36OTQCAgTKBFygSbi5QFM2sZatFbmIUaNMpI1viFfqR+qmyqQ+z5kAkbZSZVKf58SjbHUBD9plpDkvXqIvO3teuImMOjLGSDsnlbGeTsr257E+Ltr8+D88CLQTsN+0s0213OIL0+c+nb+pDNT//Op6+pSzVC5Tn9cfqRYJECBAICJw9VyI9KEMAQIECKwj4FxYJ1ciJUCgr0CN9xqRNmb77uy0c2G2HLWO590qav0++LXPyBj7rvZ2vZWupxKjnEsYOZdgPulE2igZR2k2cvpKlU19HpnTOW3k5O7Wd07buWu+1F89Ag+B0n2P4NkC5s3Z+Td6AicLuECTyL4LNActj+gljEi5VJnU5yn2K/UjdVNlUp+n4n/+PNJWqkzq85x4lK0u4EG7jDTy4qXnS/3ceCKjjrQZaeekMtbTSdn+PFYXaMyDHgL2mx7K7/to/YWp87d/bmusp+cvRJ9HcOWvEfWX0CMBAgQI3ARqnAskCRAgQGAfAefCPrk0EgIE6gnUen8Vaafnd20RodPOhdly1Dqed3Og9fvg1z4jY4zM1RXKlK6nEqPcSxg9/D69U472Hf3L5rleqfKpzyNzOtrGp3JX1+U342hs0TwpR+BZoHTfo3i2gHlzdv6NnsDJAi7QJLLvAs0hyyPnAkakbKpM6vMU+5X6kbqpMqnPU/E/fx5pK1Um9XlOPMpWF/CgXUYaeXHS86V+63jKlM6rZT2dk/PHJZnSEaf+Ok3r9kvjVm8eAfvNuFxc/WImdWanPh838n17HrWeornu9UXqvhk2MgIECOQJjDoX8qJUmgABAgR6CTgXeknrhwCBVQSi7zMi44m01fO7tkjMp50Ls+WodTzv5kDr98GvfUbGGJmrK5QpXU8Ro+d3qreLJjNeoOmRo4hV7hyMtPnunfbzhZ+cNj5dFCq5XBMxj8QWaUcZAu8ESvc9mmcLmDdn59/oCZws4AJNIvsu0ByyPHIvYHwrH2nrSv1I+6m0Xen/1naNGJ5jnC2elJ/PswQ8aGdx/a5w7gvTmcpHXvxEypTr7VnTetozrzVHFf3rNNFyr7GV1qs5Rm31EbDf9HF+10vqfMw973O/nBo38n17HrWeUnPpIR4tZy7tO0eNjACBvgKjzoW+o9QbAQIECEQFnAtRKeUIEDhFoPQ9xSef3Hdprcun8njiudDafLb2c9+x5cSfWj+pz1Pzc7XPS9fTu8sZr2N/vXRx2gWa1wtEOXMjNQ9z/d+1F+0j9Vd2ctuu1W+Op7IEngVK9z2KZwuYN2fn3+gJnCzgAk0i+y7QHLA8Si6DtLzwkYon9XkkZS3jj/T/Wma2eErGoM5HAQ/a5ZMj54XorZeZyqdeDqXiLVfbu6b1tHd+a4wuesElWu4PR/b/+vW/pP7CTY2xaGOsgP1mnH/qDM09719Hkmp/3Mj37bnGeirJW7ROtJy5tO8cNTICBPoK1DgX+kasNwIECBBoKeBcaKmrbQIEVhMofUfxbZy579Jal0/l5MRzobX5bO3nvmPLiT+1hlKfp+bnap/3XE+nXKC5cnHmMX9qz8Pal1xSazRnTabaWm1NiXd+gZ773vwaIowKmDdRKeUIENhNwAWaREZdoNltyr8ZT+mFlHf1om2lyn36PFUvJ10t48+J41F2tnhKxqDOWwEP2tcmRo0XPrkvcWqVz23nmtQZta2nM/J8G+XjgkvpiFMXXFygKZU9p579ZlyuI18e5T4fPI8m0v640e/Zc4311DJvpW2X1tszy0ZFgACBuECNcyHem5IECBAgMLuAc2H2DImPAIGeAq3eNeS+S2td/pvpqedCa/PZ2s99X5sT/6d11Gp99dwjcvvquZ5OuUCTm4N35WvPxRrrI2dcqfitwRxNZWsL9Nz3aseuvXEC5s04ez0TIDBWwAWahL8LNGMnaJfeHxc3Ip39+PH7Uu/qvpZ5127kIsynuCLtR8ZyK9My/mgMz+Vmi6dkDOr8QcCD9vVJ8fwvuTxa+/bnhGcq/y6WyBiuq+3ZgvW0Z17fPio0/ksvLtCcM5dKR2q/KZW7Xi/15cujh9zz/rXet2eJ66PQwrNAjfUUnRcl8qVtl9YriVEdAgQI7CRQ41zYycNYCBAgcLqAc+H0GWD8BAg8C3z7TulV6vndVuQdRe67tNblP2X+5HOhtfls7ee+r82J/9NaOu2dcM/15AJN/DyL7Nnx1v70p5wLNDntfiobid8arCGtjRKBnvteSXzqzClg3syZF1ERINBewAWahLELNO0noR4IENhbwIP23vk1ur4C1lNf75G9lV5wicZc2n5pvWikovMOAAAgAElEQVRcys0jYL+ZJxciWV+gxnqKfClXKlXadmm90jjVI0CAwC4CNc6FXSyMgwABAgT+9CfngllAgACB6wI7vaNwLlyfD1og8BDouZ6iF2hyLgrmZPJxOap1+zkxfSpbe8+e8QJNDSdtECgR6LnvlcSnzpwC5s2ceREVAQLtBba9QFOb7u9/+2uVJh04VRg1QoDAQgL2vYWSJdTpBayn6VNULcDWF1Ue7ZcG/OP/lNZUbxUB+80qmRLnCgI11lPtLxWf3a5+qXrav1y5wpwTIwECcwvUOBfmHqHoCBAgQCBHwLmQo6UsAQIEPgvc3m/s8I7CuWCWE6gnMHI9tXyfW09oTEs9bFr20bLtMRnR604CI/e9nRxPG4t5c1rGjZcAgYeACzTBueACTRBKMQIECLwIeNA2JQjUE7Ce6lnO3lLrCy6lF3RK683uLb4/CthvzAoC9QRqrKcrl1xSvzxS+oVfab16sloiQIDAmgI1zoU1Ry5qAgQIEHgn4FwwLwgQIHBdYJfLMzcJ58L1+aAFAg+BkevJu9PP87CHTcs+WrZt9RK4KjBy37sau/rjBMybcfZ6JkBgrMB2F2jGcqZ7d+CkjZQgQGAvAfveXvk0mrEC1tNYf70TOEnAfnNSto21tYD11FpY+wQIEFhLwLmwVr5ES4AAgdYCzoXWwtonQIDAWgLOhbXyJdq5BaynufMjOgIE6gvY9+qbntCieXNClo2RAIF3Ai7QdJ4X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OACzSds+jA6QyuOwIEhgvY94anQAAbCVhPGyXTUAhMLmC/mTxBwltKwHpaKl2CJUCAQHMB50JzYh0QIEBgKQHnwlLpEiwBAgSaCzgXmhPr4CAB6+mgZBsqAQJ3Afuei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LhA0zmL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LTXKD5x3/848cOoNEx/Pmf/hwtqhwBAgQIECBAgAABAgQIECBAgAABAgQIECBAgAABAgQIECBAgAABAgQIECBAgAABAgQIECBAgEAFgZ9//rlCK+VN/OQCTTmemgQIECBAgAABAgQIECBAgAABAgQIECBAgAABAgQIECBAgAABAgQIECBAgAABAgQIECBAgAABAmmB4Rdofvz4ccRfoPEnz9KTUQkCBPYSsO/tlU+jGStgPY311zuBkwTsNydl21hbC1hPrYW1T4AAgbUEnAtr5Uu0BAgQaC3gXGgtrH0CBAisJeBcWCtfop1bwHqaOz+iI0CgvoB9r77pCS2aNydk2RgJEHgn8Nj/fvnLL0OBfnKBZqi/zgkQINBMwIN2M1oNHyhgPR2YdEMmMEjAfjMIXrdbClhPW6bVoAgQIFAs4FwoplORAAECWwo4F7ZMq0ERIECgWMC5UEynIoE/CFhPJgUBAqcJ2PdOy3id8Zo3dRy1QoDAegIu0HTOmQ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OACzSds+jA6QyuOwIEhgvY94anQAAbCVhPGyXTUAhMLmC/mTxBwltKwHpaKl2CJUCAQHMB50JzYh0QIEBgKQHnwlLpEiwBAgSaCzgXmhPr4CAB6+mgZBsqAQJ3Afuei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LhA0zmL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Ww3lp59+bfnHj1Y9aPcQAfvNIYk2zC4Co9bTP//Lv97H9z///V9dxqkTAgQIEIgJjDoXYtEpRYAAAQK9BZwLvcX1R4AAgbkFnAtz50d0awlYT2vlS7QECFwXsO9dNzyxhZHzZuXvMkfH3rr/1dsfvZZb+40e3y79b3eB5t/+/T+b5Obvf/trlXZHHjhVBqARAgQIZArY9zLBFCfwRcB6Mj2SAi7QJIkUiAnYb2JOShGICIxaT17MRbKjDAECBPoLjDoX+o9UjwQIECAQEXAuRJSUIUCAwDkCzoVzcm2k7QWsp/bGeiBAYC4B+95c+Vglml7z5t33lit/lzk69tb9r97+6PXX2m/0+Hbp3wWaYCZdoAlCrVzs8Qun78bw6V9xf1cn8i++R365tSSeXP+W8efGcis/WzwlY1DnDwK9HrR3pn88VD2P8du/JD5T+XexvObKv4oen73WU9xqm5KvZ2PqOSPyjPHpzM1BS8WR05ayUwrYb/qm5dt5+e6cjJ6vkXKPkTqP2+V81Hqq8WKuZhulwuZmqZx6BAjMKjDqXJjVQ1wECBA4XcC5cPoMMH4CZwhE3lE9//yf+64sojjTd2ff4nUuRLKpDIGYgPUUc1KKAIF9BE7f93Kf914z/1z/pO+mes0bF2i+7zWv8zc1B2t8h/stohXabx3js0+r/ER+Vv6Wp9Q82eeEazOSbS/Q1Lrw8viLNrXa63XgtJkuG7f67ZdNP3327r/n/tJq6mLOu8+jfaTS1TL+VN/vPp8tnpIxqPNWwL53bWLk/gCxQvlrImfXtp4Oyn/O88czS63nhE/Urds/KMWzD9V+0y9D317sfPqs5sugmm31U1urp9L1lPPC7NtFqysvzkbOj5F9rzXDREuAwGoCpefCauMULwECBAjEBJwLMSelCBBYWyDnZ/ySd2Upndm+O/sWr3MhlU2fE4gLWE9xKyUJENhD4OR9L/d57zXjub8cv8eM+XUUpfMm8j3mu0vyqf/2bBvpI5KL0n+w8l3bj7Zyfsb5FmPp7wOU9h+tlyqXk5uVv8funZ/IfL6VSeUn2s7p5VygScwAF2gOWCKRXwR9LVNy4eZB+fwvyZdekInE/C11LeMvmTKzxVMyBnU+CpQ+aCP9/rCT+8PfiPIe2OrPYuupvumULabO+Svn5tUBp2K72r760wjYb/qkIvJiI/cMz4k80n9Oe8q+F2i5nlr8Usm7F9NXLuGUzgvzs1ROPQIEZhdoeS7MPnbxESBAgMAfBZwLZgUBAicIRH/Gj5SLlIm+28h971ajfCrfzoWUkM8JxAWsp7iVkgQI7CFw6r5X47uyWxu378JynzV3mDml8ybXKvdZepRtdFzRct/GkWqjxtx+7T/V56N8tFzp+Fq3X2P+pGJskZ9o3KnYou2cXs4FmsQMcIHmgCUS+UXQGhdoni/OPFhXukATjb9kypT8InDLeErGoM5HgdIHbaQu0JgDfxSwng6YFZHnkhtD6V+ouUoYje9qP+oPF7Df9ElB5MVGy5eJkf77SOzdS8v11PLF3KPtR3Z6X6IxP/deF0ZH4GSBlufCya7GToAAgVUFnAurZk7cBAjkCER/xo+Ui5R5ji333Unr8ik350JKyOcE4gLWU9xKSQIE9hA4dd/LfX57zfZz/dxnzR1mTum8ybW6+p13tL9ouU+5i9aPlmvVT2n/0XrRct/WwNW1GWn7Uab299jR8X8qF61fuoe0br80rtXquUCTyJgLNKtN6YJ4I78I+lwmt/y7kEoujDy3E4nhE0WkbqpM6vOcNETaSpVJfZ4Tj7LVBUoftKsHsliDkQed3B/iepZ/cEfGsVhqhoZrPQ3l79N59ExzgaZPPg7uxX7TJ/mRc/Lqy8SrL+X6SOzdS8v11OrF42u7kblaO4sj+qw9Bu0RIEDgnUDLc4E4AQIECKwn4FxYL2ciJkAgXyD6M36kXKRMzndUI747+yboXMifX2oQ+CRgPZkbBAicJnDivhd5NkyVuX3++OX7VNkd51TpvMm1uvqdd7S/aLmr36GP7qe0/2i9aLlva2Ll77Gj43eBZu1d0QWaRP5coFl7goeij/yiqgs0v6eMmIXwv/wL+s/1U/2lPo/GolwTgdIH7SbBLNRo5EGs50v93Hhu1JE6C6VkilCtpynS0DaI6JnmAk3bPGj9T/abPpMgcla2usgQ6buPwv69tFpPqRymPn8n/6hz++z1X+r59lmLLJbE3yIObRIgQKC2QKtzoXac2iNAgACBPgLOhT7OeiFAYJxAzs/3kbKRMo/RRsr2/K4tkgXnQkRJGQIxAesp5qQUAQL7CJy47+U+771mu9X3sCvNqtJ5E7F/dnCB5vezIupX+4LG1X6jczvVT+rzd/30/B47Gl/t/NTyjbZzejkXaBIzwAWa05fImwsekV9sTZXxF2h+m1gpq1vJVJnU56bxUIHSB+2hQU/QeeRBrOdL/dx4boSROhNQLxWC9bRUusqCjZ5pIy7QRGMrG7lakwnYb+ZIyNUXiZ9G4Yzum99W6ymVx9Tn715a3/5b6k9c97hIkxN732zqjQABAtcFWp0L1yPTAgECBAiMEHAujFDXJwECPQVyfsaPlI2UeYwvUrbnd20Rd+dCREkZAjEB6ynmpBQBAvsInLjv5T7vvWb7Vv/5e7FIe/vMmF9HUjpvcq2ufu8d7S9a7lMeo/Wj5Vr1U9p/tF60XOn4ctrP+W46p+y3tRyNb8QFmmhsu+1VLcbjAk1C1QWaFtNusTZff1k08sujqTIu0Pw2CVJWt5KpMqnPF5tyu4Vb+qC9m0PueCIPOz1f6ufGcxvvu/ieHVK/nJlrdkJ56+mELF8891qeiS3bPiS1Kw3TfjNHtlIvEp9fAD0ijpyvkXN9DoE9omi1nlJ5jH6eM3eeM/I6/yJzL5rRVOzRdpQjQIDAjAKtzoUZxyomAgQIEEgLOBfSRkoQILC2QM53RZH3AZEyD7FI2Z7ftUUy6VyIKClDICZgPcWclCJAYB+BE/e93Oe9d99zuUDz/91Z/vdf/3fWYojY1/ZO9Zn6PDXAnO8+r/Z1iyXVxrfPU3XfjbXn+FLxRT9/jCP3e+icsX6aF9EY38WWqpuai98+b9n2lbhWrOsCTSJrLtCsOK0rxvzuF0UjvzyaKuMCzW9JSlndSqbKpD6vOCU0lS9w4g9o+Up/rBF52On5Uj83nucH/dv/fn1YjLRXw3G3Nqyn3TL6ZTylf2Em8oxRm/HHj9otam8CAfvN+CR8OiufX/aUnK/O4P65bbGeInl8fTFY+oKxROxT3yVtPdfJfTl6tT/1CRAg0EKgxbnQIk5tEiBAgEAfAedCH2e9ECAwTiDnXVbO+47IO4Lc9lqXj2TBuRBRUoZATMB6ijkpRYDAPgIn7nu5z2/P2b7VLfmudZ8Z8+tISudNxP7V+5Nd5Nn+VjfVZ+rzVO5yLl3U+h429TsBn2xKxloyvmhu3uX6W91afqmcXv28RX58j341K/Xqu0CTsHSBpt5kW66l0l9cvQ00daHjyuePurd+br+w+vz/p5Cfy3/7Zdda8c0QTyoGnzcXKH3Qbh7Y5B1EHnRXuUBT82F+8rQ1D896ak48Xwev53zqskrqDJ9vhCKaVMB+MzYx354DUs8IVz8fO/I9e2+xnlJ5jrxE3lPbqAgQIDC/QItzYf5Ri5AAAQIEPgk4F8wNAgR2F0i9w3j9PPJe7GYW+UWuVN+v709al4/k2rkQUVKGQEzAeoo5KUWAwD4CJ+57uc9vj2yX/lL8PrPlt5GUzpuI/bPXu/I12kj1Ec1Zzs8lrz9HRPv4Vi7ncktJ/z3HF8lrpEwN11pttM5PrTi1kyfgAk3CywWavAm1RenXCyqvg4r8YmqqTOrzW5+fLsZEL8F8SkZO359+STfSRnQyRNpKlUl9Ho1FuSYCpQ/aTYJZqNHIg+LsF2hS3JExpto47XPr6bSMF4zXmViApso7AfvNmHnx/OIl8ksA76JMna+pz8eMfO9ea6+naA6j5fbWNzoCBAjMJ1D7XJhvhCIiQIAAgRwB50KOlrIECOwo8O0X6V7He3tflvO+I1K253dtkfw5FyJKyhCICVhPMSelCBDYR+DEfS/3ee+R7Vu9d9/FRtrbZ8b8OpLSeZNrVXKB5vXSQql95Hv3nhdMSsfxXO+qf6p+6vNPY4jWi5arYTWijd3HN8K0RZ8u0CRUXaBpMe0mbjPyS6c1ykTa+MZ0pX6kbqpM6vOcFEfaSpVJfZ4Tj7LVBUoftKsHsliDkQepni/1c+OJcEfajLRzUhnr6aRsGyuBsQL2m/7+tc7Fb+3U6qO/zto91lxPOTmMzIXaspEX0LX71B4BAgRWE6h5Lqw2dvESIECAwB8FnAtmBQECpwvkvOu4WeWUj5Tt+V1bJNfOhYiSMgRiAtZTzEkpAgT2EThx38t93ks9T0ba22fG/DqS0nmTa1VygaaX9aexRL5rXeG70V7jy5kTEdva+V8hV7XHrL3vAi7QJGaICzQHLaHoJYxIuVSZ1Ocp9iv1I3VTZVKfp+J//jzSVqpM6vOceJStLlD6oF09kMUajDxU9nypnxtPhDvSZqSdk8pYTydl++mv0X36i3DvOJyJh02SdsO137SzfddyzTMx8rLJy6G++a21nnLnSW751nOzr7reCBAgMK9ArXNh3hGKjAABAgRyBJwLOVrKEiCwo0Du+4uc8pGyPb9ri+TPuRBRUoZATMB6ijkpRYDAPgIn7nu5z3u3bN/qfPquNNLePjPm15GUzptcqxoXaFJ9pj5/l7tUnZLLJ7lz5NFHbr1b+dT3/r3Gl+rndWy55UtyV+JZq58a46sVv3Y+C7hAk5gdLtAcsnxyftk0UjZVJvV5iv1K/UjdVJnU56n4nz+PtJUqk/o8Jx5lqwuUPmhXD2SxBiMPUj1f6ufGE+GOtBlp56Qy1tNJ2W58geZxdpaS5lzqKe1DvaEC9pt+/LXPQxdo+uUu2lON9VQyT0rqtHx5GfV6LZd68VvarnoECBAYJVDjXBgVu34JECBAoL6Ac6G+qRYJEFhLIPf9RU75SNme37VFMuNciCgpQyAmYD3FnJQiQGAfgRP3vdLnvWjWT/iOqnTepOyfL4XcHGe8QJMaw2Oe1Ig9Ouei5SKxR8rc+rs6vmg/z2MrqfNqU6ONiHdJP9E6Vy5P3WI/YY+K5Ki0jAs0CTkXaEqn1mL1ci9gfCsfaetK/Uj7Kf4r/d/arhHDc4yzxZPy83mWQOmDdlYnmxbO/QXYmcpHHgQjZTZNbfGwrKdiujUrlpy30TrRcq9ypfXWzMDRUdtv+qU/5zyMlM19Hug30nN7urKeXl8u5yhG5kuqvZFt1Og7NT6fEyBAYITAlXNhRLz6JECAAIG2As6Ftr5aJ0BgrEDkZ/ucCyyR9l5HnPuurHX5VEacCykhnxOIC1hPcSslCRDYQ+DUfS/3+e1btkueN1efPaXzJvWL/6+/2H/1ksbNOZWf1OfPucop+67v3Pq150mq/9TnqZ+bIvV3+B47kpeIRcrzUz8lbUfWQmRcyvz2F7h++csvQzl++vGjzj9jXfvCS+32Sg+codnZvfOSXwRteeEjFU/q80i+WsYf6f+1zGzxlIxBnY8C9r3yyZH7Q95M5SMPeJEy5Xp71rSe9szrx1Fd+SsxqUfr0ueJ0nqHpW6H4dpv+mQx9yyMlM99Hugz0rN7KVlPVylWYowAACAASURBVF44PrQj8yWVmZFt1Og7NT6fEyBAYIRAybkwIk59EiBAgEAfAedCH2e9ECAwRiDys70LNL/PjXNhzFzV654C1tOeeTUqAgQ+C5y679X8bjTy/LrbHOw1b2a6QFMjzzXauDKXas77d3FE2r/VK/0LKDX8arQRycHz9/aR8s9lUj6lYyitlxv/7uX9BZpEhl2g2X0JXPhrKu9+gTT6S6Wpcp8+T9XLSVfL+HPieJSdLZ6SMajzVqDXg/au/Lk/QMxUPvIwnXpQ3DWvpeOynkrlFq1Xcu5H60TLvdKV1ls0BSeHbb/pk/2SFxtXzteS/vpI7N3LqPVUI98j26jR994zy+gIEFhVYNS5sKqXuAkQILC7gHNh9wwbHwECue+yPpW/8p5gpu/OUjPCuZAS8jmBuID1FLdSkgCBPQRO3vdyn/c+ZfzKM+eqs6jXvKmRo1R+Up/XzFHNvlpe0Cgdc83xvYuhRvs12oj4lPQTrRMt9xpnab3IeE8q4wJNItsu0BywHHL+dffXf839Xd3Uv/h+I4388umnuCLtR9PWMv5oDM/lZounZAzq/EGg14P2zvTvHpS/XTyZqfy3h3yXZ/JnrfWUb7Z0jcjzwusAo3Wi5UrbXxpe8DcB+02feZDzMuz53Cw9X71I6ZPX115Graca+R7ZRo2+x2RcrwQIEPguMOpckBcCBAgQmFPAuTBnXkRFgEBdgdx3WZ/Kf/peKfIOYabvzr7pOhfqzj2tnS1gPZ2df6MncKLA6fte7vPeuzkSea7cbW71mjcu0HyeOTPOu9Yx1Wi/RhuR9VzST7ROtNxrnKX1IuM9qYwLNIlsu0Bz0nIwVgIEWgj0etBuEbs2CcwmYD3NlpHG8ZRcconWiZZ7HWJpvcZUmq8vYL+pb6rFcwVGracaL85GtlGj73NnnZETIDCzwKhzYWYTsREgQOBkAefCydk3dgIEagns9A7BuVBrVmiHgH8ozBwgQOA8Ac8R5+W8xoh7zZucCzQ5/whljkHNf+i55s8gNdvK8fhWtnVMNdqv0UbEq6SfaJ1oudc4S+tFxntSmW0v0NRO4t//9tcqTfY6cKoEqxECBAhUELDvVUDUBIH/K2A9HTYVcv5K3itN6i/WXWn71leq/cNSteNw7Tc7ZtWYRgmMWk81XpzVbKPUv+bL7NIY1CNAgEBNgVHnQs0xaIsAAQIE6gk4F+pZaokAgbMFbu8wdniH4Fw4ex4bfV0B66mup9YIEJhfwL43f45mjHDkvKnxPeQo05qx12yrlkfrmGq0X6ONiNeVC12pn1GvtH2LPdV+ZHwnl3GBJph9F2iCUIoRIEDgRWDkg7ZkENhNwHraLaOJ8ZT8tZdonWi51xBL6x2Wuh2Ga7/ZIYvGMIvAqPVU46XhyDZq9D3LHBAHAQIEngVGnQuyQIAAAQJzCjgX5syLqAgQWEtgl8szN3XnwlpzT7RzC1hPc+dHdAQI1Bew79U3PaHFkfNm5e8Ca8Z+5RJFqwsUNcf3bh3VaL9GG5E1XtJPtE603GucpfUi4z2pzHYXaGZP3sgDZ3Yb8REgsKeAfW/PvBrVGAHraYy7XgmcKGC/OTHrxtxKwHpqJatdAgQIrCngXFgzb6ImQIBAKwHnQitZ7RIgQGBNAefCmnkT9ZwC1tOceREVAQLtBOx77Wx3btm82Tm7xkaAwDcBF2g6zw8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gWku0PzjP/7xYwfQ6Bj+/E9/jhZVjgABAgQIECBAgAABAgQIECBAgAABAgQIECBAgAABAgQIECBAgAABAgQIECBAgAABAgQIECBAoILAzz//XKGV8iZ+coGmHE9NAgQIECBAgAABAgQIECBAgAABAgQIECBAgAABAgQIECBAgAABAgQIECBAgAABAgQIECBAgACBtMDwCzQ/fvw44i/Q+JNn6cmoBAECewnY9/bKp9GMFbCexvrrncBJAvabk7JtrK0FrKfWwtonQIDAWgLOhbXyJVoCBAi0FnAutBbWPgECBNYScC6slS/Rzi1gPc2dH9ERIFBfwL5X3/SEFs2bE7JsjAQIvBN47H+//OWXoUA/uUAz1F/nBAgQaCbgQbsZrYYPFLCeDky6IRMYJGC/GQSv2y0FrKct02pQBAgQKBZwLhTTqUiAAIEtBZwLW6bVoAgQIFAs4FwoplORwB8ErCeTggCB0wTse6dlvM54zZs6jlohQGA9ARdoOufM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thvLTT7+2/ONHqx60e4iA/eaQRBtmF4FR6+mf/+Vf7+P7n//+ry7j1AkBAgQIxARGnQux6JQiQIAAgd4CzoXe4vojQIDA3ALOhbnzI7q1BKyntfIlWgIErgvY964bntjCyHmz8neZo2Nv3f/q7Y9ey639Ro9vl/63u0Dzb//+n01y8/e//bVKuyMPnCoD0AgBAgQyBex7mWCKE/giYD2ZHkkBF2iSRArEBOw3MSelCEQEaqynx0u21/6+XY7xYi6SHWUIECDQX6DGudA/aj0SIECAQCsB50IrWe0SIEBgTQHnwpp5E/WcAtbTnHkRFQEC7QTse+1sd26517x5973lyt9ljo69df+rtz96zbb2Gz2+Xfp3gSaYSRdoglArF3v8wum7MXz6V9zf1Yn8i++RX24tiSfXv2X8ubHcys8WT8kY1PmDQK8H7Z3p3/3CZOSXJZ9NRpX/9Mue0dh2zmvJ2KynErXF67yejannjMgzxqczN4cqFUdOW8pOKWC/GZeW6MuU3OeDx4ii7Y8T2K/nUespmuvI89q3rPgLN/vNWSMiQKCtwKhzoe2otE6AAIHfC0SeMZ+fI7+VL33ezP2ZqXX5T3PEuWD1ECBAgMCzgHPBfCBQT8B6qmepJQIE1hA4fd/L/bn+NavP9UvfRawxU34fZa954wLN99nxOn9TczD6PXDpnFyh/dYxPtu1yk/kHeq3HKbmSWn+T6m37QWaWhdeHn/RplZ7vQ6cUyZwtXF++2XTT5+9+++5v7Saupjz7vNoHymclvGn+n73+WzxlIxBnbcC9r1rEyP3B4gVyl8TObu29XRQ/nOeP55Zaj0nfKJu3f5BKZ59qPabcRmKvOjJPe/fvdzxMqVfjketp8hcuqLQuv0rsalLgACBmQVGnQszm4iNAIH9BHKeFb+VzWkn9XNPbj81y3/LsHNhv/lvRAQIELgi4Fy4oqcugd8LWE9mBAECpwmcvO9d+e70Nk9yfzl+p7lVOm8iv/j/7h9PSf23d+93rnq/+148Ev+7fh9tlb6zem3zUzup9lOffzKL1kuVy/H75n/ldxZSMV6dN897w2ucqb5Tn1+NrXX7V+Nbpb4LNIlMuUCzylS+EGfkF0Ffy5RcuHmE+PwvyZdekInE/I2kZfwlqZgtnpIxqPNRoPRBG+lvP6BFHyRrfqmb+8Nl6QO9POcJWE95XsuWTp3zV87Nqyip2K62r/40AvabMal4ftH06WVR7nn/6SXjlZdRY3TW7bVkPeW8dHyWyXnpfFXUi7mrguoTIHCqQMm5cKqVcRMgsK5A9FkxUi5S5t3PPbO8U01l0bmQEvI5AQIEzhJwLpyVb6NtK2A9tfXVOgEC8wmcuu9d+e70kcVbG7f3CLnvIOabBfkRlc6bXKvc30PLH0mdGtFxRct9iyrVRo25/dp/qs/nNXH731d+p6BF/NF3gDVmQ8qq9fiuzJ0a4z+hDRdoEll2geaAZRD5RdAaF2ieL848WFe6QBONv2TKlPwicMt4SsagzkeB0gdtpC7QmAN/FLCeDpgVkeeSG0PpX6i5ShiN72o/6g8XsN/0TcG7yxI1L9DktN935Gf0Nmo9pV7qXdVv3f7V+NQnQIDArAKjzoVZPcRFgMCeAtFnxUi5SJlnxdwvr1uXT2XYuZAS8jkBAgTOEnAunJVvo20rYD219dU6AQLzCZy67+X+XP+auef6ue8g5psF+RGVzptcq6sXaKL9Rct9korWj5Zr1U9p/9F60XLfZtzVtRlp+1HmykWfd/1Ex/+pXLR+/or9tUbr9kvjWq2eCzSJjLlAs9qULog38ougz2Vyy78LqeTCyHM7kRg+UUTqpsqkPs9JQ6StVJnU5znxKFtdoPRBu3ogizUYedDJ/SGuZ/kHd2Qci6VmaLjW01D+Pp1HzzQXaPrk4+Be7Dfjkn/1RVLq7E19Pm7k+/Y8aj21znXr9vedEUZGgMDpAqPOhdPdjZ8Agb4C0WfFSLlImZx3kSPekX7Tdy70nZt6I0CAwOwCzoXZMyS+lQSsp5WyJVYCBGoInLjvRd4ZpMrcPn/88n2qbI08zdZG6bzJtXKB5veZj/rVvqBxtd+c+Xv19x4+9fXabnRMtWJ/bqd2fqIxthhztO+dyrlAk8imCzQ7TfcPY4n8oqoLNL/Hi5hFp06krVSZ1OfRWJRrIlD6oN0kmIUajTzo9PyyNzeeG3WkzkIpmSJU62mKNLQNInqmuUDTNg9a/5P9ZtwkuPoiKXX+pj4fN/J9e66xnh55e1V6faH/TrH2v7jz6MNc2nfOGhkBAm0FapwLbSPUOgECBK4J5DwnRspGyuQ8o/Z8pxqRdC5ElJQhQIDAOQLOhXNybaTtBayn9sZ6IEBgLoET973IO4Oc714j7c2V9evRlM6bXCsXaH6fq6hf7QsaV/uNzrhUP6nP3/Xz/H356/ff3z6LxvxcLhpf7fxEY43GF23v1HIu0CQy7wLNqUvjadyvv6Aa+cXWVBl/geY34JTVrWSqTOpz03ioQOmD9tCgJ+g88qDT88ve3HhuhJE6E1AvFYL1tFS6yoKNnmkjLtBEYysbuVqTCdhvxiUk5yXutxdHny5NOJ/75/bqeip98dYy1y3b7p8hPRIgQKCvwNVzoW+0eiNAgEC+QM6zYqRspMwjykjZnu9UI3rOhYiSMgQIEDhHwLlwTq6NtL2A9dTeWA8ECMwlcOK+l/se4DVjt/rP36lG2psr69ejKZ03uVYu0Pw+V1G/0u+JP82Mq/1GZ1yqn9Tnz/3kXI7JKfttLNH4aucn4huNLdLW6WVcoEnMABdoTl8iby5vRH55NFXGBZrfJlbK6lYyVSb1uWk8VKD0QXto0BN0HnnY6fllb248N8J38T3TtvrX0CdIX7MQrKdmtHM1nDrXrj5HlI42FVdpu+pNKWC/GZcWF2jG2bfq+cp6Sj2DXZ0vpWNOxVXarnoECBA4QeDKuXCCjzESILC+QM47wchzZaTMQy1Stuc71Ug2nQsRJWUIECBwjoBz4ZxcG2l7AeupvbEeCBCYS+DEfS/3PcBzxq5e6Jgr++XRlM6biH1t71Sfqc9TSs+XL25lv/1e29W+bu2n2qj9PXDP8V0Z27PNI2e5v2OYM9ZP8+LKGFJ1U3Px2+ct274S14p1XaBJZM0FmhWndcWY3/2iaOSXR1Nlrv7ia6r9bwSRuqkyqc9zUhBpK1Um9XlOPMpWFyh90K4eyGINRh52en7ZmxvP68Pspz+dmPuAu1gaq4drPVUnnbfB0r8wE3nGqD3qHz9qt6i9CQTsN+OScPVFWOrMTn0+buT79nxlPaXyVTpfXl8a1tL3bFdLUjsECOwscOVc2NnF2AgQ2Efg+Vkz9U4w9bz7/I4x8qyZ217r8pGsOhciSsoQIEDgHAHnwjm5NtL2AtZTe2M9ECAwl8CJ+17uz/XPGbvVTb23mCvDbaIpnTcR+1fvTyOIvPOJvCPKjek1npxLF5++a42O5dH3p5hTY0l9/s66ZHy544nk6bnMa5wl/bVZGb+22iI/vqdvmbG8tl2gSXi5QJM3obYqXfqLqzeE1IWOK58/6t76uf3C6vP/n0rAc/lvv+xaK74Z4knF4PPmAqUP2s0Dm7yDyIPuKhdoPj3cRsY4eZq6h2c9dScf3+HrOZ+6rJI6w8ePSASLCNhvxiWq9EJE6iVb9PNxI9+35yvrKfW8dHW+7KtuZAQIEJhX4Mq5MO+oREaAAIHfBHKfYSPPtLfWI1+gp/q+tdPznWpkXjgXIkrKECBA4BwB58I5uTbS9gLWU3tjPRAgMJfAifte7nuA1Pelkfbmyvr1aErnTa7Vu/I12ngWyG3vW91UW6nPczOTc7nl9f1WpK/XeFPxpz7/1mekbqRMZFy9yrTOT69x6Of3Ai7QJGaECzQHLpnXCyqvBJFfTE2VSX1+6/PTxZjoJZhPqcvp+9Mv6UbaiE6dSFupMqnPo7Eo10Sg9EG7STALNRp5UOz5ZW9uPBHqSJuRdk4qYz2dlO3CsToTC+FUexWw34ybE5FfHrvy56Kdv/1ze2U9pfL1+rLu3egiv2jYX0WPBAgQOFfgyrlwrpqREyCwk8C3X5h4HeftWTb1TPxcJ1K25zvVSN6cCxElZQgQIHCOgHPhnFwbaXsB66m9sR4IEJhL4MR9L/c9wCNjt3rvvj+LtDdX1q9HUzpvcq1KLtBEvgeNCES+K+15wSQSc6rMVf9U/dTnn+KL1ouWSznM+vnu45vVPTcuF2gSYi7Q5E6pxctHfum0RplIG98or9SP1E2VSX2eMw0ibaXKpD7PiUfZ6gKlD9rVA1mswciDVM8ve3PjiXBH2oy0c1IZ6+mkbBsrgbEC9ptx/i7QjLNv1fPV9fRpTqSepVKftxqvdgkQIEDgu8DVc4EvAQIEVhfIfU7NKR8p2/OdaiRXzoWIkjIECBA4R8C5cE6ujbS9gPXU3lgPBAjMJXDivpf7HuCWsavfxc6V9evRlM6biP1zdCUXaK6PLtZCyXexueOPRdKmVK/x5ZhE1mFtjchFqtp9am9uARdoEvlxgWbuCVw1uugljEi5VJnU56mBXakfqZsqk/o8Ff/z55G2UmVSn+fEo2x1gdIH7eqBLNZg5KGy55e9ufFEuCNtRto5qYz1dFK2n/4a3ae/CPeOw5l42CRpN1z7TTvbVMuRl0X+Ak1Kca7Pa6ynx7x4HdmVuTCXkmgIECBwjkCNc+EcLSMlQGBHgdx3gjnlI2V7vlON5M+5EFFSPyy+qwAAIABJREFUhgABAucIOBfOybWRthewntob64EAgbkETtz3ct8D3DJ2q/Pp+7VIe3Nl/Xo0pfMm16rGBZpUn6nP32ml6pRcPsnNyqfvgSPtpC6F9Bpfqp/XseSWL8ldxC9SpiTWkjqRWJSpK+ACTcLTBZq6E27a1nJ+2TRSNlUm9XkK6kr9SN1UmdTnqfifP4+0lSqT+jwnHmWrC5Q+aFcPZLEGIw9SPb/szY0nwh1pM9LOSWWsp5Oy3fgCzePsLCXNudRT2od6QwXsN+P4XaAZZ9+q51HrKfqsdeWl7M0s9WK2lat2CRAgsKrAqHNhVS9xEyCwn0D0OfUx8pzykbI936lGsudciCgpQ4AAgXMEnAvn5NpI2wtYT+2N9UCAwFwCJ+57pe8Bopk74Tuw0nmTsn/+/vHmOOMFmtQYvr2bitaNzrXccpH+I2Vu/V7NTbSf5zGW1Hk1qtFGxL2kn2gd39NHMtCujAs0CVsXaNpNvqlazr2A8a18pK0r9SPtp3Cv9H9ru0YMzzHOFk/Kz+dZAqUP2lmdbFo49xdoZyofeRCMlNk0tcXDsp6K6dasWHLeRutEy73KldZbMwNHR22/GZf+1PmYe96PepE0TnC+nketp9Rc+vbSN6IYbT/SljIECBA4SWDUuXCSsbESIDBOIPKMmHOBJdJezs88ub8QUKN8KhvOhZSQzwkQIHCWgHPhrHwbbVsB66mtr9YJEJhP4NR97+p3p8+ZLHkPMd9MyIuodN6kfvH/9fJR7juWd6NI5Sf1+ZVcv7ad01deRmKlU/2nPk+9T4vUf54DuZfNIu2nJGq0kerj9nlJP9E60XKpfEXGocwfBVygScwKF2gOWDYlvwja8sJHKp7U55GUtYw/0v9rmdniKRmDOh8FSh+0kX5/AMv9waJ3+cgDXqSMefB7AevpsBlx5a/EpP5CTOnzRGm9w1K3w3DtN+OymDofr74ETrU/buT79lxjPZXkLVonWs6LuX3nqJERINBXoMa50DdivREgQCAuEHm2dIHG+774jFKSAAEC5wn4eeG8nBtxOwHrqZ2tlgkQmFPg1H3v6nenz9mMvNeYM/vlUfWaN7m/t/ZuRKn8pD5/tBkt9021RhvlWcv/ncLcviLr6tZm7sWZFXPwfFEo1zHlUzqPSuvlxr97eRdoEhl2gWb3JXDhr6m8+wXS6C+Vpsp9+jxVLyddLePPieNRdrZ4SsagzluBXg/au/Ln/gAxU/nIw3TqQXHXvJaOy3oqlVu0Xsm5H60TLfdKV1pv0RScHLb9Zlz2Iy87cs/701/8jsvmrz3XWE+ReVE6ztK2S+uVxqkeAQIEdhGocS7sYmEcBAjsKZD7TvBT+SvPm7k/M7Uu/y3TzoU914FRESBAoFTAuVAqpx6BPwpYT2YFAQKnCZy87+X+XP9pblx5F7HqfOs1b2rkKJWf1Oc1c1Szr5YXNErHXHN872Ko0X6NNiI+Jf1E60TLvcZZWi8y3pPKuECTyLYLNAcsh5x/3f31X3N/Vzf1L77fSCO/fPoprkj70bS1jD8aw3O52eIpGYM6fxDo9aC9M/27B+VvF09mKv/tId/lmfxZaz3lmy1dI/K88DrAaJ1oudL2l4YX/E3AfjNuHkRfduSe948RRdsfJ7BfzzXWU8u8lbZdWm+/DBsRAQIE8gRqnAt5PSpNgACB/gK57wQ/lf/0/jDyLJr7M1Pr8p+y4FzoPz/1SIAAgZkFnAszZ0dsqwlYT6tlTLwECFwVOH3fy/25/p135H3D1TzNVr/XvHGB5nPmZ5x3rWOq0X6NNiLrsaSfaJ1oudc4S+tFxntSGRdoEtl2geak5WCsBAi0EOj1oN0idm0SmE3AepotI43jKbnkEq0TLfc6xNJ6jak0X1/AflPfVIvnCtRYTy1fgpW2XVrv3Jlg5AQIEPhVoMa5wJIAAQKnC+z0LOpcOH02Gz8BAgR+L+BcMCMI1BOwnupZaokAgTUE7Htr5Gm2KHvNm5wLNN/+YZYrfjX/oeea76ZqtnXF57lu65hqtF+jjYhXST/ROtFyr3GW1ouM96Qy216gqZ3Ev//tr1Wa7HXgVAlWIwQIEKggYN+rgKgJAv9XwHo6bCrk/JW8V5rUX6y70vatr1T7h6Vqx+Hab3bMqjGNEqixnlq+BLv6Errmy+ZROdIvAQIEegrUOBd6xqsvAgQIzCpwe47d4VnUuTDrDBMXAQIExgg4F8a463VPAetpz7waFQECnwXse2ZHicDIedPy+88Si5w6NWOv2VbOGL6VbR1TjfZrtBHxuvJdeurd5ZW2b7Gn2o+M7+QyLtAEs+8CTRBKMQIECLwIjHzQlgwCuwlYT7tlNDGekr/2Eq0TLfcaYmm9w1K3w3DtNztk0RhmEaixnq68PEu9OCt9uVhab5a8iIMAAQKjBGqcC6Ni1y8BAgRmEdjl8szN07kwy6wSBwECBOYQcC7MkQdR7CFgPe2RR6MgQCAuYN+LWyn5m8DIebPyd401Y2/5PXDpXK85vncx1Gi/RhsRn5J+onWi5V7jLK0XGe9JZba7QDN78kYeOLPbiI8AgT0F7Ht75tWoxghYT2Pc9UrgRAH7zYlZN+ZWAtZTK1ntEiBAYE0B58KaeRM1AQIEWgk4F1rJapcAAQJrCjgX1sybqOcUsJ7mzIuoCBBoJ2Dfa2e7c8vmzc7ZNTYCBL4JuEDTeX44cDqD644AgeEC9r3hKRDARgLW00bJNBQCkwvYbyZPkPCWErCelkqXYAkQINBcwLnQnFgHBAg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LhA0zmL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OACzSds+jA6QyuOwIEhgvY94anQAAbCVhPGyXTUAhMLmC/mTxBwltKwHpaKl2CJUCAQHMB50JzYh0QIEBgKQHnwlLpEiwBAgSaCzgXmhPr4CAB6+mgZBsqAQJ3Afuei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ExzgeYf//GPHzuARsfw53/6c7SocgQIECBAgAABAgQIECBAgAABAgQIECBAgAABAgQIECBAgAABAgQIECBAgAABAgQIECBAgAABAhUEfv755wqtlDfxkws05XhqEiBAgAABAgQIECBAgAABAgQIECBAgAABAgQIECBAgAABAgQIECBAgAABAgQIECBAgAABAgQIpAWGX6D58ePHEX+Bxp88S09GJQgQ2EvAvrdXPo1mrID1NNZf7wROErDfnJRtY20tYD21FtY+AQIE1hJwLqyVL9ESIECgtYBzobWw9gkQILCWgHNhrXyJdm4B62nu/IiOAIH6Ava9+qYntGjenJBlYyRA4J3AY//75S+/DAX6yQWaof46J0CAQDMBD9rNaDV8oID1dGDSDZnAIAH7zSB43W4pYD1tmVaDIkCAQLGAc6GYTkUCBAhsKeBc2DKtBkWAAIFiAedCMZ2KBP4gYD2ZFAQInCZg3zst43XGa97UcdQKAQLrCbhA0zln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OACzSds+jA6QyuOwIEhgvY94anQAAbCVhPGyXTUAhMLmC/mTxBwltKwHpaKl2CJUCAQHMB50JzYh0QIEBgKQHnwlLpEiwBAgSaCzgXmhPr4CAB6+mgZBsqAQJ3Afuei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LhA0zmLDpzO4LojQGC4gH1veAoEsJGA9bRRMg2FwOQC9pvJEyS8pQSsp6XSJVgCBAg0F3AuNCfWAQECBJYScC4slS7BEiBAoLmAc6E5sQ4OErCeDkq2oRIgcBew75kIJQLmTYmaOgQI7CDgAk3nLDpwOoPrjgCB4QL2veEpEMBGAtbTRslsNJR//pd/vbf8P//9X016aN1+k6A1WiRgvyliU4nAW4Fd19MOZ0LLMbRsO2epzRJHTszKEthdYNdzYfe8GR8BAgRaCTgXWslqlwABAmsKOBfWzJuo5xQYtZ5Wfx+3evxzzkZREegjMGrf6zM6vbQSGDVvdj9vWo+vdfup+Ta6/1R8PicQEdjuAs2//ft/RsadXebvf/trdp13FUYdOFWC1wgBAgQKBOx7BWiqEPggYD2ZGimB1j+ktm4/NT6f9xOw3/Sz1tP+Aruup9Iz4VHvU+Z7XgItHUNk1ua0nVM20vdzmW9tt+w3N07lCZwksOu5cFIOjZUAAQI1BZwLNTW1RYAAgfUFnAvr59AI5hEYtZ5Wf+e2evzzzECREOgvMGrf6z9SPdYUGDVvdj9vWo+vdfupOTa6/1R8PicQEXCBJqL0pz/9yQWaINTKxX766XP0P368/+xdnU9ln1t41PtWtiSeXP+W8efGcis/WzwlY1DnDwKjHrR3SsW7XzL89ouFK5S/5afVL0fulPvXsVhPO2f3j2P79gvGn9ZP5IfUVBm/aHvWPPs0WvtN33lQst4fEabW9OtIcsv3ldizt6vrqTRnpfWiWWjdfjSO6Fp4F2/LMUTbTpVLXTj65PR4Voi279k8d8YpT6Bc4Oq5UN6zmgQIEDhTIPU8dFPJ/Zkst/w3eefCmfPSqAkQIOC9bOw7kZW+D42+o6r97PHoN/Vu5/n5JVV2lxU66jnr6vNnjn+LXEbiz4mxRtnoO9IWHjXi1waBXgKj9r1e49NPG4Fa8+Z1r07tyT3Omyt9RM+eT89iV/qOZLp1+6kYov3nOr72m5pHqTh9TiDyXvaXv/wyFOqnHz8itw7SMT7+Ak2tCy+126t14KQllMgS+Hah5dNn7/575GLMLbBUuZJ4sgb8IYZUXI8+ouVyYmrpmROHstUF7HvXSHN/0W+F8jeR6IP0Nb39altP++W09ogiaytV5tvnqbq1x6O9cQL2m372V9dc7rrMLd9PYt+erq6n0pxF6uW8tHx9QRlpv2dWU/HkPidHnll7r98Sz5RLZJwl/apDgMBngavnAlsCBAgQyBNIPQ/lPtPllk9F61xICfmcAAECZwmcei7kvreZrfzzLK397FHj3U3uL7TusuqurKfR701T8yiVo1T9q8+0OT7fYk39UuxzPzXLpvx8TmBVgSv73qpjFvd1gavz5tOZcuUsuj6qX1tIxZDbT057kbKpMlfP62/jKz3Lo/+AX67ta/mUzdX21SdwE9j2L9C4QGOChwUil0Fey1y54PL8V1be3RsriSc82P9bsGX8ubHcys8WT8kY1PkocPVB+2Ta3Afhlcq3+EHlhLliPZ2Q5WtjjPwQmSqTu5dci1jtWQXsN30yk1qPqfMy58uj57Zu/zv1ZVMfgTN6ubqeIvPknWRpvegLykj7pS9fX2OIzNdUPLm/WJFaf6nPU/Gk6kfzkGqndhxnrFqjJNBW4Oq50DY6rRMgQGAvgdTPTLnPSrnlI5rOhYiSMgQIEDhH4MRzIfc7idnKP8/O2s8ej7YjzyDfVsmt/u392tV2VluJV9bTFasrdZ/f9T28I+9Gc94l1nifmJoLVw1SMabm++3zErfUuHxOYHaBK/ve7GMTXzuBK/Mmtd/nPrfVHOXrd5Q1zoXUeN89F0b+ouKnMiP8omOMlivNaev2S+NSby8BF2gS+fQXaPaa8G9HU3JhpeTCx/PFmUcgK12gicZfMmVaepbEo05VgSsP2lUDWbCx3Afhlcpfeem1YCqrhWw9VaPctqHID5GpMpFfdq7xcmHbJGwyMPtNn0Sm1uOn8/LdOo28fHselXXcJ8e3Xq6up8i+/G00V3P9aZ5G5m8/5fS/IvUu3tQYrnx+pe47t9xn/UcbqThyy/XMqb4I7Cpw9VzY1cW4CBAgUFMg+jNT5FnpuUxu+ciYnAsRJWUIECBwjsCJ50LuO4/Zyj+/w029fy19lojU+7RKcp9ldlptV9ZTLfNcz9d+S+NI1ctdR1fHkVv/eV3lvt9Ojb0kFnUIrCJwZd9bZYzirC9QOm+i++2I7xlrnaev2tExR8+xVHutz+t3sykV06NOtFzpjG3dfmlc6u0l4AJNIp8u0Ow14d+OJvcCTW75d52WXBh5bicSw6fUReqmyqQ+z5k2kbZSZVKf58SjbHWB0gft6oEs1mDkQTD3heds5RdLyRThWk9TpKFpEO9+wSPV4fOL49y9I/cH4kj7qXh9voaA/aZPniJrKlUm9fmVF3t9FPbv5ep6ys1x7ReXtV9sp8663C9Eo+P91m/Jv+x06/fKi+vcvJb2Fe0nWm7/FWuEBNoLXD0X2keoBwIECOwlUPoc9e45M/LMFCnzLOxc2Gu+GQ0BAgSuCpx2LkTOzdm+30zFXPPZI/re69u8u8XzePeViv3q/J2t/pX1dMWqpO7zu8vXd5XfPvtknorh6jxN5TrVf6p+6t1ras7fPi99zxyJTRkCswpc2fdmHZO42guUzpvoXl/7e8bIGfDuHCg5T5/7ev2eMXXORHxSZVqf1+8sUzHVeD6NzOpoHJG2lCHwScAFmsTccIHmgMUTuXzxXCa3/DtCF2h+U2ntecAUnn2IpQ/as4+rdXyRB8GZXxhH4m9tuGP71tOOWY2NKbqmIuVef7D/FMG7H/gj7cdGpNTsAvabPhmKrKlUmdTnryPJLd9HYu9erq6n0pyV1ovOmdz2o+Wj5XJfWr9rN9XXlc9rv9QubS81hneOqZf+e69YoyPQXuDqudA+Qj0QIEBgL4HS56iHwpV3sBFJ50JESRkCBAicI3DauRB5b3HlLG7d/ruZGenz24x+rX+lvZptrbgKr6ynmu6RfN/KpN7JPX+/Fy1b8g8HXRn7u2foK3OnZMwRyysxqUtgZoEr+97M4xJbW4HSeRM9Lz6Vi9aPjL7HeXHlmfTTGFIGV99pRexey6Riqn3Wl9qUjE0dAq8CLtAk5oQLNBbNn14veLS+8FGj/W9pq9F+pI3o1Im0lSqT+jwai3JNBEoftJsEs1CjkQfSKw/nM7S/UDqmCdV6miYV3QOJrNlbUJFyqTIjfgjvDqrDpID9JklUpUBqPUbWdaSN52Bzy1cZ6OGNXF1Pzy99SyhTX6am2qzxYjt33l0pnxNvqp+ofe6l01S/73JSej5/GkNuzKl54nMCBOICV8+FeE9KEiBAgEDqZ6rIc9mVd7CRDDgXIkrKECBA4ByB086F1mdx6/Zz3+FEZvJrzJExfGr3Vvf5HdCVtiKxz1bmynq6YpWq+/q+Lvf9baR+q/eakRxH4ou08+57jVS9XMtUez4nsJrAlX1vtbGKt55A6bxJnXePCHO+t8sZ1dXzJqf+uzGkxp/6/PmdVWrcPb/Ti8Sdet+WGk/q82gMqXZ8TiAl4AJNQsgFmtQUOuBzF2j+mOSaF1YibaXKpD4/YJrOPMTSB+2Zx9QjtsjD4JUvb3u2n/NLez1sV+7Delo5e9dij6zZ6A+pqbZKf0H32gjVnk3AftMvI1fXXGpNv44kt3w/iX17armeruYz+kXqLTuvL2dz+s4pGz3PHjMm+tI6Wu55JqbiLl2/qXbfrYYefZXEte/KNTIC7QRangvtotYyAQIE1hUofY5697wZeV6KlHnWdC6sO7dEToAAgRYCp50LkXNz5u9Dc9/hpOZM6v3Vu3d5OX9hJOKdinGlz6+sp4hV6t3qlcsckf6/5SJV/+oz8qe+X9tNxVE6n1q1WxoC/LW2AAAgAElEQVSPegRmEbiy780yBnH0F7gyb1L7cavzpqdS6RhSNrcxpMqU9l3q8/ps8+1ZJhV7aQwRlyttq0vg3XvZX/7yy1CYn378+PGjRgS1L7zUbu/KgVPDRxuZAu8uZkQua6TKfPs8Vfc2hEiZT0ON1E2VSX2ewxxpK1Um9XlOPMpWF7DvlZFGHjRnfmH8/FDd8yZ8mfY6tayndXJVM9KSH1Jf+8/5F8ZSL/xvbV956V/TRlvtBOw37Wzftfxt3aXWW+SZ4bnP3PJ9JfbsreV6uprPK/Vz6uaUzXkxmvPiOPULCN/WZs4vIjzayYktOvNbjMH+ENVXjkA9gZbnQr0otUSAAIF9BK4+l115BxtRdC5ElJQhQIDAOQKnnQuRd0ZXzuLW7Ze8T3p9d/Taxqd/xOZWLucfuLmNPaf8jqvsynqKzJ1PZlfqRt4tRnKViuHqM3LO3E/FEhnPa5kWbZbEoQ6B2QSu7HuzjUU8/QSuzptPe3Jqr0593k/gc0+RGEvHf+s11X6L8/qba8nvJn37ncDaOUz93kTt/rS3v4C/QJPIsQs0+y+CjyP8dCkjclkjVebK54+6t8Bv986e//9Uup7Lf7uzViu+GeJJxeDz5gJXH7SbBzhpB6mH5NcH6dXLT5qG6cKynqZLSZeAav2Q+gg2tV/0/iG8C6JOsgXsN9lkxRWurrnUmn4NLLd88cBU/H8CLdfT1XxeqZ9bN1q+ZrnUL1ik+rry+dW1/W4JvWvz9Tnhud7tRXJqDM/lc8pa4gQIlAu0PBfKo1KTAAEC+wqknnEiz203nceX9LnlU7LOhZSQzwkQIHCWwGnnQuqcvmU/9X7n2/vP1u1H399EZ/G3dz85/8DLlV/kjMa6Qrkr6ykydz4ZXKn7aPP/Z+/edV7LsQMBd72C0UA9gAEDRkfOCg476kd25KxhZ84N+FnOQGpoSqUjiYvk5v2byNPiZfFbvGxt/axT20aqfuSZNuePVGv6K5lLqf5K2lSHwA4CNfveDuM3hjKBq+bN6+9VqXOkZi//9ttYmcI/auX8h2mf+yl5hnt9zs19rqzxi/SVaj/1eU0e1CXQS8AFmoS0CzS9puJE/bxeUHkNLXW55FY+VSb1+XMbr/1HL8F8Is3p+9Mlm0gb0ZRG2kqVSX0ejUW5JgJXPWg3CW7iRiMPmjO/MM6Nf+JUTBWa9TRVOroE87qWUmsr9flsX8K7IOqkSMB+U8SWXan1mo28/MoOWoVsgZL11OPFb+RM+DbYyPz9Ngc/tZ16oV4ad8nL69QYS39oTrX7sInOg6v+CfVoXNmLQAUCBP4gUHIuICRAgACBcoHIM86n565PF5Jzy3+L3rlQnls1CRAgsKPAaedCzjkd/Q+F9Pz9tMX714jJc7+f3nl9+6+BR96/7bC+atZTbh5SOcn1rOk/8v609L3m6zien4tT8yqnbMqr1ifVvs8JrCpQs++tOmZx1wuMmjc99vLSPkrr5T4PpPq56ryOzJIWf5sU6VcZAiMFXKBJ6LtAM3J6Dug7chHjijKRNr4Nv6Z+pG6qTOrznNRF2kqVSX2eE4+ylwuMetC+fCCdG0w9JL+++Fq9fGfeZbuznpZNXXHgLb6k1vwxbmSvKR6silMJ2G/6pCOyplJlUp+/jiS3fB+JvXuZeT3VzIeaurNkPDWGms97vtT+5pkaQ+7L/FlyJw4CKwvMfC6s7Cp2AgQIfBLIeR5610Zu/dzyzgVzlwABAgSeBU47FyLn5nOZ2cpf8exQ+/4253ekiN9OK7JmPdVYRd4LXu38enklFX8kxsh/tOc2jtTFmU9z/F3d6G+YuX65Mea2rzyBWQRq9r1ZxiCO/gI7z5vUedhSO9J3qkzteR0d36d+evUfjVM5AlcLuECTEHWB5uopN3F70UsYkXKpMqnPU0w19SN1U2VSn6fif/480laqTOrznHiUvVxg5wfty7GeGkw9JN+KzvzCODf+lpY7tW097ZTN9Fhm/JIaWdvpkSmxgoD9pk+WImsqVSb1+etIcsv3kdi7l5nXU818qKm7SsZTYyx9cZxq90qfnL5yyl4Zo7YInCYw87lwWi6MlwCBMwRqn3Fy6+eWdy6cMQ+NkgABAlGB086FyLk58++h7/IaGdO3+ZBb/7X87f//6bJAbtvReTtruZr1VGNVU/cqy1QMpe81r4pPOwQItBGo2ffaRKTVFQSumDePc6VkvC0vOabOw5J4r6yTiq/HeV0aQ6rewyla7tW1tN6V+dHW/gIu0CRy7ALN/ovgPsKcCxiRsqkyqc9T7DX1I3VTZVKfp+J//jzSVqpM6vOceJS9XOCKB+3Lg1qgwciD4MwvjHPjXyAlU4RoPU2Rhi5BpNbQp89T9WqDb91+bXzqXydgv7nO8ltLkTWVKpP63MumPrn81svM6yl3/jyPM/LS9mr9yEv06Ev6nLZK/ugg4hOJodYwJ8c5ZWvjUp/AyQIznwsn58XYCRDYV6D2GSe3fm5558K+c8/ICBAgUCJw2rkQOTdn/j30XY5r3wlFTD69o4u+F3vU7/FuqmQdXFWnZj1F8/Bs/vCM1r1qnLnz8Fa+dp62jF3bBAiUC9Tse+W9qrm6wKh50+O87NFHTf5T8bU+r1P9P8b2rlxN3YhZtP1IW8oQ+CTgAk1ibrhAc8jiyb2A8a18pK2a+pH2U2mr6f/W9hUxPMc4WzwpP59nCYx60M4KctLCuQ/CM5WPPMhGykyammFhWU/D6Lt2HF0bNV9SSwcUja20ffXmEbDf9MlFZE2lyqQ+fx1Jbvk+Env3Uruecn/4ftX89kN47nx4F0vND+25/X+bKe9+rP5UPlo2av/OIPfZvNUqyDHOKdsqXu0SOEGg9lw4wcgYCRAgcKVAzXPZa93U81Lq83fjci5cmW1tESBAYH2BE8+F3LN6tvI5718jzwrPZXLLp1ZApL1UGyt9XrOeWr0X7OW3evy9nPRDYDeBmn1vNwvjiQuMmjdXPZdEz7xPIqnfOVu2H20793fISPZz/XPfkT1iyO2ntl5k7MoQeAi4QJOYCy7QHLBYSi6DtLzwkYon9XkkZS3jj/T/Wma2eErGoM5HgVEP2jukZLYXwDnxRB6AI2V2yOOVY7CertScs63cdVH6JfU2+ty+SuvMKS2qlID9JiV0zeeRdZgqk/r8NdLc8teM9OxWRq2nSK6jL2YfGXx+QRtpP5X5K9qoOZ+u6v/dOFNtpz4vabOmTkk8qfz6nACB9wKjzgX5IECAwKkCOe80U9+fUs9Mqc/f5cC5cOrMNG4CBAj4vvAQyD2rZyufen54/jzyrPBcJrd8al1F2ku1sdLno56zos7Rcr3NZ4lrljh6++uPQI3AqH2vJmZ1xwuMmjej9/nW/c/c/hWxRdvI/S36dUWkLjiNX0EiWFnABZpE9lygWXl6B2MvvZDyrl60rVS5T5+n6gWHfC/WMv6cOB5lZ4unZAzqvBUY9aC9SzrePXDO9mL4Uzy5ce6Ss5bjsJ5a6o5vO/oF81ukOW3klB2vI4LeAvabfuK152XuWs4t309i355GrafWub6i/SvauM2c0nZK60Vma6rt1Ofv+iipE4m1xjDavnIECPwuMOpckAMCBAicKpB6hsp9t5lbPuXuXEgJ+ZwAAQJnCZx6Lqz8e+jrDC199vj0fqb2/fFzfKnYdltto9ZT1DlarndeZolrljh6++uPQI3AqH2vJmZ1xwtcMW9qLkmMuiDR+pxZvf3UzIyOL1ou95k6FZ/PCUQEXKBJKLlAE5lGi5d5XNyIDOPHjz+Welf3tcy7diMXYT7FFWk/MpZbmZbxR2N4LjdbPCVjUOcngSsetE9nffdF49sXiJnKf/uSNOpL0MrzyXpaOXt9Ys/58plTtk/0eplJwH7TNxs152XuWs4t31diz95GrafWub6i/SvauM2a0nZK60VmaqTtSJnnvnLLR+Ks8Yu2rxwBAn8UGHUuyAMBAgROFYg8Q336Tvbp/WVu+W/2zoVTZ6ZxEyBA4L3AyefCTL9vPr8vec5U5LfNmmePW1/v+qh5f9zj3dKs63nUeorMgZnfyUXjb533WeJoPU7tE7hSYNS+d+UYtNVf4Ip5s+Ke3Trm1dtPzcTo+KLlXvsrrZeK2+cEngVcoEnMBxdoLBgCBAjUCVzxoF0XgdoE9hGwnvbJZauR5HyJzCnbKl7tzitgv5k3NyJbT2DUemq9z1/R/hVt3GZEaTul9SKzMNJ2pMxzX7nlI3HW+EXbV44AgT8KjDoX5IEAAQIE5hRwLsyZF1ERIEBglIBzYZS8fncUGLWeou/wouV65+ZbXN8uc9XE+e3iWOTiWk3f6hLYSWDUvreT4YljuWLezHqmfctn65hXbz+1FqLji5Z77a+0XipunxN4Ftj2As3Vaf7bX3+7pMkrDpxLAtEIAQIEOgnY9zpB6+YIAevpiDRXDTLnS2RO2aqgVF5SwH6zZNoEPanAqPXUep+/ov0r2nik/fnH29SPqjllS6dVdGzRcrc4cspG427RZrRv5QicKjDqXDjV27gJECAwu4BzYfYMiY8AAQJ9BZwLfb31trfAqPUUfd8WLdc7S7PENUscvf31R6BGYNS+VxOzuuMFrpg3K+7ZrWNevf3UzIyOr/bybeo331ScPifwTcAFmuD8cIEmCKUYAQIEXgSueNCGSoDAPwSsJzMhJRD9knprp+aLqi+pqUys/7n9Zv0cGsE8AqPWU86ZUKJ1RftXtPEae/R8a32W5YwtWjY6tnf59F9xLJnl6hBoIzDqXGgzGq0SIECAQK2Ac6FWUH0CBAjsJeBc2CufRjNWYNR66vGu7ybb6v1mNP7W2a15F9rSp/W4tU+gRmDUvlcTs7rjBa6YNzV7dqvzLCXb+rxbvf2r/EodSuul4vY5gWeB7S7QzJ7eKw6c2ccoPgIECLw7aP79t38HQ4BApYDniEpA1QkQCAvYb8JUChJIClhPSSIFCBAgcJSAc+GodBssAQIEkgLOhSSRAgQIEDhKwLlwVLoNtrGA9dQYWPMECEwnYN+bLiVLBGTeLJEmQRIg0EDABZoGqN+a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CY5gLN3//r7z92AI2O4c//9OdoUeUIECBAgAABAgQIECBAgAABAgQIECBAgAABAgQIECBAgAABAgQIECBAgAABAgQIECBAgAABAgQuEPj1118vaKW8iV9coCnHU5MAAQIECBAgQIAAAQIECBAgQIAAAQIECBAgQIAAAQIECBAgQIAAAQIECBAgQIAAAQIECBAgQCAtMPwCzY8fP474F2j8k2fpyagEAQJ7Cdj39sqn0YwVsJ7G+uudwEkC9puTsm2srQWsp9bC2idAgMBaAs6FtfIlWgIECLQWcC60FtY+AQIE1hJwLqyVL9HOLWA9zZ0f0REgcL2Afe960xNaNG9OyLIxEiDwTuCx//3lX/8yFOgXF2iG+uucAAECzQQ8aDej1fCBAtbTgUk3ZAKDBOw3g+B1u6WA9bRlWg2KAAECxQLOhWI6FQkQILClgHNhy7QaFAECBIoFnAvFdCoS+EnAejIpCBA4TcC+d1rGrxmveXONo1YIEFhPwAWazjlz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mbDofzzv/zbvfX/+9//ubyXlm1fHqwGqwTsN1V8KhP4g8Co9dR6z9Z+eqK3NkpHUF6ideyt2y8fuZoE2guMOhfaj0wPBAgQIFAi4FwoUVOHAAEC+wo4F/bNrZH1Fxi1nlZ/77V6/P1nmh4JzCMwat+bR0AkJQKj5s3u503r8bVuPzWXRvefis/nBCIC212g+Y///O/IuLPL/O2vv2XXeVdh1IFzSfAaIUCAQIGAfa8ATRUCHwSsJ1PjVeDdl9KWX1Rbti27cwnYb+bKh2jWFhi1nnL37Ef5V+1PFzJz28/N4ortv8bcegy5pjnlW8feuv2csSpLoLfAqHOh9zj1R4AAAQIxAedCzEkpAgQInCLgXDgl08bZQ2DUelr9vdfq8feYW/ogMKvAqH1vVg9xxQRGzZvdz5vW42vdfmr2jO4/FZ/PCUQEXKCJKP3pT39ygSYItXKxX375HP2PH+8/e1fnU9nnFh71vpUtiSfXv2X8ubHcys8WT8kY1PlJYNSD9k6pePfHjN/+ZYkVyt/y0+Jfx9gp7+/GYj3tnuH88ZVcoEl9kf32eapu/gjUmFXAfjMuM9F1lnPef7oY8TxK53K7nF+5nl5zGXkmbJXb6FwtlV2x/ZILNJH1+c1wpvzm5CynbOkcUo/ArAJXnguzjlFcBAgQIBAXcC7ErZQkQIBAL4Fv39XffQ/PLf9tHCefCznvO2+Gs5V/5DXyziN3zkTeH6XeET23kSrba6217mfUeqqdAzkuLXIZiT8nxivKRtbArZ8WHlfErw0CvQRG7Xu9xqefNgJXzZuc3zCfn+Va7t01Z1r07Hlk5XUcNX1HMt26/VQM0f5zHV/7bTk/UmP0+f4C216guerCy+NftLmqvasOnP2nZucRfrvQ8umzd/975GLMbWipciXx5JK1jD83lk8mKadHP9FyJXGpUy1g36sjzP3j+BXK9/oiVCc/Z23rac68XBlV5Mvj8xfE3DUfWX/fvuhGvwRfaaKtMQL2mzHukTX6qYy1Oy5nqZ6vWE+f8jsy76kzIXKmfXqpnLsWUjl4108q/uc2oy/9X9vM6SM6hke5VNs5/s99P54zUu2/izenTk7ZXBvlCcwucMW5MPsYxUeAAAECcQHnQtxKSQIECPQQyH3Xkls+NYZTz4Xc3zpmK//uPVLJv+pc8g4wNaee37N9excXaWe1MjXrKefdWos/mK19d5aqX7t35fh8mzepP4p97ufKsqvNZfESiArU7HvRPpTbT6B23pQ+v6TOqiukr+4jp71I2VSZ2vP6m2HpWV7zO2JOTlM2OW0pS+CTgAs0ibnhAs0Biydy+eK1TM0Fl+d/ZeXdv0BTEk9umlrGnxvLrfxs8ZSMQZ2PArUP2ifT5j4Ir1T++WVt6umX8b0AACAASURBVGXXyXPgdezW0/6zIfdLYO6PRJG1l7uX7J+VM0dovxmT98iPQSVrNHdvGTP6fXutXU+p/NW+mM6Vv/LFaMl8fo43ZRN5MZx6Fn3tIyfmmvhSeSltO1ovWq40HyXtp0x8TmAVgdpzYZVxipMAAQIEYgLOhZiTUgQIEOghEPmu+lwmt3xkDCeeCznvWlK/ceT+ZnJF+XfvRm7/27d/rSj3X5WOzLXUe7Bbn7XtRObwTGVq1lONVU3d5zn+sEy9v3xnnoohd93l5jXVf6S90jZK60ViUobA7AI1+97sYxNfO4GaeZPac1ufN6nnn+fPS87T1/ZT4333XJj73BdtIyeWnNkTbTdaLqfv6NhL21SPwKuACzSJOeECzQGLpuTCSsmFj+eLMw/WlS7QROMvmTItPUviUedSgZoH7UsDWbCx3C8SK5W/paP1w/SCKU+GbD0liZYvkLsucn/ciay9R5vfMK94ubB8sjYfgP2mb4LfrbuZ/guFfTX2661mPUXPhZLzoFY6Gtu3fnKfX1/bqokhUvdTmej/HumjNA+lbUfrRcuVvswuab/USj0CswnUnAuzjUU8BAgQIFAv4FyoN9QCAQIErhKIfFd9LpNbPhLniedC7vuh2co//+7ynONZLtDkztnIPF2lTM16iqzvTw5X1i1tK1Uvdx3l5jzVf6S90jZK60ViUobA7AI1+97sYxNfO4HSeRPdb6O/qV05wtc+o7GmYshpJ1I2Vab1ef1uvKmYHnWi5VKmLZ6nSvtU7zwBF2gSOXeB5oBFkXuBJrf8O8KSCyPP7URi+JS6SN1UmdTnOdMm0laqTOrznHiUvVyg9EH78kAWazDyoJn7wnO28oulZIpwracp0tA0iMjafw7gXflUGzWfp+o2xdF4VwH7TVfuP3RW+yKsZF8YN9ozeq5ZT9F9d0Teo7F9y3KL+R6dVZH4Uy/1P/V15b/Sc/WL48i4b31Gy6WeS66OP5pf5QjMLFBzLsw8LrERIECAQJmAc6HMTS0CBAi0EIh8F675rS0S82nnQmvz1u2/y2mL912RcXx7B9PjXVVkfvcuU7Oeas1vY835j9E9+ntX79tnpe/eaudpKpc1fo+2S9sorZcak88JrCBQs++tMD4xthEonTfR/Tb1W1vOeZkSuPo8fe7vue3IOR/xSZVpfV7nPsu+87gyfz3bT80ln58h4AJNIs8u0BywECKXL57L5JZ/R+gCze8qrT0PmMKzD7H0QXv2cbWOL/WQfOu/5iX9DO23Ntyxfetpx6z+cUyRtZn60phq4/WL/SfV0v862v5ZOmOE9ptxea59EfZaP7UnjBvpOT3XrKdo/t6Vi9Z9ZOLT+VDyryFFspuKL/X56/NwpM/UGVr7ec/1F/Hp+eK7xQ8HuTlVnsAqAjXnwipjFCcBAgQIxAWcC3ErJQkQINBaIPJdu+a3uUj8p50Lrc1bt1/z7uXTfLjy/dKVbUXm72xlatZTZO5Ec/jN5dsf+r7WKylb8m63Zuyv75pr/6i2ZMy3GGr7nW0ui4dAVKBm34v2odx+AqXzJnpefCoXrR8R73FetPgekDKo/buBiN2n543UWZqKvaTv5zqt26+NT/09BFygSeTRBZo9JnrVKF4veLS+8HFF+98GfEX7kTai6JG2UmVSn0djUa6JQOmDdpNgFmo08iBY83A+Q/sLpWOaUK2naVLRLJDI2kx9aUy1UfN5qm4zGA13F7DfdCf//x3Wvgg7/UfRcZn73HPNeoruu+/KReveIi95eZ3T/judVP3U59/ijsyDVPsln/daf6nYvo0/Wjda7tFX6XeT11hTL+QjuVWGwOwCNefC7GMTHwECBAjkCzgX8s3UIECAQCuByHfh0u+/0e+7p50Lrc1bt1/yzis1f698v3Rr63nuRTxS8a30ec16qrFK1X18/rCM7g+v7+G+1X/t41PeWvzH9GrH921dpeZfrmWqPZ8TWE2gZt9bbazivU6gdN6kzrvXc+t1j47W/zTS2vMmp37J77CR8Y08r1OuqTM1Mr7SWdqy7dKY1NtTwAWaRF5doNlz4meNygWan7muvLASaStVJvV5VsIVvlqg9EH76jhWay/yMFjzkr5n+58e+FMP26vlrEe81lMP5bF9RNbmc4Qtvqh/iyE3vrGaeq8RsN/U6NXVrV2D335gfXcmO4/r8hWpXbueUnvvp89T9VIvrlOfR9svfQEbaT/6YvkWQ+6L+VT/kTM41UZk/rwrU9pu7Y8BOblMxZj6vNRGPQIrCNSeCyuMUYwECBAgEBdwLsStlCRAgEBrgch31Zrf5iLxn3YutDZv3f6V721ubaXeN+W83021FZmPq5epWU85c+eTU82790j/3/KTql/7O0T0PWEqjtI51qrd0njUIzCLQM2+N8sYxNFfoGbepPbjVudNT6XSMaRsPj37PY+ttO9Sn1a/I+bGE7HLbVN5Au8EXKBJzAsXaA5fOO8uZkQua6TKfPs8VfeWkkiZT6mL1E2VSX2eM20ibaXKpD7PiUfZywVqHrQvD2ahBiMPgzUv6Xu1fyNv8V+uWSiVl4ZqPV3KOWVjkbX57gvzu8GU/LPsz1/SvwHVvPSfEl5QPwnYb8ZNitoXYa/1n1905V4gGKewV89XrKdP86J2vjzv+7nnxrsf7D89+71mNHLeXVXm02xKxZ/qP/JHCKm8XT3TU+dzyYvv1xhz9pEr5ufVRtojMIPAFefCDOMQAwECBAhcI+BcuMZRKwQIELhCIPUu4PU9Sm75SIynnQu5hrOVf5fTSIzPcyn67uXde7fUu5ec9ziR+blamZr1FM1jzRz45lnT/+telRtjad+pd6Gpd5c586s0xpw+lCWwokDNvrfieMV8jUDtvCnd/1fYyyMxlo5/1Hkdef54lPl2dqeeQ6+ZnX9s5cpniRbxaXM9ARdoEjlzgWa9SX1ZxJ8uZUQua6TK1Hz+qHsb6I8fv1+miQz8ufzt//70/66KLxVTj3hSMfi8uUDtg3bzACftIPchfPXyk6ZhurCsp+lScnlAkbX83Gnkj3dfg0z1Efmi64vp5amfrkH7zbiU1K7B1/o1a36cwl49X7meSi5ApPbs0jmSqhd5AVv64vXRdssYUm1HzuBUGz1neou9ITK+mh8Oevroi0BPgSvPhZ5x64sAAQIE2gg4F9q4apUAAQKlApF3c7e2H+80csun4jrtXMh9tzBb+Xf5jMT4aR5E3jdFfvPxPuYfSjXr6eo8ptZ+JK85baTij+xdqffKz/HU9JczriveC5f0pw6BVQRq9r1VxijO6wWumjc5v2HeRpE6O76N9LWvq1Sez76c+Eqe4SIGV5/XEdPI95xI7FflRDsEWgq4QJPQdYGm5fSbtO3XCyqvYaYul9zKp8qkPn9u47X/6KWTT7w5fX+6ZBNpI5reSFupMqnPo7Eo10TgqgftJsFN3GjkQfy5zOrlJ07FVKFZT1Olo0kwkbX83HHJF/FUHz2/hDdB1OglAvabSxiLGqldg6k1/hpUbvmiQR1e6er1FM1ZtNy3l5y18/Fd6qNxRcpFynyafqm6JZ+/1km10XNp5MaWij31ee3zSk8bfRHoLXD1udA7fv0RIECAwLUCzoVrPbVGgACBKwQ+/UHe7Y/Jvr2Tf+37U/lvMZ52LkTeL8z8e2jNu6/Sd1aR97s3s3eXHyLeV6yhWdqoWU81VjV1H3a1baTqX/Xe93m/TF24ySmbmkOp8aXq+5zArgI1+96uJsaVFhg1b3rs5aV9lNZ71o60kSpz1XmdngU/X2iqiS3SnzIEZhBwgSaRBRdoZpimHWOIXMS4okykjW/DrqkfqZsqk/o8J2WRtlJlUp/nxKPs5QKjHrQvH0jnBlMPordwZn5hnBt/Z95lu7Oelk1dOPDI2kl96U618enHv9cg/bgSTtuWBe0349Ja+yIstQe8jiy3/DiZdXu+ej1FcxYt95D99sch7/Rz2399fk1lNNJ+pMynflJ1o5+/az/6X2dKGVz1+aexlO43KZtI3Fe0EelHGQIzClx9Lsw4RjERIECAQFzAuRC3UpIAAQIzCOR+n80tf9q5EPGZ+ffQq96ZPbcTMflWvvR9zwzr6+oYatZTbh6iOYz+Rpdr8fqbXir+2nnyPI7UxZnXsXyr28sn11d5AqsI1Ox7q4xRnNcL7DxvUufh9Zq/txjpO1Wm9ryOju/q3xGj/SpHYLSACzSJDLhAM3qKduw/egkjUi5VJvV5atg19SN1U2VSn6fif/480laqTOrznHiUvVxg5wfty7GeGkw9JN+KzvzCODf+lpY7tW097ZTN92OJrJ3nmu/K57aRo9qy7Zw4lG0vYL9pb/yph9oXYbnrNLf8OJl1e756PUVzFi33KhutFy33aL9F+dw2U2do1CL6IrkmvqtmfCqG6Fiuiqd0Plzdv/YIjBS4+lwYORZ9EyBAgEC9gHOh3lALBAgQ6CmQ+p4dfbfwKebTzoWI58y/h77LY2RM3+Zsbv3X8rf//6cLDblt91xbLfqqWU81VjV1r3JIxVD7O8RVcWqHAIFrBWr2vWsj0dpKAlfMm8e5UjLu3IuYOX2kzsOctlqUTcXX47wujSFV7+EVLVf7PapFfrS5v4ALNIkcu0Cz/yK4jzDnAkakbKpM6vMUe039SN1UmdTnqfifP4+0lSqT+jwnHmUvF7jiQfvyoBZoMPIAOfML49z4F0jJFCFaT1OkoWkQqbXz/OLh9iLhXflUGzUDaNl2TVzqXi9gv7neNNpi7Yuw3HWaWz46DuV+F7h6PUVzFi1X+kIyp/2csjkvVEvavaL9T/2++4OFW3/fXv7X/KgQbTv140Pv54lb3DW5s78QWF3g6nNhdQ/xEyBA4HQB58LpM8D4CRBYTSD3+2xu+dPOhYjPzL+Hvpu/I9/v5r5nSr0zWm19vsZbs54ic/P5Hdfze7po3Za+qRhq52nL2LVNgEC5QM2+V96rmqsLjJo3qbPqCtcefdTEmYqv9Xmd6v8xtprfEaN9vDqW1qvJh7rnCbhAk8i5CzSHLIrcCxjfykfaqqkfaT+Vtpr+b21fEcNzjLPFk/LzeZbAqAftrCAnLZz7IDxT+ciDbKTMpKkZFpb1NIy+W8epHzci/wR7y7XVsu1uyDoKCdhvQkxNCqXWWc55n2rrNoBImSYDPajRq9dTZA488+b+EB6dE5Fyz+daizgiMTxbvDtnU3G99hHxf7QZiS9S5t1ySdVLfZ56EZ1bP3dJt24/Nx7lCfQUuPpc6Bm7vggQIEDgegHnwvWmWiRAgECpQOq7as47gtL3bieeCznvWlKuuX/cd0X51DuWd++mIv+xlU//EbWc/mrKlq6jmerVrKfU73WPcb7LZWov6WG0evw9jPRBYEeBmn1vRw9jigmMmjdXnZfRM++TRvR3wpjmz6Uiz32ptls8b+T6534Xeowpt5/aeilLnxN4FnCBJjEfXKA5YMGUXAZpeeEjFU/q80jKWsYf6f+1zGzxlIxBnY8Cox60d0jJyi+MIw/AkTI75PHKMVhPV2ru0VbujzvPoy5ZgyV19pA+bxT2m3E5T62znOeDVFu3UUbKjNPYo+eS9VT6svf5BWppbiNz7Dkz317a3sqlXjx/ynIk/lynUp/Xfj6NqeTlcWSc74wieSq1z90bSsZQUmePHcEoCPzpTyXnAjcCBAgQ2FfAubBvbo2MAIH1BFLfVXO/96faeyd04rmQ+45jtvKvecyN71v9yByKlHn0kVN2vRX8c8Sj1lPUOVqudy5miWuWOHr7649AjcCofa8mZnXHC4yaN6P3+db9z9z+FbFF28j9Lfd1RdT81jl+dYlgdgEXaBIZcoFm9il8QXylF1Le1Yu2lSr36fNUvRyOlvHnxPEoO1s8JWNQ563AqAftXdLx7oEz98XrqPK5/e6Ss5bjsJ5a6q7Zdu4e8TzK6BfaNWVEXStgv6kVLK8fWZs5a995XJ6Lq2qOWk+R3OeOsfQCSm4/t/KRtVDS7qNOi/Zz/5CmZpwt4i99TmgdS02e1SUwo8Coc2FGCzERIECAgIuV5gABAgRmE/j0Hfeq/z013lO/L+S87/z0PiXyLiz6bis3npx3Kq3j/DbHTnuHM2o9RZ2j5VL7xtWfzxLXLHFc7as9Ai0FRu17Lcek7fYCV8ybmksSoy5ItD5nVm8/NfOi44uWe+2vtF4qbp8TeBZwgSYxH1ygOWDBPC5uRIb648cfS72r+1rmXbuRizCf4oq0HxnLrUzL+KMxPJebLZ6SMajzk8AVD9qns777opH7TzyOKv/tS9KoL0ErzyfraeXstYm95Y84bSLW6ioC9ptxmYq+DMp5PnAej8vnredR6yk6l0p1tP+znAs0/1M6ndQjcJTAqHPhKGSDJUCAwEICzoWFkiVUAgSOEfj0Li31L9K+ApX8DnbyuZDzvvNmPVv5R/4j78xy39fmlv+0WCOx7bTQR62nqHO0XO+czBLXLHH09tcfgRqBUfteTczqjhe4Yt6suGe3jnn19lMzMzq+aLnX/krrpeL2OYFnARdoEvPBBRoLhgABAnUCVzxo10WgNoF9BKynfXJ51UhcoLlKUjuvAvYbc4LAdQKj1lPrF4va/3mOuEDjAs11O4eWdhYYdS7sbGpsBAgQWFnAubBy9sROgACB6wWcC9ebavFcgVHrKfreNFqudwa/xfXtMldNnO8uHM7qUzNOdQm0Fhi177Uel/bbClwxb1bcs1vHvHr7qVkXHV+03Gt/pfVScfucwLPAthdork7z3/762yVNXnHgXBKIRggQINBJwL7XCVo3RwhYT0ekuXqQ0S+S0XLVAWlgSQH7zZJpE/SkAqPWU+t9XvvpCRcxqv3RueS/ZpuO/Pf/imuk/cg4I30qQ+AUgVHnwim+xkmAAIHVBJwLq2VMvAQIEGgr4Fxo66v1swRGrafou7Joud5ZmyWuWeLo7a8/AjUCo/a9mpjVHS9wxbxZcc9uHfPq7admZnR8s/4Omhqfz88QcIEmmGcXaIJQihEgQOBF4IoHbagECPxDwHoyEyICPb6oRv6YNhKrMvMK2G/mzY3I1hMYtZ6i50GpqPbTchGjSJl3PZXWS0f9jxI57de8/PZMEc2IcjsJjDoXdjI0FgIECOwk4FzYKZvGQoAAgXoB50K9oRYIPARGrafoe7Wad2q3MbZ6rxaNv/VMm9Wn9bi1T6BGYNS+VxOzuuMFrpg3NXt2q/MsJdv6vFu9/av8Sh1K66Xi9jmBZ4HtLtDMnt4rDpzZxyg+AgQIvDto/v23fwdDgEClgOeISkDVCRAIC9hvwlQKEkgKWE9JIgUIECBwlIBz4ah0GywBAgSSAs6FJJECBAgQOErAuXBUug22sYD11BhY8wQITCdg35suJUsEZN4skSZBEiDQQMAFmgao35p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JjmAs3f/+vvP3YAjY7hz//052hR5QgQIECAAAECBAgQIECAAAECBAgQIECAAAECBAgQIECAAAECBAgQIECAAAECBAgQIECAAAECBC4Q+PXXXy9opbyJX1ygKcdTkwABAgQIECBAgAABAgQIECBAgAABAgQIECBAgAABAgQIECBAgAABAgQIECBAgAABAgQIECBAIC0w/ALNjx8/jvgXaPyTZ+nJqAQBAnsJ2Pf2yqfRjBWwnsb6653ASQL2m5OybaytBayn1sLaJ0CAwFoCzoW18iVaAgQItBZwLrQW1j4BAgTWEnAurJUv0c4tYD3NnR/RESBwvYB973rTE1o0b07IsjESIPBO4LH//eVf/zIU6BcXaIb665wAAQLNBDxoN6PV8IEC1tOBSTdkAoME7DeD4HW7pYD1tGVaDYoAAQLFAs6FYjoVCRAgsKWAc2HLtBoUAQIEigWcC8V0KhL4ScB6MikIEDhNwL53WsavGa95c42jVggQWE/ABZrOOXP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fAzemQAAIABJREFU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ZqOh/PO//Nu95f/73/9p0kPr9psErdEiAftNEZtKBN4KjFpPrffs1u3PMp1OGecs3uIgcILAqHPhBFtjJECAwIoCzoUVsyZmAgQItBNwLrSz1fJ5AtbTeTk3YgKnC9j3Tp8BZePfdd6s/vve6vGXzUa1CPQV2O4CzX/85383EfzbX3+7pN1dD5xLcDRCgMCWAva9LdNqUIMErKdB8At12/pLdOv2F6LePlT7zfYpNsCOAqPWU+s9u3X7OSlqGcu3tlv2mzN+ZQkQWEtg1LmwlpJoCRAgcI6Ac+GcXBspAQIEIgLOhYiSMgRiAtZTzEkpAgT2EbDv7ZPLniPZdd6s/hve6vH3nMP6IlAq4AJNUM4FmiDUysV++eVz9D9+vP/sXZ1PZZ9beNT7VrYknlz/lvHnxnIrP1s8JWNQ5yeBXR+0e6b68VD83Oe3f11ihvLvYvhk1upfyuiZo159WU+9pOfo59s6+rRuIl+iU2X8ofAc+R8dhf2mbwZq1nvk+aCk/b4Ce/d25XpK7eHPkjllSzIQbT/nufBdHKlnxVQcpf0/+o22n4qzxFgdAgT2FLjyXNhTyKgInCFQ84yeej65Cda0/y4DNe2J9/ucdi6cseaNkgABAlEB50JUSjkCaQHrKW2kBAECewnY9/bKZ6/R1M6b0t/hHuNr9fta5H1U6h1aJAfijygpQ2BOgW0v0Fx14eXxL9pc1V7tgTPnNNogqm8XWj599u5/j1yMuXGlypXEk5uGlvHnxvLJJOX06CdariQudaoF7Ht1hO8e6HP/uH1k+W+jj35ZqRPcq7b1tFc+W4wmsq5SZXL3jBbj0OZ4AftNvxyUrLmc54OS9vuN/oyerlxPqT38WbSk7GtGIpe2R74Yzhlj6WyL9BEpU9q/egQI7Cdw5bmwn44REThDoPYZPfXsUdv+axZq2xPv93ntXDhj3RslAQIEogLOhaiUcgTSAtZT2kgJAgT2ErDv7ZXPXqMZNW9S74ve/ebZ4nfMnDhyclJ6sSj6H/jLieVd2Vbjro1LfQI9BVygSWi7QNNzOg7qK3L54rVMzQWX539l5d2/QFMSTy5dy/hzY7mVny2ekjGo81Fg1IP2DinJ/XF6tvLfcuBBvGyGWk9lbifViqytVJncveQk35PGar/pk+3UerxF8VomZ42WtN9n5Gf1cuV6iuT0oRst+6lcqn7q89osR9qPlIl45KwrL5lrM6s+AQJXngs0CRBYTyDy/BJ5NrmN/N1F5tr2X0Vr23v+YwHxvp+vzoX11rGICRAg0FLAudBSV9unCVhPp2XceAkQsO+ZAyUCo+ZN5J3TbTytf8eMxlFiW/ObYuu4Wrd/lZd2CLQUcIEmoesCTcvpN0nbJRdWSi58PF+ceQx9pQs00fhL0trSsyQedS4VGPWgfekgBjUW+bH8+Yfn2cp/Y/MgXjaprKcyt5NqRdZWqszzH7d8smv1rw2clKvZx2q/6ZOh1Hp891Iw57wvab/PyM/q5cr1FMnpQzdSNlUmZ75dndWa2HJfSF8xzlS8V/tojwCBdQWuPBfWVRA5gXMFIs8M78q8+64+84UU8b6/4PRu5jsXzt0PjJwAAQLOBXOAQFsBz1ltfbVOgMB8Ava9+XKyQkSj5k3pO7Jn0xV/34uM+zbGaLnSOda6/dK41CPQU8AFmoS2CzQ9p+OgvnIv0OSWfzeskgsjz+1EYvjEGambKpP6PCeVkbZSZVKf58Sj7OUCox60Lx9I5wYjD6rPZWYr/40rEmtn7mW6s56WSVVxoJHLK6+NRy/SPeql1uAVLxmKAVScRsB+0ycVqfX4+nKsdfk+oz6vl6vW0+sZkbrMmDtf3mUmci6l4ijNeCr+1Oev/Zaeb9F+ouVKPdQjQGAfgavOhX1EjITAWQKRZ4ZUmdLnmuh7geeMpGJ5/c7y7Zly5gs/0TFf4fFq5Fw4aw8wWgIECKQEnAspIZ8TiAtYT3ErJQkQ2EPAvrdHHnuPYtS8ueIdyxW/Y0biuDIn0f6i5Upja91+aVzqEegp4AJNQtsFmp7TcVBfkcsXz2Vyy78blgs0v6u09hw0rXT7u8CoB+3VcxB5UHWBZvUs58dvPeWb7VIjsifcxhopF3mJcGur9A9bdjE/fRz2mz4zIGfN3tZkbvnIKCJtRtpR5rPAVeup9NnvNbLH/h7N/ady0fqlc6P2D0Nf+y1tL2ecOWVLXdQjQGB9gavOhfUljIAAgU8CqWeK0ueaR3+p9nMzk2pvp3gjNimP1zacCxFVZQgQIHCOgHPhnFwbaXsB66m9sR4IEJhLwL43Vz5WiWbUvEm9P0l9nnrPlVu/NF+5/6HB3Lhy24+OIxpHtD3lCKwo4AJNImsu0Kw4rS+O+fWCR+sLH1e0/43givYjbUTTEGkrVSb1eTQW5ZoIjHrQbjKYjo1GHlRL/4iy5A9wc+P5RBVppyPzcl1ZT8ul7LKAo2snUi5VpvYPWy4btIaGCthv+vCn1uMtiprzPjKKSAyRdpT5LHDFenqXp1Tuaj+/6sVzydy4KvbnvkvPt0e913G4aFqSWXUIELgJXHEukCRAYG+BFs9CqWe7GlHx/lEv5fFq7VyomX3qEiBAYD8B58J+OTWicQLW0zh7PRMgMEbAvjfGffVeR8ybyLuTSJmb/ady0fq98xeNK1quJP6WbZfEow6BUQIu0CTkXaAZNTUn6tcFmp+TceWFlUhbqTKpzyeaTieGMuJBewfnyMNqzR/Utm7/Uw4i/e6Qv1ZjsJ5ayc7fbnTtRMqlypT+gfH8iiLMEbDf5GjVlc1Zc6n1++0l4bsoI+3VjU7tm0DtesqZI8/iqfymPn+0NeLFcyq21Oe5873U+LWfkrisEgIEzhOoPRfOEzNiAmcJRJ4nImV6vZuLxBIpc3K8zoWz1rjREiBAICXgXEgJ+ZxAXMB6ilspSYDAHgL2vT3y2HsUI+ZN5F1RpMzNasTvmKU5esT6qP/tX5eJjr8klpZtl8SjDoFRAi7QJORdoBk1NSfp993FjMhljVSZb5+n6t5oImU+EUbqpsqkPs9JX6StVJnU5znxKHu5wIgH7csHMaDByMPqahdoImMaQL1Ul9bTUum6LNiSL9GvnT9/8U6txdf+3g2k1T8TexmahqoF7DfVhFkNfFt3Oes38pLw2/6QFbTCYYGa9ZTasyM5/7RnR9oubT9yloQBnwo+xhKN/bWPd/VSbaU+f+4jp2zJ+NUhQGAPgZpzYQ8BoyBA4CHw6Zkp9Z279JmjtJ5438/Z0vy9tuZcsCcQIECAwLOAc8F8IHCdgPV0naWWCBBYQ8C+t0aeZouyZN60/h3wZhR9j3XiBZoe/rPNU/EQaCHgAk1C1QWaFtNukTY/XcqIXNZIlan5/FH3xvjjx++XaSKsz+Vv//en/3dVfKmYesSTisHnzQVKHrSbB7VAB5EvAi7QLJDIi0O0ni4GXaS5kgs0Nf+lim/7T2RvWoRVmAkB+02/KZKz5iJrMFLmMbqcsv1E9uupdD3l5KflxZAZXzzn2DzPqG9O72be7TzN6Sun7H4z3YgIEIgKlJ4L0faVI0BgbYHI80SkzKtCSZ2IZKTdSJnV4635juVciMw0ZQgQIHCOgHPhnFwbaXsB66m9sR4IEJhLwL43Vz5WiWbWeRN9n1TyO+aICyivcabGl/p8lfklTgIzC7hAk8iOCzQzT99Gsb1eUHntJnW55FY+VSb1+XMbr/1HL5184snp+9Mlm0gb0fRE2kqVSX0ejUW5JgKzPmg3GeyFjUYehF2guRB8kaasp0USdWGYLb5Ep/aXnD/mv3ComppMwH7TJyGp9XiLoua8j4wiEkOkHWU+C5Sspyvykmoj9fljRCUvnlvPh9zYU/HUXDx9bjsaVyoenxMgsLdAybmwt4jRESDwKpB6pkh9/u755Pa/pf5lm9JMpOJJfb5yvO/McsZ7q+9cKJ156hEgQGBPAefCnnk1qjEC1tMYd70SIDBOwL43zn7lnmedN9H3KzP+jhl5X5QaX+rzleec2AnMIuACTSITLtDMMlU7xRG5iHFFmUgb34ZcUz9SN1Um9XlOuiJtpcqkPs+JR9nLBWZ90L58oBc3GHkQrvmD2tbtv3JE+ruYcMvmrKct0/p1UC0v0KQ03/1hjbWcUtvnc/tNn1xG1lTNeR8ZRSSGSDvKfBYYtZ5SuU19/hjRo9ynEbb6Q8xvcyoa+xXzMqevnLJXxKYNAgTWFBh1LqypJWoCZwqknilSn78+x7V+XkvFk/p81Xg/zc7oeB/1nQtnrnOjJkCAwCcB54K5QeA6AevpOkstESCwhoB9b408zRblrPMm+n5lxt8xX3NccsknOv7Z5pN4CKwk4AJNIlsu0Kw0nStjjV7CiJRLlUl9nhpKTf1I3VSZ1Oep+J8/j7SVKpP6PCceZS8XmPVB+/KBXtxg5EG45g9qW7cf/TJwMdv2zVlP26f4DwOc8Ut0ZO84K0v7jtZ+0ye3kTVVc95HRhGJIdKOMp8FZl5Pqfx/+zxVt+Wc6Nl3Tl85ZVv6aJsAgbkFZj4X5pYTHYFzBFLPFKnPb1KRMleJpvpKfb5ivN/sIuN9ru9cuGomaocAAQJ7CDgX9sijUcwhYD3NkQdRECDQT8C+1896p55q503ue5CHXaReqsysv2M+z4/SMaTq5Ti+m6/R9nea68ZC4FXABZrEnHCB5pBFk3MBI1I2VSb1eYq9pn6kbqpM6vNU/M+fR9pKlUl9nhOPspcL1D5oXx7QIg1GHlRr/qC2dfuvzJH+FknN0DCtp6H8XTtPrZmSyzVXDCAV1xV9aGMOAftNnzxE1lTP877PqM/r5er19JgT3ySj/5Xx1By84sVzJN7csaTivnKW5fSVU/bKGLVFgMBaAlefC2uNXrQECESeF1Jlaj/PyUKqr1tbqTK1n88Ub2osEY/X8TgXcjKsLAECBPYXcC7sn2Mj7CdgPfWz1hMBAnMI2PfmyMNqUdTOm8i7kncmkXqpMlf8jvkcW/Q3zat+h330/W4cqbF/qxuZg9H2I20pQ2BVARdoEplzgWbVqZ0Zd+4FjG/lI23V1I+0nxp+Tf+3tq+I4TnG2eJJ+fk8S6D2QTurs80K5z7oz1b+3ZeM6JeIzVJ52XCsp8sop24o+kW15kt0KUA0ttL21ZtHwH7TJxeRNfVaJue8L2m/z8jP6uWq9fT80vbbM1W0XOrFamr+pD5PtZ+aBTlzPdVWzefRcd76yClbE5O6BAisLXDVubC2gugJnCsQeV5Ilan9PEc/1VfkGSjVRurzmeKNxBop8zwm50JOhpUlQIDA/gLOhf1zbIT9BKynftZ6IkBgDgH73hx5WC2K2nmT+x7k4ROt96lcqn7q8+c85fy2Gi2b0/+792vR+tFyr/OytN5q81u8BL4JuECTmB8u0BywgEoug7S88JGKJ/V5JGUt44/0/1pmtnhKxqDOR4HaB+2TaXP/aHC28u++bLhAUzejrac6vxVq535JzfnD+iu+EOfGt4K5GN8L2G/6zIzImspZ5zllc19O9hHZs5cr1lNkrtTs888ve5/biVzUST3flcT+7kVxzfhq5ns0/mi5PWe5UREgkCNwxbmQ05+yBAjMJRB5ZkiVyX0HWCOQiqX2uS3Sfk78kfZSZWp9U+2/jse5kJNhZQkQILC/gHNh/xwbYT8B66mftZ4IEJhDwL43Rx5Wi6J23nz6jTHqkPqd8fnd02ubs/6Omftu6J1VtI0e/tFcKkdgNQEXaBIZc4FmtSldEG/phZR39aJtpcp9+jxVL2f4LePPieNRdrZ4SsagzluB2gft01nfPRDn/og7svwjf9EH+9PznRq/9ZQSWvvzK9ZJThs5ZdeWFX2JgP2mRK2sTu45/fyS8Pml4Kd2StovG4lanwSuWE8le3ZJnZwsRtuPlnvtO1Uv9XnNy+YcB8+7JVrqEDhb4Ipz4WxBoyewvkDtM3pt/VzB2v5q688U76fvYzXPhM6F3AwrT4AAgb0FnAt759fo+gpYT3299UaAwHgB+974HKwYQe28Kfm9LvV+5QrHaFzRcq8xldaLji3afrRc7/ij41SOwEgBF2gS+i7QjJyenfp+XNyIdPfjxx9Lvav7WuZdu5GLMJ/iirQfGcutTMv4ozE8l5stnpIxqPOTQO2DNtI//endbfHILfpnu5Hle3zxOWWeWE+nZLp8nDlfjnPKlkek5qoC9pu+mfv2X4b5dIbnPB+UtN9XYO/erlhPJXt2SZ2cTETbj5YreXGb23Zu+ahHq3aj/StHgMBaAlecC2uNWLQECLwTqHlGj1xIiahHLuQ/2hHvH0VrPF5z41yIzFZlCBAgcI6Ac+GcXBtpewHrqb2xHggQmEvAvjdXPlaJpnbelP5GVlov6hptP1rutd/SeqfEHx2ncgRGCrhAk9B3gWbk9NQ3AQI7CNQ+aO9gYAwErhKwnq6S3LednC/pOWX3FTOyTwL2G3ODwHUCV6ynkj27pE7OqKPtR8uVvHjObTu3fNSjVbvR/pUjQGAtgSvOhbVGLFoCBFYQWO15ZrV4v80B58IKK0SMBAgQ6CfgXOhnraf9Bayn/XNshAQI/FHAvmdGlAjUzpvSdzSl9aJjjLYfLVfyO2Y01nflonFFy/WOv2bs6hLoJbDtBZqrAf/2198uabL2wLkkCI0QIECgo4B9ryO2rrYXsJ62T3H1AHO+HOeUrQ5MA8sJ2G+WS5mAJxa4aj09/1euo/+64LdytWTRc+Tbf507EkNqDNE4bn3llI3E1qrNaN/KESCwpsBV58Kaoxc1AQIzC9yelVLPXjPFv1q8n+ycCzPNKrEQIEBgvIBzYXwORLCPgPW0Ty6NhACBmIB9L+ak1B8FaudN698BS/OV85tg9DfY598Fb/93y/do0fhn9S/Nm3oEegq4QBPUdoEmCKUYAQIEXgRqH7SBEiDwu4D1ZDakBKJfol+/2Kfaff285YuA3FiUbyNgv2njqtUzBa5eT5EXoT326eiZEy33Ojty6kXLRuw+zdJ3ptF+z5z5Rk2AwCeBq88F0gQIELhCYLXLKKvF+y1HzoUrZrA2CBAgsI+Ac2GfXBrJeAHraXwORECAQF8B+15f7116q503pb+VldaLupe0H/0d8bTfYaPmyhFYTWC7CzSzJ6D2wJl9fOIjQIDAq4B9z5wgcJ2A9XSdpZYIEPguYL8xQwhcJ2A9XWepJQIECOwg4FzYIYvGQIAAgesEnAvXWWqJAAECOwg4F3bIojHMImA9zZIJcRAg0EvAvtdLeq9+zJu98mk0BAjEBVygiVtdUtKBcwmjRggQWEjAvrdQsoQ6vYD1NH2KBEhgGwH7zTapNJAJBKynCZIgBAIECEwk4FyYKBlCIUCAwAQCzoUJkiAEAgQITCTgXJgoGUJZXsB6Wj6FBkCAQKaAfS8TTPG7gHljIhAgcKqACzSdM+/A6QyuOwIEhgvY94anQAAbCVhPGyXTUAhMLmC/mTxBwltKwHpaKl2CJUCAQHMB50JzYh0QIEBgKQHnwlLpEiwBAgSaCzgXmhPr4CAB6+mgZBsqAQJ3Afuei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LhA0zmL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OACzSds+jA6QyuOwIEhgvY94anQAAbCVhPGyXTUAhMLmC/mTxBwltKwHpaKl2CJUCAQHMB50JzYh0QIEBgKQHnwlLpEiwBAgSaCzgXmhPr4CAB6+mgZBsqAQJ3AfueiVAiYN6UqKlDgMAOAi7QdM6iA6czuO4IEBguYN8bngIBbCRgPW2UTEMhMLmA/WbyBAlvKQHraal0CZYAAQLNBZwLzYl1QIAAgaUEnAtLpUuwBAgQaC7gXGhOrIODBKyng5JtqAQI3AXseyZCiYB5U6KmDgECOwhMc4Hm7//19x87gEbH8Od/+nO0qHIECBAgQIAAAQIECBAgQIAAAQIECBAgQIAAAQIECBAgQIAAAQIECBAgQIAAAQIECBAgQIAAAQIXCPz6668XtFLexC8u0JTjqUmAAAECBAgQIECAAAECBAgQIECAAAECBAgQIECAAAECBAgQIECAAAECBAgQIECAAAECBAgQIJAWGH6B5sePH0f8CzT+ybP0ZFSCAIG9BOx7e+XTaMYKWE9j/fVO4CQB+81J2TbW1gLWU2th7RMgQGAtAefCWvkSLQECBFoLOBdaC2ufAAECawk4F9bKl2jnFrCe5s6P6AgQuF7Avne96QktmjcnZNkYCRB4J/DY//7yr38ZCvSLCzRD/XVOgACBZgIetJvRavhAAevpwKQbMoFBAvabQfC63VLAetoyrQZFgACBYgHnQjGdigQIENhSwLmwZVoNigABAsUCzoViOhUJ/CRgPZkUBAicJmDfOy3j14zXvLnGUSsECKwn4AJN55w5cDqD644AgeEC9r3hKRDARgLW00bJNBQCkwvYbyZPkPCWErCelkqXYAkQINBcwLnQnFgHBAgRTnyGAAAgAElEQVQ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LhA0zmL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OACzSds+jA6QyuOwIEhgvY94anQAAbCVhPGyXTUAhMLmC/mTxBwltKwHpaKl2CJUCAQHMB50JzYh0QIEBgKQHnwlLpEiwBAgSaCzgXmhPr4CAB6+mgZBsqAQJ3Afuei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4ALNJ2z6MDpDK47AgSGC9j3hqdAABsJWE8bJbPhUP75X/7t3vr//e//XN5Ly7YvD1aDVQL2myo+lQn8QcB6Kp8Qzp1yOzUJEJhXwLkwb25ERoAAgRECzoUR6vokQIDAvALOhXlzI7L1BKyn9XImYgIE6gTse3V+p9bedd6s/hvj6vGfup6Mey2B7S7Q/Md//neTDPztr79d0u6uB84lOBohQGBLAfvelmk1qEEC1tMg+Im7ffelueUX6ZZtT8x8ZGj2myPTbtCNBKynOOzrOePcidspSYDAOgLOhXVyJVICBAj0EHAu9FDWBwECBNYRcC6skyuRzi9gPc2fIxESIHCtgH3vWs9TWtt13qz+G+Pq8Z+yfoxzbQEXaIL5c4EmCLVysV9++Rz9jx/vP3tX51PZ5xYe9b6VLYkn179l/Lmx3MrPFk/JGNT5SWDXB+2eqX48FD/3+e1flpih/LsYPpm1+FcyeuanZ1/WU0/tNfoquUCT+qL97fNU3TXURBkRsN9ElNqUia6znPP+27nsHG6Tx+dWZ19POc9t77SunEMlF2hmir/9bNIDAQI7CMx+LuxgbAwECBBYScC5sFK2xEqgj0Dk/WwkktT39efv06myr/1F3zXlfGd/jiHafsThUeZTm+/GXtJ/zru6b3E7F3KyqiyB7wLWkxlCgMBpAva90zJ+zXhr503OM3/r3xmf26/5zT1HNve7VLTt1eOPjlM5AiMFtr1Ac9WFl8e/aHNVe7UHzsjJsnXf3y60fPrs3f8euRhzg0yVK4knN0Et48+N5ZNJyunRT7RcSVzqVAvY9+oIc/84frby30YffdivE9yrtvW0Vz7fjSbycuHdD4mp/y3nRUHkB9pWLwH2z/A6I7TfjMtV5HzMOe+t6XG5fPRcu54ic+LbmZLas0vbz5F9Pd8+xVRygSYnjpzzsLRd9QgQIJASqD0XUu37nAABAgTWEnAurJUv0RLoIVD7PT1SP/o9Pfd9Q6Tv1zZz3gWUtH/r71O9nHdsV7bzbR45F3qsMn2cImA9nZJp4yRA4CFg3zMXSgRGzZucZ/ucy/APg2j70XK5tpG//XnX5uM31FZx5frkjlt5AisJuECTyJYLNCtN58JYI5cvXsvUXHB5/ldW3v0LNCXx5A69Zfy5sdzKzxZPyRjU+Sgw6kF7h5Tk/sHrbOW/5aD1g/4O+X83Butp18z+Pq7ctZH7A9+tp1QfuXvJ/lk5c4T2mzF5f36RFr1g8Bxpzh8ceDnWL8e16ym1b38aSbRetFypWM68zClbGo+5XyunPgECtQK150Jt/+oTIECAwFwCzoW58iEaAqMFIu+Grvjt5dbP7d1T7juBSPlImU/fzSN1I2W+vS979XtuL9J2zruLSHuv8TgXRq9C/e8kYD3tlE1jIUAgImDfiygpM8vzZ/RZ+VO5VP3U55++k7SeIbPEFY2jtYf2CYwUcIEmoe8Czcjp2anvkgsrJRc+ni/OPIa20gWaaPwlaWvpWRKPOpcK+IJWzpn7R+yzlb/iR5xyvT1rWk975vV5VLlfUlteoPmmnfrXDPbP1P4jtN/0zfHzH0c8enaBpm8OWvZWu55yz4bcF77v5l+Ox7czIfelds4foeTE+K5sqWttv+oTIECg9lwgSIAAAQJ7CTgX9sqn0RAoFch5N1T720vuhZHc99c537dL3gPktH+LPVU+1yMn5lTf73LpXChdReoR+FnAejIrCBA4TcC+d1rGrxnvqHkTeVZOlcn9O7kZfi9MjekRY7Rc6Sxo3X5pXOoR6CngAk1C2wWantNxUF+5F2hyy78bVsmFked2IjF84ozUTZVJfZ6TykhbqTKpz3PiUfZygVEP2pcPpHODkQfVmpf6rdv/xhXpuzP3Mt1ZT8ukqjjQ3PXR8gLNuz+Izo2vGELF4QL2m3EpqH3RV/N8MG7Ue/dcu55K995ovWi5kiylLtB8arPHP0/ectwlVuoQIHCOQO25cI6UkRIgQOAMAefCGXk2SgI5AqXfV6P1buVKv3dH+oiUuXmUvNv+VO+TbzSWR/1I+dbv3pwLOatFWQLfBawnM4QAgdME7HunZfya8Y6aN7nP3u9G+2jjm0TqPw4bieMa6X+0Eu0vWq40ttbtl8alHoGeAi7QJLRdoOk5HQf1Fbl88Vwmt/y7YblA87tKa89B00q3vwuMetBePQeRB9Wal/St2//mH+l79fy1it96aiU7T7u566PkR8bIS4SbiAs088yLEZHYb0aop1+aRfaISJnn0eWWHyezbs+16ym6b38SGvViODW3ImdYqo2aWdGy7Zq41CVAYH+B2nNhfyEjJECAwFkCzoWz8m20BCICpd9XI/Vey0Tq5L5HirYZeS/wziva/q1uTtlo+Zrf5iL5dy5ElJQhEBOwnmJOShEgsI+AfW+fXPYcyah5k3pWT33+MPpULrd+qXnqd9jXdnPjym0/Oo5oHNH2lCOwooALNImsuUCz4rS+OObXCx6tL3xc0f43givaj7QRTUOkrVSZ1OfRWJRrIjDqQbvJYDo2GnlQrXlJ37r9T1SRfjsyL9eV9bRcyrIDzl0jJT8ypvr49nmqbvaAVZhWwH4zLjW1azB3neaWHyezbs+166k0R9F60XK5GUi1GznDUm3kxpR6mV7annoECBDIEag9F3L6UpYAAQIE5hdwLsyfIxES6C1Q8l04WudW7vkPsKL1cr5PR9qs+SO3SPs58T7nN9J2zW9zkbnkXIgoKUMgJmA9xZyUIkBgHwH73j657DmSEfMm97n7m0fNd4uezrnfUSJGpfG3bLs0JvUIjBBwgSah7gLNiGk5WZ8u0PyckCsvrETaSpVJfT7ZlDotnBEP2jsYRx5Wa17St27/Uw4i/e6Qv1ZjsJ5ayc7Tbu4aifzx8evoUn3U/vH+PJoiqRGw39To1dWtXYOpNf4cXU7ZulGdXbt2PZXmKVrvUa40S5/+y0ep/iNnWKqN0phbtVsaj3oECJwlUHsunKVltAQIENhfwLmwf46NkECuQMl31kidyPfwSKy1765ufZS2ERnnp3dfn95/vL7XyIktEk+kzHPMzoXILFSGQEzAeoo5KUWAwD4C9r19ctlzJCPmTeQZOVLm23eLaP2e1q/fSb796zIt42/Zdk9PfRGoFXCBJiHoAk3tFFu8/ruLGZHLGqky3z5P1b2RRsp8oo/UTZVJfZ6T9khbqTKpz3PiUfZygREP2pcPYkCDkYfV5zKzlX9HFolxAPVSXVpPS6WrKNjcdfLtj55r/6D52wBa/TOxRWgqNRGw3zRhDTWa8yN9znkb/SOBUJAKZQnUrqfcs+ERXGm958HVtJGqG/nDnU9tfDv/spLzUtj5VqOnLgECUYHacyHaj3IECBAgsIaAc2GNPImSQE+B1Pfp11ii5W/lci6LfBtzyXvpnPcVNe2/e69x+9/efecvee+Q+y/4RPPziNu50HO16Wt3Aetp9wwbHwECrwL2PXOiRKBk3vT4nS76HJ16pp/pt7+rLtD08C+ZS+oQWE3ABZpExlygWW1KXxjvp0sZkcsaqTI1nz/q3ob648fvl2kiQ38uf/u/P/2/q+JLxdQjnlQMPm8uUPKg3TyoBTqIfBFwgWaBRF4covV0MeiEzUXW/nPYkT8+fh1mqo/aP96fkFVIBQL2mwK0i6rUrsHUGk/tIRcNQzNPArXrKSenV+e3tO9bHKm6kTMs1YaJRoAAgRUFas+FFccsZgIECBD4LOBcMDsIEMh9f1tS/so/Kmv97qq2/dx3I6/95fQfeW8RKfMcs3PBnkDgOgHr6TpLLREgsIaAfW+NPM0W5azzJvocXfJdZ8QFlJzvHZHfWWebR+IhsKKACzSJrLlAs+K0roz59YLKa3OpyyW38qkyqc+f23jtP3rp5BNDTt+fLtlE2oimIdJWqkzq82gsyjURmPVBu8lgL2w08kXABZoLwRdpynpaJFEVYUbW/nPzkT8+fg0n1UfOD4QVQ1V1cgH7zbgE1a7B1BrP3RPGSezTc+16ys3pQ660XuqciWYm1X/kDEu1EY1FOQIECMwkUHsuzDQWsRAgQIBAvYBzod5QCwR2E8j9LhwpfyuT8y+wfDKN9nWrX/IvpF/Rfu57jZ6/tUXmqnMhoqQMgZiA9RRzUooAgX0E7Hv75LLnSGadN5HvBjenkgs0PX0ffblAM0JdnwS+C7hAk5ghLtActoQiFzGuKBNp4xt9Tf1I3VSZ1Oc50ybSVqpM6vOceJS9XGDWB+3LB3pxg5EvAj1f6ufG88oRqX8x4ZbNWU9bpvUPg8pdK5E/Pv60HlOaV/ygmurD5/MK2G/G5cYFmnH2rXquXU+1/xWkb/v51WN+7it1pn0b16OdVBtXx689AgQI9BCoPRd6xKgPAgQIEOgn4FzoZ60nAqsI5HwXjpStfdf07Na6v9r2S36b6vlbW2QOOhciSsoQiAlYTzEnpQgQ2EfAvrdPLnuOZNZ5E/lucHNK/Y766WJ/T+OSSz7R8fcch74I7CbgAk0ioy7Q7Dblv4wnegkjUi5VJvV5ir2mfqRuqkzq81T8z59H2kqVSX2eE4+ylwvM+qB9+UAvbjDyINzzpX5uPCU/UlxMuGVz1tOWaf3DoCJr7blCyQWaGsXc+Gr6UnesgP1mnH/tHzXkrtPc8uNk1u255XqaPX+5L4Rfy88+vnVnpcgJEBgp0PJcGDkufRMgQIBAmYBzocxNLQI7C+R8F46UvZUp+ddg3hlH+7vVLfkPNNW2X/LbVM/f2iLz1rkQUVKGQEzAeoo5KUWAwD4C9r19ctlzJLXzJvIM3+K7xa3N2t/VezinfHJ/Sy35zlPq38NHHwRGCrhAk9B3gWbk9OzYd84FjEjZVJnU56mh19SP1E2VSX2eiv/580hbqTKpz3PiUfZygdoH7csDWqTB1AP06xeB2cpf9cC+SLq6hWk9daMe1lFqLT//1zNuP0C6QDMsVdt3bL8Zl+LaF301P/qPG/XePbdcT6lzY7Rs7kvfkgs0z2djyXhn+C9PlcStDgEC6wq0PBfWVRE5AQIEzhVwLpybeyMn8Ekg57t+qmzud+bUd+RUf6+/XeX+VlTbfm5/vX9ri8x650JESRkCMQHrKeakFAEC+wjY9/bJZc+R1M6byDP8u/FE6qXK1P6u/un7Q8o/9b3pUT8V/7dyNXVT8ae+t0XqK0NgBwEXaBJZdIFmh2keGEPuBYxv5SNt1dSPtJ8ack3/t7aviOE5xtniSfn5PEug9kE7q7PNCuc+6M9W/jkd0Qf7zVJ4+XCsp8tJp2sw9YPm6xdxF2imS+E2AdlvxqUydWbmnPeptrwc65PnluspkuOcUabOoUdb0RfD7+bYLHP4arscZ2UJEDhboOW5cLas0RMgQGBNAefCmnkTNYGWAjnfV3PKvos5t36kfM73/teYatuvba+k/5rxvsuJc6Hl6tL2aQLW02kZN14CBOx75kCJQO28iTxD13wX+dR+qt/U588xPf8+mvoNNFo2p//c31PfxZ6Ku+S7Usl8UofASgIu0CSy5QLNStO5MNaSyyAtL3yk4kl9HmFoGX+k/9cys8VTMgZ1PgrUPmifTJv70n228lc8sJ+cfz+cyH5EoOYCTe4X9ndf2iMxKrOmgPN7XN5SazPnvE+1ZV33yXPL9RTJcWSU0Ze9z3Pm9n9HX8a+Xsz5VO91PJHxRcq8MyitF/FUhgABAt8EWp4L5AkQIEBgPQHnwno5EzGB1gI531dzyl7x3TjSX867q9eYatuvba+k/5rxvsuJc6H1CtP+SQLW00nZNlYCBG4C9j3zoESgdt68/gaYG0Pkt8ZPfXyrG3m2v8UaLZfzXaO0zec+om308M/NqfIEVhFwgSaRKRdoVpnKFXGWXkh5Vy/aVqrcp89T9XIYWsafE8ej7GzxlIxBnbcCtQ/ap7Pm/nH8bOUf+Ys+2J+e79T4raeU0Hmf5675ki/c56kasResY+dA5MzMWftX/4g/VmfN3lue35H5klIrbaO03rd4XKBJZcvnBAjsINDyXNjBxxgIECBwmoBz4bSMGy+BtEDO9+2csu96Lqlf864p0l9N+7ljzHnHdmv7U2y57XybBc6F9BpRgkBUwHqKSilHgMAuAva9XTLZdxy18ybyjJ/7nH6FQDSuaLnXmErrRccWbT9arnf80XEqR2CkgAs0CX0XaEZOz059Py5uRLr78eOPpd7VfS3zrt3IRZhPcUXaj4zlVqZl/NEYnsvNFk/JGNT5SaD2QRvp7y/kny0it+hnKX+Lo/SBXf7/KGA9mRGRL7XR9RYtR/1MAfvNuLxH1+a7/5pM6l/1eDeqyH/VZ5zGHj23XE/R+fJNsrSN0no5sUT6iJR512dpvT1mpVEQIDBSoOW5MHJc+iZAgACBMgHnQpmbWgR2Fsj5vppTNue7cardd++lHu1Hfr9KvY/Kbf/qeHP7f/4d7Nk5Nc53OXEu7Ly6ja23gPXUW1x/BAiMFrDvjc7Amv3XzpvUs/gnldJ6UeVo+9Fyr/2W1jsl/ug4lSMwUsAFmoS+CzQjp6e+CRDYQaD2QXsHA2MgcJWA9XSV5D7t1PyX7Vp/od9H+cyR2G/OzLtRtxEoWU/f/lCjJsp3f7hReh6U1vsW/2ubkT4iZd71WVqvxl9dAgQI3ARKzgVyBAgQILCvgHNh39waGYGVBVb7zrxavN/mhnNh5ZUj9tkErKfZMiIeAgRaC9j3Wgvv2X7tvCl9Fi+tF81CtP1oudd+S+udEn90nMoRGCmw7QWaq1H/9tffLmmy9sC5JAiNECBAoKOAfa8jtq62F7Cetk/xJQOMflGPlrskKI0sJ2C/WS5lAp5YYIX19HxhJ/VfR80pW5uWyFlVe9koNd7aMahPgACBV4EVzgVZI0CAAIF+As6FftZ6IkAgT+D2fXul78yrxfspG86FvHmqNIFvAtaT+UGAwGkC9r3TMn7NeGvnzay/00V+Y3wI5vz2mVO2JkPR+Gf1rxm7ugR6CbhAE5R2gSYIpRgBAgReBGoftIESIPC7gPVkNkQEenyRXumH04iZMj8L2G/MCgLXCay0nqIvWXudA5EzLVLmXTZL6103M7REgMCpAiudC6fmyLgJECDQU8C50FNbXwQIRAVWu4yyWrzf8uBciM5S5QikBayntJESBAjsJWDf2yufvUZTO29Kf28rrRd1KWl/pt9Jo/FHy726ldaL+itHYAWB7S7QzI5ee+DMPj7xESBA4FXAvmdOELhOwHq6zlJLBAh8F7DfmCEErhOwnq6z1BIBAgR2EHAu7JBFYyBAgMB1As6F6yy1RIAAgR0EnAs7ZNEYZhGwnmbJhDgIEOglYN/rJb1XP+bNXvk0GgIE4gIu0MStLinpwLmEUSMECCwkYN9bKFlCnV7Aepo+RQIksI2A/WabVBrIBALW0wRJEAIBAgQmEnAuTJQMoRAgQGACAefCBEkQAgECBCYScC5MlAyhLC9gPS2fQgMgQCBTwL6XCab4XcC8MREIEDhVwAWazpl3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Pvl7KQAACAASURBV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prlA8/f/+vuPHUCjY/jzP/05WlQ5AgQIECBAgAABAgQIECBAgAABAgQIECBAgAABAgQIECBAgAABAgQIECBAgAABAgQIECBAgACBCwR+/fXXC1opb+IXF2jK8dQkQIAAAQIECBAgQIAAAQIECBAgQIAAAQIECBAgQIAAAQIECBAgQIAAAQIECBAgQIAAAQIECBBICwy/QPPjx48j/gUa/+RZejIqQYDAXgL2vb3yaTRjBaynsf56J3CSgP3mpGwba2sB66m1sPYJECCwloBzYa18iZYAAQKtBZwLrYW1T4AAgbUEnAtr5Uu0cwtYT3PnR3QECFwvYN+73vSEFs2bE7JsjAQIvBN47H9/+de/DAX6xQWaof46J0CAQDMBD9rNaDV8oID1dGDSDZnAIAH7zSB43W4pYD1tmVaDIkCAQLGAc6GYTkUCBAhsKeBc2DKt/4+9e9d5bbcOBXz2KwQG9gMECGC4SufalR85VToj6dIHyLOsA8kQlraWJA5y8s4vzTmweBn8Bi9TUz/3MigCBAgUCzgXiulUJPCLgPVkUhAgcJqAfe+0jNcZr3lTx1ErBAisJ+ACTeecOXA6g+uOAIHhAva94SkQwEYC1tNGyTQUApML2G8mT5DwlhKwnpZKl2AJECDQXMC50JxYBwQIEFhKwLmwVLoES4AAgeYCzoXmxDo4SMB6OijZhkqAwF3AvmcilAiYNyVq6hAgsIOACzSds+jA6QyuOwIEhgvY94anQAAbCVhPGyXTUAhMLmC/mTxBwltKwHpaKl2CJUCAQHMB50JzYh0QIEBgKQHnwlLpEiwBAgSaCzgXmhPr4CAB6+mgZBsqAQJ3Afuei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LhA0zmL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OACzSds+jA6QyuOwIEhgvY94anQAAbCVhPGyWz4VD+9d/+/d76//3v/1TvpWXb1YPV4CUB+80lPpUJ/EFg5Hqyb5uMBAgQmE9g5Lkwn4aICBAgQMC5YA4QIECAwLOAc8F8IFBPwHqqZ6klAgTWELDvrZGn2aLcdd60/o20dfut58nq8bf2Gd1+j/z06GO0Y6r/7S7Q/Md//ndqzEWf//1vfy2q91pp1wOnCo5GCBDYUsC+t2VaDWqQgPU0CH7ibt99oWn5Jadl2xMzHxma/ebItBt0I4Ge6+l1n7ZvN0qqZgkQIHBBoOe5cCFMVQkQIECgk4BzoRO0bggQILCIgHNhkUQJcwkB62mJNAmSAIGKAva9ipgHNbXrvGn9G2nr9ltPwdXjb+1Ts/2H9Wub3/6jyC3y4+8Ifs2qCzTBme4CTRBq5WK//fY5+h8/3n/2rs6nss8tPOp9K1sST65/y/hzY7mVny2ekjGo84vArg/aPVP97kEq8hD1HGPv8p8e/t65tfhXMnrmp2df1lNP7TX6KrlAk/qi9e3zVN011EQZEbDfRJTqlfl2br47JyPnbOp8fW4jVbbeSM9sqed6qv3iq8a+H5mv32aG+XnmujFqAjsL9DwXdnY0NgIECOwi4FzYJZPGQeBcgci7g5rvvq6+J5g9XufCuWvJyOsLWE/1TbVIgMDcAva9ufMza3RX582svwNGnvuv5CTa/qk+V2w/1Y1aXv3O2CL23Daj8yun3Rn/jiAn/hZlt71AU+vCy+NftKnV3tUDp8Uk0ObTxY13F1o+XXZ5979HLsbcwFPlvn2eqhtNaMv4ozE8l5stnpIxqPNWwL53bWLk/nH8bOW/jb7Fw9417flrW0/z5+hqhJEvfM9f9nLX/C2+1NpzgeZqFveob7/pl8eSNZdax6noX/eaHV4ipcY88vMa6ymas51efF2d5yNzrm8CBAh8E6hxLhAmQIAAgX0EnAv75NJICJwqkPr+nvvuK7d8rvvs8ToXcjOqPIHPAtaT2UGAwGkC9r3TMl5nvKPmTeq5/Hl0n/6OJvIfk/5UJvK3Oe+EH+3lxF+SqdL2o/Wi5VKxlzo+2o38ncJzH6nyOWVvMZQ6lNZLeT4+z2n/xL8jiDqmyrlAkxBygSY1hTb4PHIh5bXMlQsuz//KSs6FnWfqSMzfUtMy/pIpMVs8JWNQ56PAqAftHVKS+yPBbOW/5SDnQW+HXNYag/VUS3LednLXhgs08+Zy9cjsN30yGFnzJes8Ff2tzdvLpUj/qbZ8nha4up5yLsXklE1HXv7SMNJ2qoz5mRLyOQECqwpcPRdWHbe4CRAgQOC9gHPBzCBAYGWB1B8nRb7bP5fJLZ9rt0K8zoXcrCpP4LOA9WR2ECBwmoB977SM1xnvqHkTefa/jfBTuVT91Oef9KL1ouVKs1TafrRetFxp/Kl60f6j5V77i9aLlstp//VCS8ri8XnqP6b8rp2cvw3IKRuJudQu0navMi7QJKRdoOk1FQf2E7mMUuMCzfPFmcdwV7pAE42/JJUlF2haxlMyBnU+Cox60N4hJd8eNHL/mHZE+W852OEhasQcs55GqPftM3dt5K7tby8YHiONfJlL/Vcd+qrprYWA/aaF6q9tRtZ8yTqPnsGR/vtI7N3LlfWU+1K45ouv1/Og995vfu69LoyOwMkCV86Fk92MnQABArsKOBd2zaxxEdhb4N075HfvDSLf7Z/L5JaPKq8Ur3MhmlXlCKQFrKe0kRIECOwlYN/bK5+9RjNq3tR49s/9u7qIaSSuWzvRcpE+35UpbT9aL1quNP5UvWj/0XKv/UXrRcuVtp9y+PR5JK6T/46g1PW1ngs0CUkXaGpNtYnbyb1Ak1v+3dBLLow8txOJ4RN5pG6qTOrznHRH2kqVSX2eE4+y1QVGPWhXH0jnBnMfhGYr/40rEmtn7mW6s56WSVVxoLnro+QP61N9tHjJUAyi4jAB+00f+tR6/PTyLVLv28uWXv+0dB/F+Xu5sp5SL74+jf5qjmtexCnN0JV5XtqnegQIEOghcOVc6BGfPggQIECgr4Bzoa+33ggQqC9w9X1yjws0z6OePV7nQv05qsVzBaync3Nv5AROFbDvnZr5a+MeNW8ivwOmyry7KP+qkfsfCEz1+Wg/Wq40O6XtR+tFy5XGn6oX7T9a7rW/aL1oudL2b/U+zdNvczMS18l/R5CaX9HPXaBJSLlAE51KC5eLXL54LpNb/h2NCzQ/VVp7Ljw1dwl91IP26n65D0Kzlf/mH4l19fy1it96aiU7T7u56+PKBZrUqEv/i4Gpdn2+hoD9pk+eImu+5kWGmm31Edqjl9L1lJofkTMg1canl323//31HHh+uZf7srkkk7mxl/ShDgECBEYIlJ4LI2LVJwECBAi0F3AutDfWAwECbQVqXkiJRHr1fcHs8ToXIrNAGQIxAesp5qQUAQL7CNj39sllz5GMmjep5/rU5w+j1CWC3N80r/ZbK3fROF77i9aLlqs1ntI4b/VyfqPOKfvadslYU/OrdH6m8lPy+dW/Fflmm+teYt2ijgs0CVUXaFpMu8XafL3g0frCR432vxHXaD/SRjTNkbZSZVKfR2NRronAqAftJoPp2GjqQef5Ie72MDZb+U9UkTg7Mi/XlfW0XMqyA85dI5E/ns79Inr1B8TsQaswpYD9Zo60lKzxb5Hf2nt+iZO758yhsl4UpesplZ/I/Ei18dDMeamVU7Y0W9G4S9tXjwABAiMFSs+FkTHrmwABAgTaCTgX2tlqmQCBPgJXvsOX1C2p8yxxpX5J3dw6zoU+81YvZwhYT2fk2SgJEPgpYN8zG0oERsybyDNypMxtvKUXFD5ZXe23JAevdaIxvOsrWjdarsZ4rsT57rtcKqbUpZYa3w8jfqkyz7+5fxrTp7FE2/72tyGpNh4x5fxtQE7ZVB57fO4CTULZBZoe03DyPlyg+TVBNS+sRNpKlUl9PvkU2z28EQ/aO5hGHlKey8xW/uoXjR1y2GIM1lML1bnajKzl1Je5VBtXPk/VnUtTNFcE7DdX9OrVTV2QePdSJeclijVdL1ffWipdT6n8pObHLaZvbbzOn5yXic9tP8aeW/+bWWrsfTKnFwIECLQRKD0X2kSjVQIECBAYLeBcGJ0B/RMgcFXgynf43Lq55d+N7UobuXVzy9/idS5cnZHqE/gpYD2ZDQQInCZg3zst43XGO2LeRJ6TI2VuAp/KRes/K+b8dlrSfjRjpW3PEn9knCVjTNVJfV7z+2Gkr1SZyO/4OX/78W4ul16gyZlL31wfn9X8O4LI/IqWcYEmIeUCTXQqbVru3cWMyGWNVJlvn6fq3qgjZT6lJFI3VSb1ec50iLSVKpP6PCceZasLjHjQrj6IAQ2mHqJevwTMVr7mQ+cA/mm7tJ6mTU21wCJr+dsX+OfPrn6R+jaoWb/cVEuEhvxQO8EcSL3su4X4uhZTL1lyyk9AsE0Iped36ky4eoGmJfDrS7VafTl/aklqhwCBkQKl58LImPVNgAABAu0EnAvtbLVMgEAfgdT7i09RpOp9erdw9d1Aqt/R8ToX+sxbvZwhYD2dkWejJEDgp4B9z2woESiZNz1+B4w+t6d+U8/5/pBzaSD1u3xJLlJ1UmOpFX8qjhqfR/P73FeqTurzd3GX1Lm1E6mXKhOZQ1f/7qv0Ak2NHK/Qhgs0iSy5QLPCNG4U46dLGZHLGqkyVz5/1L0N+8ePn5dpIgzP5W///0//Vyu+VEw94knF4PPmAiUP2s2DWqCD1EPU68PYbOVrPnQukK5uIVpP3aiHdRRZy6kviKk2rnyeqjsMTsfVBew31UmzGqz9sqTmi8OsgSh8FyhdT6k9d+YLNFJPgAABAp8FSs8FpgQIECCwp4BzYc+8GhWBkwRS7y9q/l5U0tdr/yVtlNS59VtSz7lw0uox1tYC1lNrYe0TIDCbgH1vtoysEc+s8yb6LF3rd/DXdlL9pz7vnf2Z4o/YRMrkfpdr0eanPEb7Kp2fqfZLPs+dI73n8Ij+XKBJqLtAM2JaDu7z9YLKazipyyW38qkyqc+f23jtP3rp5BNjTt+fLtlE2oimMdJWqkzq82gsyjURmPVBu8lgKzaaetB5ffE+W/l3FJEYKxJu2ZT1tGVa/zCo3HUS+ePpml8qc+PbP2P7jtB+Mya3jzV26z31X5DJeVlza/dde9Z0nzyXrqdUfiJnQKqNPgJ6IUCAAIFngdJzgSIBAgQI7CngXNgzr0ZF4CSBnHcPrd595XjPHq9zISebyhL4LmA9mSEECJwmYN87LeN1xjvrvIk+t5deUHjVy71cEI2vTpbSrcwUf8TmW5nn743pkcdL1Px7icgYH5F9Gs+3vwdJtV/yee4cicuuW9IFmkTuXKBZd3IXRR65iFGjTKSNbwO4Uj9SN1Um9XkOfqStVJnU5znxKFtdYNYH7eoDrdxg6kHn1t1zmdnKp75oVOY6pjnraf9UR9bys0Lkj6c/rceUZs0vj6m+fD6fgP2mf05y1/+nCHNefNTqs7/WWj2WrqdUfr69PHzs4amXxrUlSy9+1Y5DewQIEJhZoPRcmHlMYiNAgACBcgHnQrmdmgQIzCGQen/xiDJaLjWqq+1E60fL1Y7XuZAS9TmBuID1FLdSkgCBPQTse3vksfcoZp030efx1GWLyG+Xqd9TZ//bmdnij+QuUqbHWkjNn1QMkfmVauPd5ymf6Ofv2vZ3BD9VXKBJzE4XaEqW76J1opcwIuVSZVKfpwiv1I/UTZVJfZ6K//nzSFupMqnPc+JRtrrArA/a1QdaucHUg86tOxdoKqMv0Jz1tECSLoYYWfvPXZRcoLkSYm58V/pSd6yA/aavf8219e4CzacXNzX77Su2Vm9X1lPuC8+cC1QRRXMkoqQMAQIE8gSunAt5PSlNgAABAisIOBdWyJIYCRD4JhB5dxApE1W+2lakfqRMq3idC1FZ5QikBayntJESBAjsJWDf2yufvUZzdd6UPjtH6qXKfPs8VffhmyqX+1vta95S7X/Kc7ReqtzV+EvmYSqmW5uRMiV916wze4y5ufV3BL/ODhdoEivGBZqaW8rEbeVcwIiUTZVJfZ6iulI/UjdVJvV5Kv7nzyNtpcqkPs+JR9nqAlcftKsHtEiDkYcwF2gWSWbFMK2nipiTNpVa+4/Pb+Hf/iD+XflUG1eG3rLtK3GpW1/AflPf9OrLr2hE754PonVb/RdSov3vWu7Ketrhxdfz2VWSY/OyRE0dAgRmFrhyLsw8LrERIECAQJmAc6HMTS0CBOYRSL0zTn3+PJJI2UiZbzqp+qnPW8frXJhnbotkfQHraf0cGgEBAnkC9r08L6X/KXB13uQ8P9d+lr56gSYa+5W/y4n28TofI/UiZW7tXom/ZJ2k4kp9/qnP6G/OtX5bLo2zxKykzg5/R1Ay7pp1XKBJaLpAU3O6TdxW7gWMb+UjbV2pH2k/RX2l/1vbNWJ4jnG2eFJ+Ps8SuPqgndXZZoVzH/RnK5/7xWez9DUZjvXUhHWqRlNf+F6/6M32RXcqTMFcErDfXOLLqpzz4iVSNlLmEWBO2axBKfwHgavr6TVPOc98V3N8tf6nl7KRKVKj70g/yhAgQKC3wNVzoXe8+iNAgACBtgLOhba+WidAoL1A6vt76vPnCCNlI2W+jTpVP/V563idC+3nrB7OEbCezsm1kRIg8E8B+56ZUCJwdd7kPD/nPkvfyudeEnj0kYor9fmrZc7vtSXjTPWX+3mqfO74c+ZWqu3U559iv/3vqcsxz39zlSqbGlNunJ/aS/0d2Lc4UmPImZc5ZVM239ZmpO4sZVygSWTCBZpZpmrDOEoug7S88JGKJ/V5hKpl/JH+X8vMFk/JGNT5KHD1Qftk2pw/jkw9mOT+kX2N8jW+EJyc/3djt57MiNSX3NRecHVd1vqCKJPzC9hv+uQod01FykfKPEaXU7aPyJ691FhPry/WPr0sm/HFV+k8K6235ywyKgIEdhKocS7s5GEsBAgQOF3AuXD6DDB+AusL5P6W9W3EkXcBkTKlfeS2HSkfKfMcr3Nh/TVhBPMIWE/z5EIkBAj0EbDv9XHerZer8+bK5YCbZeqCwK3Mpz6+1a35PeVdzqPP+S18on2Xfi+6OsdT8aU+f+4/p2yNerXbeJ6/kbn+6D9n3Cv/HcHVuXa1vgs0CUEXaK5OsQXql15IeVcv2laq3KfPU/VyuFvGnxPHo+xs8ZSMQZ23AlcftE9nrXGRJfdLQc3yJQ92p+f82/itJ7PjVSB3j2jxZU9W9hSw3/TJa86Lj8iZmttebvk+Kvv10nM9uUCz3/wxIgIE9hPoeS7sp2dEBAgQ2E/AubBfTo2IwGkCub8ppXxqtxd5px557/Yp7trxOhdSM8TnBOIC1lPcSkkCBPYQsO/tkcfeo7g6b0p/by6tF/WZpf3SOErrzeBTM/bStkrrPfvVaOPWXkk7JXVSuZ/x7whSMbf+3AWahLALNK2n4ATtPy5uREL58eOPpd7VfS3zrt3IRZhPcUXaj4zlVqZl/NEYnsvNFk/JGNT5ReDqgzbS9zfpI7fon+1Gli99GJT7XwWsJ7PiVcAFGnOilYD9ppXsH9vN+S/OPJ/l3+q1+i+X9BHZs5ee62nGF1+lL/hK6+05i4yKAIGdBHqeCzu5GQsBAgR2FXAu7JpZ4yJwjkDkAklE48q7r5x3CDPE+83DuRCZLcoQiAlYTzEnpQgQ2EfAvrdPLnuO5Oq8yXkWfx5Xab2ozSztl8ZRWm8Gn5qxl7ZVWq/FHC2JpaROKvcz/h1BKubWn7tAkxB2gab1FNQ+AQK7C1x90N7dx/gI5AhYTzlaZ5R1geaMPI8Ypf1mhLo+dxXouZ5mfPFV+oKvtN6u88i4CBDYR6DnubCPmpEQIEBgXwHnwr65NTICBPoJ7PQOwbnQb97oaX8B62n/HBshAQJ/FLDvmRElAlfnTemzeGm96Bhnab80jtJ6PXxy/iOh0Xhu5d79h0JLHWr9hxOuxn+rXzKGkjqpWGf8O4JUzK0/3/YCTW24v//tr1WavHrgVAlCIwQIEOgoYN/riK2r7QWsp+1TXGWA0S9S0XJVgtLIcgL2m+VSJuCJBUaup6t7/dX6zy8FS1OU868qlfahHgECBHoKjDwXeo5TXwQIECAQE3AuxJyUIkCAQErg9g5jh3cIzoVUpn1OIC5gPcWtlCRAYA8B+94eeew9iqvz5uplilbP8DV+4/yWi2j7p/rUnMfPhqn5klO2ZoyRuVLSX2q8JW0+6kTn8Kc+rta/Enutui7QBCVdoAlCKUaAAIEXgasP2kAJEPgpYD2ZDRGB6JeUK1/UW35Ji4xRmfYC9pv2xno4R2DkeoqeCS1ffJXGUFrvnJllpAQIrCow8lxY1UzcBAgQ2FnAubBzdo2NAIFeArtcnrl5ORd6zRr9nCBgPZ2QZWMkQOBZwL5nPpQIXJ03pb/nldaLjnGW9kvjKK03i080jpxy0b9xmu3vmUpyWVInx/JW9mofV+vnxtui/HYXaFog1Wzz6oFTMxZtESBAoIeAfa+Hsj5OEbCeTsm0cRIYL2C/GZ8DEewjYD3tk0sjIUCAQA0B50INRW0QIEBgHwHnwj65NBICBAjUEHAu1FDUBoF/ClhPZgIBAqcJ2PdOy3id8Zo3dRy1QoDAegIu0HTOmQ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OACzSds+jA6QyuOwIEhgvY94anQAAbCVhPGyXTUAhMLmC/mTxBwltKwHpaKl2CJUCAQHMB50JzYh0QIEBgKQHnwlLpEiwBAgSaCzgXmhPr4CAB6+mgn4BgYAAAIABJREFUZBsqAQJ3Afuei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LhA0zmL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PANBdo/vFf//ixA2h0DH/6lz9FiypHgAABAgQIECBAgAABAgQIECBAgAABAgQIECBAgAABAgQIECBAgAABAgQIECBAgAABAgQIECBQQeD333+v0Ep5E7+5QFOOpyYBAgQIECBAgAABAgQIECBAgAABAgQIECBAgAABAgQIECBAgAABAgQIECBAgAABAgQIECBAgEBaYPgFmh8/fhzxL9D4J8/Sk1EJAgT2ErDv7ZVPoxkrYD2N9dc7gZME7DcnZdtYWwtYT62FtU+AAIG1BJwLa+VLtAQIEGgt4FxoLax9AgQIrCXgXFgrX6KdW8B6mjs/oiNAoL6Afa++6QktmjcnZNkYCRB4J/DY//7y578MBfrNBZqh/jonQIBAMwEP2s1oNXyggPV0YNINmcAgAfvNIHjdbilgPW2ZVoMiQIBAsYBzoZhORQIECGwp4FzYMq0GRYAAgWIB50IxnYoEfhGwnkwKAgROE7DvnZbxOuM1b+o4aoUAgfUEXKDpnDM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DYcyr/+27/fW/+///2f6r20bLt6sBq8JGC/ucSnMoE/CIxcT/Ztk5EAAQLzCYw8F+bTEBEBAgQIOBfMAQIECBB4FnAumA8E6glYT/UstUSAwBoC9r018jRblLvOm9a/kbZuv/U8WT3+1j6R9lsbtm4/Msbdy2x3geY//vO/m+Ts73/7a5V2dz1wquBohACBLQXse1um1aAGCVhPg+An7vbdF6aWX6Jatj0x85Gh2W+OTLtBNxLouZ5e92n7dqOkapYAAQIXBHqeCxfCVJUAAQIEOgk4FzpB64YAAQKLCDgXFkmUMJcQsJ6WSJMgCRCoKGDfq4h5UFO7zpvWv5G2br/1FFw9/tY+79pv/Tt86/ZHmM3epws0wQy5QBOEWrnYb799jv7Hj/efvavzqexzC49638qWxJPr3zL+3Fhu5WeLp2QM6vwisOuDds9UPx6Qnvv89i9LzFD+XQyfzFr8Kxk989OzL+upp/YafZVcoEl9Ef72earuGmqijAjYbyJK9cp8OzffnZORczZ1vj63kSpbb6RnttRzPdV+sVZj34/M128zw/w8c90YNYGdBXqeCzs7GhsBAgR2EXAu7JJJ4yBQTyDyXTz3XdK76K68G8rtP1o+5x1C5H1BzfZSXrm/zX2aMc6FemtJSwSsJ3OAAIHTBOx7p2W8znivzpucZ+53EUee60tGGvleVdLuo060/VN9rtg+153Jr/bv8K9GtduPztFauVqxnW0v0NS68PL4F21qtXf1wFlxki0R87cLLZ8+e/e/Ry7G3EBS5UriyYVuGX9uLJ9MUk6PfqLlSuJS57KAfe8aYe4fx89W/tvoPajlzw3rKd9stRqRL3/PLxBy1/zNI7X2XKBZbda0idd+08b1Xaslay61jlPRv+41rV5MpuI45fMa6ymas51erF2d56fML+MkQGA9gRrnwnqjFjEBAgQIfBJwLpgbBAi8CqS+D5e8S/rUx+N/z3k3lNt/bvnUjEj5pOrnej+/U//kVfKe3rmQmynlCeQLeM7KN1ODAIG1Bex7a+dvVPSj5k3Oc/2nv6OJ/MenP5WJ/G3Ou5w82suJvyS3pe1H60XLlcT+qFOjjxptRMYQ6af0d/gTf+ePmM9QxgWaRBZcoJlhmjaOIXL54rXMlQsuz//Kyrt/gaYknlyilvHnxnIrP1s8JWNQ56PAqAftHVKS+6PCbOW/5SDy4LlDDmuPwXqqLTpfe7lro+SHuVQfuXvJfIoiqiFgv6mhmG4jtR5vLZSs81TPtzZvL/ci/afa8nla4Op6ynkZl1M2HXn60mWkjdIy5mepnHoECMwucPVcmH184iNAgACBPAHnQp6X0gR2F3j+w5pv/yrxlT8Ue7xvKnk3FPmu/lwmt3wqv5H2Um08fx5t79u7tNrv050LORlUlsB3AevJDCFA4DQB+95pGa8z3lHzJudZ/DbS1+9Aqfqpzz/pRetFy5VmqbT9aL1oudL4H9873+Uup80ecUZjLfkdPqdOTtmIYS+7SCyzlnGBJpEZF2hmnboV4yq5sFJy4eP54swj/JUu0ETjL0lNS8+SeNSpKjDqQbvqIAY1lvvSfbby39g8pJVNKuupzG2lWrlro+QP61N9PP9I+8ku579IuJK/WH8K2G/6zIbUevz0siZSL/LS70o7fYT26OXKevqUo+j/fiXHr+dB773/Sux7zByjIEBgV4Er58KuJsZFgACBkwWcCydn39gJ/BR490621QWa5+/bud+9I+Vz24+0+ZDKKRuZX5H2UuPJ/W0uFZdzISXkcwJxAespbqUkAQJ7CNj39shj71GMmje5z+LvXGo/i9/6iMSVU640n9E4XtuP1ouWK42/llGPOKOxvsaSii36e/6n77up9r/lZvTv/FfmTc+6LtAktF2g6TkdB/WVe4Emt/y7YZVcGHluJxLDJ85I3VSZ1Oc5qYy0lSqT+jwnHmWrC4x60K4+kM4NRh6CUi/tvz0kt24/8pDW+48wO6ewSXfWUxPWqRqNrM3ngN+VT7Vx5fNU3akwBXNJwH5ziS9cObKmStZ56hzu9U9LhyE2L3hlPaVerH2iu5rj3BeALVIYWR8t+tUmAQIEWgtcORdax6Z9AgQIEOgv4Fzob65HArMLXP0jsNT36dvnpe8NUm3fbK/8dpV6p3X7vNZvS5GxPMbzySvSRqTM87idC7OvUPGtJGA9rZQtsRIgUEPAvldD8bw2Rs2byHNyqszrJYF32cv9/pDq89FHtFzpjCptP1ovWq40/tfvhqXt9IgzGmvu7+cn/85fmu/e9VygSYi7QNN7Sg7oL3L54rlMbvl3Q3KB5qdKa88BU0qXfxQY9aC9eh4iD4BXfoRo3X7PHzlWz3VO/NZTjtaaZSNr83lkJX9YH3mJcOuj9L9wuKa8qF8F7Dd95kRkzee+iMk5gyP995HYu5fS9ZTKT+QMSLXxKv98Rnz6p9A/nRG1s5gbe+3+tUeAAIFWAqXnQqt4tEuAAAECYwWcC2P99U5gRoFv34cj35Vz6kfaS72P/vRu4fZeIdJ+pMytj2i5aE4j7aXey5W0kYrPuZAS8jmBuID1FLdSkgCBPQTse3vksfcoRs2b1LN06vOHU+qSggs072dU1Ld0Pr7+XVJuHl7zWxpHtN+IR+r7Yc53591/5y/NV+96LtAkxF2g6T0lJ+zv9YJH6wsfNdr/xlij/Ugb0VRG2kqVSX0ejUW5JgKjHrSbDKZjo7kPZrOV/0QVibMj83JdWU/LpSw74Nw1EvlS9RpEqo+cH1izB6jCMgL2mzlSVbLGv0V+a+/5JVFqP5hDYf0oStdTKj+R+ZFq493Lx9SLxOcXnqmypdmLxl3avnoECBAYKVB6LoyMWd8ECBAg0E7AudDOVssEVhW48p04Vffqu6FU+zfzSJnX9xGp9ws5bUbyHm0v5RVpJ1LmOWbnQiSDyhCICVhPMSelCBDYR8C+t08ue45kxLyJPCNHynz7/hGt/2odrRctV5LLK21H60bL1Yi/ZV8l8b2r8+1399fykX/RNTXmnX/nr5WTHu24QJNQdoGmxzScvA8XaH5NUM0LK5G2UmVSn08+xXYPb8SD9g6mqQep1y8Bs5X/lINInDvkr9UYrKdWsvO0m7tGIl+qcr/wf4shN755ZEWSK2C/yRVrUz61xp8vMjwi+PQHB6m22oxAqzeB0vWU2nMjOY3s6am5k3quK63/bXakxm5mESBAYGWB0nNh5TGLnQABAgQ+CzgXzA4CBHLf35Z+n468R4hkI/KuIXUh5tFP9Pt/tFwk/luZSHsRr9J2vsXpXIhmUTkCaQHrKW2kBAECewnY9/bKZ6/RjJg3NZ+jP7UV6ePTd7HH//7te01J+9Gclrb9+rcDI+KvmY+oV41yEfPXMle+G1/9vpmT63c+V+vXMJ+hDRdoEllwgWaGaTowhncXMyKXNVJlvn2eqnvjiJT5xBapmyqT+jwnZZG2UmVSn+fEo2x1gREP2tUHMaDB3Aez2cp/e/iK/nAygH36Lq2n6VN0OcDIWn7u5N0fz6e+zKf6+NZmqu3LABqYRsB+Mz4VqZdLtwhfz9TUS5qc8uMF9omgdD1F9+tv/6pQqo1WypGzpKRvz5ElauoQIDCbQOm5MNs4xEOAAAECdQScC3UctUJgJ4HS7/KperfPa70bKnkv/ZqjVLyP8tFy0TkQbS/iFWkrUuY5dudCNJPKEUgLWE9pIyUIENhLwL63Vz57jaZk3vT4HTD6HJ36TT3nt8WcSwWp3+Vb5C81llrxl8aeylnq89J+a9R7tov+B0sjcyDa1m0Mr+3N7FXDfIY2XKBJZMEFmhmm6aAYPl3KiFzWSJW58vmj7o3lx4+fl2kiTM/lb///T/9XK75UTD3iScXg8+YCJQ/azYNaoIPIQ9BzmdnKvyOOxLhAaoaGaD0N5e/See46eVc+1caVz1N1uyDppIuA/aYL88dOWr9seXRsTffJc+l6SuUncgak2ugjoBcCBAgQeBYoPRcoEiBAgMCeAs6FPfNqVASuCJR8l0/VafFHZe/+ECgVR8k7qWibUfNIe1GvK219ite5EM2kcgTSAtZT2kgJAgT2ErDv7ZXPXqOZdd5EnrVvRtFn95Rn7uWFaHypfmt9Pjr+qEek3KNMLZtHO6nLLNFyj3Za/01HxKq20WntuUCTyLgLNKctiad/3eU29HeXTFKXS271UmVSnz+38ZqC6KWTT6nL6fvTJZtIG9GpE2krVSb1eTQW5ZoIzPqg3WSwFRuNPAS5QFMRfJGmrKdFEnUhzMjaf24+8sfTr+Gk+rjyJe/C0FWdTMB+MyYhzy+DUv8FmU8RftoXrvxRwxiNfXotXU8l+3Xuy9F9lI2EAAEC6wiUngvrjFCkBAgQIJAj4FzI0VKWwBkCqfcB794P3/63b++Sbm3WeDcUiS3yfjkVb+od+JWZEB1DxCvaVs54nQtXsqsugT8KWE9mBAECpwnY907LeJ3xzjpvIs/aNwEXaP45D3J/I476pmZZyd83lNRJxXHl8+jfX+YYp3wjf+uVauPKmNX9p4ALNImZ4ALNYUslchGjRplIG9/or9SP1E2VSX2eM20ibaXKpD7PiUfZ6gKzPmhXH2jlBiMPQdEHuEdoPcu/ckTGU5lwy+aspy3T+odB5a6VyJeqT+sxpRn5gTDVhs/XFbDf9M9d7vr/FGHNFzf9FfbssXQ9pebE88vFV7nUf/nmW90rWSi9+HWlT3UJECCwmkDpubDaOMVLgAABAjEB50LMSSkCJwmk3gc8LGqUi7aR02etP2C79ZkbX2qeRNqLXABKvXd5jiPS53N550Iqiz4nEBewnuJWShIgsIeAfW+PPPYexazzJvocnfrNM/LbZcl3mGh8PfI5Iv4al2BqtHHV98rfVuR8d3yN0+/8VzNXp74LNAlHF2jqTLQlWolewoiUS5VJfZ4Cu1I/UjdVJvV5Kv7nzyNtpcqkPs+JR9nqArM+aFcfaOUGIw/aPS/E5Mbz6cEv8sWkMuVWzVlPW6Xz7WAia+25YskFmiuKufFd6UvdsQL2m77+NdfWu5c8qX+O2PncNt9X1lPuC8+cl3yRUdecm5H+lCFAgMAJAlfOhRN8jJEAAQKnCTgXTsu48RJIC0S+i0fKPHq6la31bijSb8131pH+0qI/S0Tay/GKtneLIPr+zbmQk1FlCXwXsJ7MEAIEThOw752W8TrjvTpvIs/E7yKN1EuVuXKB4fn70rfn9dzfal/HmhrDpyxG66XKXY3/yixLxXal7Vp1c76/5v4On2uf237KYAX/1Bhaf+4CTULYBZrWU3CS9nMuYETKpsqkPk+xXKkfqZsqk/o8Ff/z55G2UmVSn+fEo2x1gasP2tUDWqTByEPMc5nZytf6QrBIurqFaT11ox7WUWotPz5/fIHP+TJXY1Cp+Gr0oY05BOw3/fJQe129ez6Ijib6Q360PeX+KXBlPe3wYu357CqZE+ZliZo6BAjMLHDlXJh5XGIjQIAAgTIB50KZm1oEdhZIvStKff5sk/udPPUdPNJ3zT/6ifSXMxdS7eV6Pfr+5pbq8zV+50JORpUl8F3AejJDCBA4TcC+d1rG64z36rzJfd59RB2plyrz7fNU3VsckTKfyl2pG8lcpP1ImavxR2L9VCYa37c+Sr+jXfmuFv19PjW+aDuf1kSq/VRurtZPtb/D5y7QJLLoAs0O0zwwhtwLGN/KR9q6Uj/SfmrIV/q/tV0jhucYZ4sn5efzLIGrD9pZnW1WOPdBf7byz+nwUFZnclpPdRxnbiX15e/1h7h3a6vlemvZ9sx5OTE2+02/rOesq0jZSJmcF5P9JPbt6ep6yvnDk5yyEfGc+VT75WiNviNjVIYAAQK9Ba6eC73j1R8BAgQItBVwLrT11TqBFQVS34dTn+eMObetSPma7yYi/bUc72vbue/jS+J3LuRkVFkC3wWsJzOEAIHTBOx7p2W8znivzpuSZ95b5NF6uZcQHiqp9lOfp74LROtHy6X6y/08Vb40rpxZ16OPT/FE+r76d5YlfeT0GWn/Wz6u1s/J9aplXaBJZM4FmlWndkbcJZdBWl74SMWT+jwy9JbxR/p/LTNbPCVjUOejwNUH7ZNpcx6aUl8uarzUz43nOXceyurMZOupjuNOreSu7avr0lreafZ8H4v9pk+uc9dUpHykTPTFYR+F/XupsZ4eeX1offovm9b8I5XU82U0czlz8uo5FY1JOQIECIwUqHEujIxf3wQIECBQV8C5UNdTawR2ELjyW0zu+HO/s0fKP5eJlP8W89X6r21fbS/3fXxJf86F3FmsPIHPAtaT2UGAwGkC9r3TMl5nvFfnzetvmLlRpf4VzFt7n/oo/ZcgS57TS79btPDpGX9uPp/L14iztP9U36nPn+fdY56V/g6/8u/8pf6r1HOBJpEpF2hWmcoX4iy9kPKuXrStVLlPn6fq5TC0jD8njkfZ2eIpGYM6bwWuPmifzlrjZXzujy01yz/yF3nwPD3XkfFbTxGls8rk7hGzfFk9K0trjtZ+0ydvJedj7jn9bSQl/feR2auXnuup9MXdJ/Eac6S0jdJ6e80eoyFAYEeBnufCjn7GRIAAgd0EnAu7ZdR4CFwXqPnuJxVNyXfvnPhK2m/5DrtVPFfe07/myLmQmrU+JxAXsJ7iVkoSILCHgH1vjzz2HsXVeVP6jF1aL+ozS/ulcZTWm8XnFkfrMXwba8731lKz2uOb8Xf+qM2q5VygSWTOBZpVp3ZG3I+LG5EqP378sdS7uq9l3rUbuQjzKa5I+5Gx3Mq0jD8aw3O52eIpGYM6vwhcfdBG+v4mfeQW/bPdyPKjH4p3mkPW007ZrDOWKz/M1f4yV2dEWplFwH7TJxOv/7WRb70+n+Xf6kX+Kz2PfuwDffLccz3N+GKtdJ6V1uuTVb0QIECgXKDnuVAepZoECBAg0EvAudBLWj8E1hGI/KFPZDSRd0Sf+kp9J4++myqLEbhGAAAgAElEQVR995X77ioVb257n3xzcxPJwWtfzoXI7FaGQEzAeoo5KUWAwD4C9r19ctlzJFfnTfRZ/HVMpfWiNrO0XxpHab1ZfG5xtB7Dt7G26Lv27/CpNXF1DFfrR+fSyuVcoElkzwWalae32AkQmEHg6oP2DGMQA4FZBKynWTIxTxwu0MyTi90isd/sllHjGSnQcz3VfnFX48VaaRul9UbmWt8ECBCICPQ8FyLxKEOAAAECYwWcC2P99U6AwHuB1b6Trxbvt3nnXLAqCdQTsJ7qWWqJAIE1BOx7a+RptiivzpvSZ/HSelG/WdovjaO0Xg+fnP9QQjSeW7mS/wDBp/Zb+NX+Hf419trttzDIyecKZbe9QFMb/+9/+2uVJq8eOFWC0AgBAgQ6Ctj3OmLransB62n7FFcZYPRLULRclaA0spyA/Wa5lAl4YoGR6+nqXn+1/i0tV1+i1nxZOvE0ERoBAgcJjDwXDmI2VAIECCwj4FxYJlUCJXCcwO37/ErfyVeL99OEci4ct9QMuKGA9dQQV9MECEwpYN+bMi3TB3V13sz6O2CN3zi/JS/a/qk+oyd+ND9X4mzdx9X2r9a/YrNKXRdogplygSYIpRgBAgReBK4+aAMlQOCngPVkNkQEol+CrnxRX+mH04iZMr8K2G/MCgL1BEaup+iZ8Gm0V+vf2i1to7RevcxpiQABAm0ERp4LbUakVQIECBC4IuBcuKKnLgECrQRWu4yyWrzf8uZcaDWrtXuigPV0YtaNmcDZAva9s/NfOvqr86b097zSetFxztJ+aRyl9WbxicbRqlxrv1vcrfu42v7V+q1yM1O7212gmQn3XSxXD5zZxyc+AgQIvArY98wJAvUErKd6lloiQOC7gP3GDCFQT8B6qmepJQIECOwg4FzYIYvGQIAAgXoCzoV6lloiQIDADgLOhR2yaAyzCFhPs2RCHAQI9BKw7/WS3qsf82avfBoNAQJxARdo4lZVSjpwqjBqhACBhQTsewslS6jTC1hP06dIgAS2EbDfbJNKA5lAwHqaIAlCIECAwEQCzoWJkiEUAgQITCDgXJggCUIgQIDARALOhYmSIZTlBayn5VNoAAQIZArY9zLBFL8LmDcmAgECpwq4QNM58w6czuC6I0BguIB9b3gKBLCRgPW0UTINhcDkAvabyRMkvKUErKel0iVYAgQINBdwLjQn1gEBAgSWEnAuLJUuwRIgQKC5gHOhObEODhKwng5KtqESIHAXsO+ZCCUC5k2JmjoECOwg4AJN5yw6cDqD644AgeEC9r3hKRDARgLW00bJNBQCkwvYbyZPkPCWErCelkqXYAkQINBcwLnQnFgHBAg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LhA0zmL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OACzSds+jA6QyuOwIEhgvY94anQAAbCVhPGyXTUAhMLmC/mTxBwltKwHpaKl2CJUCAQHMB50JzYh0QIEBgKQHnwlLpEiwBAgSaCzgXmhPr4CAB6+mgZBsqAQJ3Afuei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8A0F2j+8V//+LEDaHQMf/qXP0WLKkeAAAECBAgQIECAAAECBAgQIECAAAECBAgQIECAAAECBAgQIECAAAECBAgQIECAAAECBAgQIFBB4Pfff6/QSnkTv7lAU46nJgECBAgQIECAAAECBAgQIECAAAECBAgQIECAAAECBAgQIECAAAECBAgQIECAAAECBAgQIECAQFpg+AWaHz9+HPEv0Pgnz9KTUQkCBPYSsO/tlU+jGStgPY311zuBkwTsNydl21hbC1hPrYW1T4AAgbUEnAtr5Uu0BAgQaC3gXGgtrH0CBAisJeBcWCtfop1bwHqaOz+iI0CgvoB9r77pCS2aNydk2RgJEHgn8Nj//vLnvwwF+s0FmqH+OidAgEAzAQ/azWg1fKCA9XRg0g2ZwCAB+80geN1uKWA9bZlWgyJAgECxgHOhmE5FAgQIbCngXNgyrQZFgACBYgHnQjGdigR+EbCeTAoCBE4TsO+dlvE64zVv6jhqhQCB9QRcoOmcMw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NhzKv/7bv99b/7///Z/qvbRsu3qwGrwkYL+5xKcygT8IjFxP9m2TkQABAvMJjDwX5tMQEQECBAg4F8wBAgQIEHgWcC6YDwTqCVhP9Sy1RIDAGgL2vTXyNFuUu86b1r+Rtm6/9TwZHX/r/lu33zo/Pdpn9PPi6V/+/Jce5B/7+O3Hjx8/akTwH//53zWa+aWNv//tr1Xa3fXAqYKjEQIEthSw722ZVoMaJGA9DYKfuNt3X2hafslp2fbEzEeGZr85Mu0G3Uig53p63aft242SqlkCBAhcEOh5LlwIU1UCBAgQ6CTgXOgErRsCBAgsIuBcWCRRwlxCwHpaIk2CJECgooB9ryLmQU3tOm9a/0bauv3WU3B0/K37b91+6/y0aN/fEfyqut2/QOMCTYulc0ibv/32eaCf7ne9qxO5C/ao961sSTy5qWoZf24st/KzxVMyBnV+Edj1Qbtnqh8PMM99fvuXJWYo/y6GT2Yt/pWMnvnp2Zf11FN7jb5KLtCkvih++zxVdw01UUYE7DcRpXplvp2b787JyDmbOl+f20iVrTfSM1vquZ5qv/iqse9H5uu3mWF+nrlujJrAzgI9z4WdHY2NAAECuwg4F3bJpHEQGCcQ+e6e++6pZDTf3jXl9p9b/lO8Oe8kbu8fcss/95v729ynmJ0LJbNPHQLvBawnM4MAgdME7HunZbzOeK/Om5xn6HcRt/odMPI96YpgtP1TfVK2Eb9UmRX+tmmm/Nf+O4JUjlf4fNsLNLX+xZjHhZxa7V09cFaYVEvG+O1Cy6fP3v3vkYsxN6BUuZJ4cuFbxp8byyeTlNOjn2i5krjUuSxg37tGmPvH8bOV/zb61IPuNbk9a1tPe+Y19SPb66ifXyDkrvlbW6m1t8KXzP1nwvgR2m/65aBkzaXWcSr61xc1rV5MpuI45fMa6ymas9ovvq7OtSs5Htn3lbjVJUCAQEqgxrmQ6sPnBAgQILCOgHNhnVyJlMCsAqnvzyXvnnLH+u29RW7/ueVzY30tn/KLlC95T/8pbufC1YyqT+CngPVkNhAgcJqAfe+0jNcZ76h5k/Mc/ukSQuQ/Pv2pTOnFhkd7OfGXZKq0/Wi9aLlPsffwS8XY+rtjqv9IXmu0Uauf2n9HEIlr9jIu0CQy5ALN7FO4QnyRyxevZa5ccHn+V1be/Qs0JfHkMrSMPzeWW/nZ4ikZgzofBUY9aO+QktwHvdnKf8tBrwfEHebB8xisp90y+ut4ctdGyQ9zqT5y95L9s3LmCO03ffKeWo+3KErWeSr6W5vP/1VNF2hSYtc+v7qecl5m5ZSNjCoyRyPtlJQZ2XdJvOoQIEAgKnD1XIj2oxwBAgQIrCHgXFgjT6IkMKvA8x8tfftXjK/8YVlk7J/eNUW+2z+XyS0fie1bmUh/z/Vz39Pltn/ry7lwNavqE/gpYD2ZDQQInCZg3zst43XGO2reRJ+VP5VL1U99/kkvWi9arjRLpe1H60XL5cYfbTdSLlWm9d82pfqP2NRoo1Y/tf+OIBLX7GVcoElkyAWa2adwhfhKLqyUXPh4vjjzCHulCzTR+EtS0tKzJB51qgqMetCuOohBjeU+6M1WvuaPEoNSMF231tN0KakeUO6Xp9wf7G4Bp/p4/tH10wD9sX311E/XoP2mT0pS6/HTmo3Ui7z0u9JOH6E9ermynnJfCtd88fV6HvTe+83PPea/URAg8KvAlXOBJwECBAjsJ+Bc2C+nRkSgh8C7d7ijLtA8f38veS/xrf47y5rvC3Lbyn0fn9v+bbzOhR4rSB+nCFhPp2TaOAkQeAjY98yFEoFR8ybyrJwqk/t3chGfVJ+PNqLlIn3W/N4TjStaLjf+aLuRcqkyLfL/PN5U/xGbGm3U6qfk+3qk75XLuECTyJ4LNCtP72DsuRdocsu/C6PkwshzO5EYPg0/UjdVJvV5kP5eLNJWqkzq85x4lK0uMOpBu/pAOjcYeYC68qNC6/a/cUX67sy9THfW0zKpKg40d33k/mB3CyzVR+svmcU4KnYVsN/04U6tx09rNlLv0whudXv909J9FOfv5cp6+pTrx//+afRXczzDC7Qr83z+WSFCAgROFrhyLpzsZuwECBDYVcC5sGtmjYtAP4Gr73Ovfv/+9q4p0vaV37quKEdie26/5F185H386xicC1eyqi6BPwpYT2YEAQKnCdj3Tst4nfGOmjeR5/FUmdTvpTeh3P9AYKrPh3q0XGmWStuP1ouWy40/2m6kXCS/n3IcaT81tlnaSMUZ/d45w+//kbH0LOMCTULbBZqe03FQX5HLF89lcsu/G5YLND9VWnsOmla6/Skw6kF79RxEHsKu/KjQuv1v/pG+V89fq/itp1ay87Sbuz5KfrQb/SVzHm2RfBOw3/SZH5E1X/NFRs22+gjt0UvpekrNj8gZkGrjVfj5jHh9ofztsxaZyo29RQzaJECAQAuB0nOhRSzaJECAAIHxAs6F8TkQAYHVBb59f458t46U+WSUetcUafvKb11XcheJ7bn9yHuYd/Hk9uNcuJJVdQn8UcB6MiMIEDhNwL53WsbrjHfUvEk9J6c+f4z+U7lo/VfFaL1oudIslbYfrRctlxt/tN1IuVSZyHfh1/ijF6pe/64qWu/TfMp1fJSP9puyurWX+v5eGuPK9VygSWTPBZqVp3el2F8veLS+8FGj/W9Dr9F+pI0of6StVJnU59FYlGsiMOpBu8lgOjaa+2AzW/lPVJE4OzIv15X1tFzKsgPOXSMlP9ql+oh8yYx+ScsGUGEaAfvNHKkoWePfIr+197x+U/vBHArrR1G6nlL5icyPVBsP3eeXgKk9PqdsafaicZe2rx4BAgRGCpSeCyNj1jcBAgQItBNwLrSz1TKBUwSufIe+Uvfmm3rXFGk/Uub1/UXq3UUq9zl9PsZ5+38//cdGvsWT25dzIZU9nxOIC1hPcSslCRDYQ8C+t0cee49ixLyJPCNHylx9Vn9nfbXfGvmLxjBj/NHYI+VSZVr9bdOKF02+/d3A6zx5fH9N+daYy7O34QJNIkMu0Mw+hTvE5wLNr8g1L6xE2kqVSX3eYZro4rPAiAftHfIReUh5LjNb+U85iMS5Q/5ajcF6aiU7T7u5ayTyx9Ovo0v10epL5jzKIokI2G8iSu3LpNb480WGRzSffrBPtdV+NOf2ULqeSvbrnBd6r/Mn949Prtb/NiNSYz93Nhk5AQI7CJSeCzuM3RgIECBA4FcB54JZQYDAVYEr36Fr1819/5Tbf275Wr9Vfeo3Ek+kzHOczoWrK0J9Aj8FrCezgQCB0wTse6dlvM54R8ybyDNypMxN4Mqz+qtgzm+f0fhKslTa9uj4a/efcmjxt00151NJ7kvrpKzerZVIndJ4VqnnAk0iUy7QrDKVG8X57mJG5LJGqsy3z1N1b0ONlPlEEqmbKpP6PCcdkbZSZVKf58SjbHWBEQ/a1QcxoMHIQ8pzmdnKvyOLxDiAeqkurael0lUUbO46ef0C+txpzh/RP9f71uajXO4fWRdhqDRUwH4zlP/eeerlzK1Mzn/18tZeTvnxAvtEULqeUmdC5I9SUm20Uo6cJSV9O39K1NQhQGA2gdJzYbZxiIcAAQIE6gg4F+o4aoXAyQKl3/1L6z2sc941lbzHfs3p1Xif4373Xu3THLr6R1m5cTsXTl7Nxl5bwHqqLao9AgRmF7DvzZ6hOeMrmTc9fgeMPkenflPP+W2x1gWQHj7vZlOt+Etnau3+U3Pg6ne13O+cqXhK3WrUe7aP/q3YzOOpYRJpwwWahJILNJFptGmZT5cyIpc1UmWufP6oe2P/8ePnZZpIGp7L3/7/n/6vVnypmHrEk4rB580FSh60mwe1QAeRhxQXaBZIZOUQrafKoBM2F1n7z2FH/ni65pe+3PgmJBZSUMB+E4RqVOzKy56cfcGabpTAl2ZL11MqP5Fcp9roI6AXAgQIEHgWKD0XKBIgQIDAngLOhT3zalQEegqUfPcvqZN6L337PPKuItJO7jvtHO/csV95T/fJ5Fu8zoWcbCpL4LuA9WSGECBwmoB977SM1xnvrPMm+txe6wLNazup/lOf18lOvJXR8bfoP3oR6d2Fkdz8RMtHykXjjmf3nyVTF2Me7aXKPT6PjCU3xtXKu0CTyJgLNKtN6Qrxvl5QeW0ydbnkVj5VJvX5cxuv/UcvnXyiyOn70yWbSBvRVETaSpVJfR6NRbkmArM+aDcZbMVGIw8pLtBUBF+kKetpkURdCDOy9p+bz/1B8lY31cfVHwQvDF/ViQTsN2OS8fwyJee/hhPZF2q8OBqjsn6vpeupZL/OfTm5vq4RECBAYD2B0nNhvZGKmAABAgQiAs6FiJIyBAh8E0i9P3j33uj2v5W+e3q8Y468a4rEFnkffTXe1LuzUt+r43vXr3PBeidQT8B6qmepJQIE1hCw762Rp9minHXeRJ61H99N3n1fiNZ/5CP3N9bc9lvnfXT8o/t/9Y3mp+TvM0rqtMx/9O9Hc3PUMuZZ2naBJpEJF2hmmaqd4ohcxKhRJtLGtyFfqR+pmyqT+jwnXZG2UmVSn+fEo2x1gVkftKsPtHKDkQe56APQu4f91u2XPphWZtyuOetpu5T+MqDI2nyudOUCTUoz8gNoqg2frytgv+mfu9z1/ynCnBcftfrsr7VWj6XrKZWf55dzryKp/3LMt7pXdK/88c2VftUlQIDASgKl58JKYxQrAQIECMQFnAtxKyUJEHgvkHp/8KgVLZdyjlx4Sb2XSL3jvn1eK95IX9H3bK/lIjFGyjy361xIzUCfE4gLWE9xKyUJENhDwL63Rx57j2LWeRN9jk795hn57fJTXznffXrnLfI9p1f8M/ql5k+NSzA12rg6b678bUjK6GpsK9R3gSaRJRdoVpjGlWKMXsKIlEuVSX2eGtKV+pG6qTKpz1PxP38eaStVJvV5TjzKVheY9UG7+kArNxh5SHGBpjL6As1ZTwsk6WKIkbWf+iKc20ZOyC3bzolD2fYC9pv2xqm1XBrBu5ck0X+mt7RP9b4LXFlPuS8cc16SRfJm348oKUOAAIE8gSvnQl5PShMgQIDACgLOhRWyJEYCcwtEvrtHykRHeWsr+q4p0u+7MpF60XivvINLxZH6/NZ3pMxzjM6FksyqQ+C9gPVkZhAgcJqAfe+0jNcZ79V5k/u8+4g6Ui9VpsYFkdI+UvVyxvkuk7Xaz/2tOXdWpeJs3X9uvDnlU2PLaatV2Zzv07X/jqDVmHq26wJNQtsFmp7TcWBfORcwImVTZVKfpyiu1I/UTZVJfZ6K//nzSFupMqnPc+JRtrrA1Qft6gEt0mDkIcwFmkWSWTFM66ki5qRNpdb+4/Nb+LcfKXO+DNUYciq+Gn1oYw4B+02/PNReV++eD6KjifwXeKJtKfdT4Mp6yn2pWPvFV435+Xx2lcwL87JETR0CBGYWuHIuzDwusREgQIBAmZKgXl8AACAASURBVIBzocxNLQIEfgqkvrunPs+xLP2O/+27fe13Gd/Gk2uRKp/6/BZLpMxzzM6FnBmpLIHvAtaTGUKAwGkC9r3TMl5nvFfnTe7z7iPqSL1UmW+fp+rmPKtf+bucSBzvMhmpFynzaZzRujW+X13xe+0/8p201m/LNY1KV2vOd+nU2ur53bt0vL3ruUCTEHeBpveUHNRf7gWMb+UjbV2pH2k/xXil/1vbNWJ4jnG2eFJ+Ps8SuPqgndXZZoVzH/RnK/+cjhoPlZult2g41lMR21KVUl/2Xr8c1fyiGYGyliNKe5Sx3/TLY866ipSNlEm9POk3+jN6urqecl5m5ZSN6OfMp0/tlbZRWi8yLmUIECAwUuDquTAydn0TIECAQH0B50J9Uy0SOE0g9f059XlNr5L3EiV1SmPOtYiUz/1tLhW7cyEl5HMCcQHrKW6lJAECewjY9/bIY+9RXJ03kWfmd2OK1vtULlX/6uevMZd+b0nF8SnfqXqpz2vFXxpf7f6f/5Yqcqnk1v/VizS5xjXXbqTv3O+ipXO45rhma8sFmkRGXKCZbco2iKfkMkjLCx+peFKfR4haxh/p/7XMbPGUjEGdjwJXH7RPpr36oPNsl/tH9jXKp/o/ObelY7eeSuX2rZe7Vq+uy8iXtH21zxqZ/aZPvnPXVKR8pMxjdDll+4js2UuN9fT8UvDbC7/aL75qzJHSNkrr7TmLjIoAgZ0EapwLO3kYCwECBE4XcC6cPgOMn8B1gdzfkq73+LmFkvcSz3VavwvIbT9Svra/c6HlDNX2aQLW02kZN14CBOx75kCJwNV58/obZm4MkUsOn/qIXKR4VybynJ8aR7SNFj7Rvr+N4UobV+o+YsppI6dsSfufnEr6Tc2b6OepvlOf3/pJfT+PtBGNd9VyLtAkMucCzapTOyPu0gsp7+pF20qV+/R5ql7GsN/+KzLR9qPlVo4nJ3ZlvwpcfdA+nffdw0ruy/iR5Ws+mJ4+F27jt57MgleB3D3iub4vQ+bTNwH7TZ/5UbIOc8/1Vi/G+gjt0UvP9ZR6EZYrWjJHI2dVJI4afUf6UYYAAQK9BXqeC73Hpj8CBAgQyBdwLuSbqUGAwB8Far4rumqb+7669nuMVPy57xqi5XPH7b1sKlM+J1BHwHNWHUetECCwjoB9b51czRTp1XkTfWZ+HXNpvajdLO2XxlFabxafVBw548sp++i3pE7vOfrNqMX3/N7fv1NzYIbPXaBJZMEFmhmmaeMYHpdBIt38+PHHUu/qvpZ5127kAsqnuCLtR8ZyK9My/mgMz+Vmi6dkDOr8InD1QRvpzxvBzxaRW/SzlL/FUePB1FxwgcYc+FXgyg9z1qUZ9U3A+d1nfjzWYaS357P/W73If6Wn5oujSOynl+m5nmq/+KpxVpS2UVrv9Plm/AQIzC/Q81yYX0OEBAgQIOBcMAcIELgqEPnDmkgf79495bxn+vZbUPRd1tV3Zal4c9815JR/F3sqnnd5cS5EZqsyBGIC1lPMSSkCBPYRsO/tk8ueI7k6b3KemZ/HVVovajNL+6VxlNabxScVR874cso++i2p8xpzjTZSDp8+b9F3778jSI0h9XmpXU49F2gSWi7Q5EwnZQkQIPCrwNUHbaYECPwUsJ7MhsgXtuiXjGg56mcK2G/OzLtRtxHouZ56v/iKiJWeN6X1IjEpQ4AAgZECPc+FkePUNwECBAjEBJwLMSelCBDoK7Dad/LV4v2WTedC37mut70FrKe982t0BAj8KmDfMytKBK7Om9Jn8dJ60THO0n5pHKX1ZvFJxZEzvpyyj36/1cn5DzekxvH8ecl/QOFT+yVjTsXa++8IUmNIfZ4aT43Pt71AUwPnuY2//+2vVZq8euBUCUIjBAgQ6Chg3+uIravtBayn7VNcZYDRLxnRclWC0shyAvab5VIm4IkFRq6nq3v91fq3tFx9CVnzZePE00RoBAgcJDDyXDiI2VAJECCwjIBzYZlUCZTAcQK37/MrfSdfLd5PE8q5cNxSM+CGAtZTQ1xNEyAwpYB9b8q0TB/U1Xkz6++ANX7j/Ja8aPun+qQmftTv0c6z47fvqdFyqfhGf57rUxJvjz5K4upZxwWaoLYLNEEoxQgQIPAicPVBGygBAj8FrCezISIQ/ZJz5Yv6Sj+cRsyU+VXAfmNWEKgnMHI9Rc+ET6O9Wv/WbmkbpfXqZU5LBAgQaCMw8lxoMyKtEiBAgMAVAefCFT11CRBoJbDaZZTV4v2WN+dCq1mt3RMFrKcTs27MBM4WsO+dnf/S0V+dN6W/55XWi45zlvZL4yitN4tPKo7S8UX+zmmHv2cq9Um5P3/eo4+ceEaU3e4CzQjEnD6vHjg5fSlLgACBGQTsezNkQQy7CFhPu2TSOAjML2C/mT9HIlxHwHpaJ1ciJUCAQA8B50IPZX0QIEBgHQHnwjq5EikBAgR6CDgXeijr4xQB6+mUTBsnAQIPAfueu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LhA0zmL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OACzSds+jA6QyuOwIEhgvY94anQAAbCVhPGyXTUAhMLmC/mTxBwltKwHpaKl2CJUCAQHMB50JzYh0QIEBgKQHnwlLpEiwBAgSaCzgXmhPr4CAB6+mgZBsqAQJ3Afuei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8A0F2j+8V//+LEDaHQMf/qXP0WLKkeAAAECBAgQIECAAAECBAgQIECAAAECBAgQIECAAAECBAgQIECAAAECBAgQIECAAAECBAgQIFBB4Pfff6/QSnkTv7lAU46nJgECBAgQIECAAAECBAgQIECAAAECBAgQIECAAAECBAgQIECAAAECBAgQIECAAAECBAgQIECAQFpg+AWaHz9+HPEv0Pgnz9KTUQkCBPYSsO/tlU+jGStgPY311zuBkwTsNydl21hbC1hPrYW1T4AAgbUEnAtr5Uu0BAgQaC3gXGgtrH0CBAisJeBcWCtfop1bwHqaOz+iI0CgvoB9r77pCS2aNydk2RgJEHgn8Nj//vLnvwwF+s0FmqH+OidAgEAzAQ/azWg1fKCA9XRg0g2ZwCAB+80geN1uKWA9bZlWgyJAgECxgHOhmE5FAgQIbCngXNgyrQZFgACBYgHnQjGdigR+EbCeTAoCBE4TsO+dlvE64zVv6jhqhQCB9QRcoOmcMw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NhrKv/7bv99b/r///Z8mPbRuv0nQGi0SsN8UsalE4K3AqPXUes9u3f4s0+mUcc7iLQ4CJwiMOhdOsDVGAgQIrCjgXFgxa2ImQIBAOwHnQjtbLZ8nYD2dl3MjJnC6gH3v9BlQNv5d583qv++tHn/ZbFSLQF+B7S7Q/Md//ncTwb//7a9V2t31wKmCoxECBLYUsO9tmVaDGiRgPQ2CX6jb1l+iW7e/EPX2odpvtk+xAXYUGLWeWu/ZrdvPSVHLWL613bLfnPErS4DAWgKjzoW1lERLgACBcwScC+fk2kgJECAQEXAuRJSUIRATsJ5iTkoRILCPgH1vn1z2HMmu82b13/BWj7/nHNYXgVIBF2iCci7QBKFWLvbbb5+j//Hj/Wfv6nwq+9zCo963siXx5Pq3jD83llv52eIpGYM6vwjs+qDdM9WPh+LnPr/96xIzlX8Xy2Mcrf6FjJ656d2X9dRbfGx/Jesn8iU6VcYfCo/N+yy922/6ZuLKeo88H5S031dg795qrqfUHv4smVO2JAPR9r/Nv0i/qWfGVByl/T/6jbafijMyVmUIEDhDoOa5cIaYURLYU+DKM3rq+eQmdqX9d+JX2hPv9znsXNhzjRsVAQIESgWcC6Vy6hH4VcB6MisIEDhNwL53WsbrjPfqvCn9He4Rfavf1yLvo1Lv0CLC4o8oKUNgToFtL9DUuvDy+BdtarV39cCZcxptENW3Cy2fPnv3v0cuxty4UuVK4slNQ8v4c2P5ZJJyevQTLVcSlzqXBex71wjfPdDn/nH7qPK5/V6TOqO29XRGnq+MMvISIFXG2r2SgX3q2m/65bJkzeU8H5S032/0Z/RUcz2l9vBn0ZKyrxmJXNoe+WI4Z4ylsy3SR6RMaf/qESCwn0DNc2E/HSMicIbA1Wf01LPH1fZfs3C1PfF+n9fOhTPWvVESIEAgKuBciEopRyAtYD2ljZQgQGAvAfveXvnsNZpR8yb1vujdb54tfsfMiSMnJ6UXi6L/gb+cWN6VbTXuq3GpT6CngAs0CW0XaHpOx0F9RS5fvJa5csHl+V9Zefcv0JTEk0vXMv7cWG7lZ4unZAzqfBQY9aC9Q0pyf5yeqXzkQTtSZoc81hyD9VRTc8+2IusqVSZ3L9lT0qjsN33mQGo93qJ4LZOzRkva7zPys3qpuZ4iOX3oRst+Kpeqn/r8apYj7UfKRDxy1pWXzFczqz4BAjXPBZoECKwnEHl+iTyb3Eb+7iLz1fZfRa+29/zHAuJ9P1+dC+utYxETIECgpYBzoaWutk8TsJ5Oy7jxEiBg3zMHSgRGzZvIO6fbeFr/jhmNo8T2ym+KreNq3X4tL+0QaCngAk1C1wWaltNvkrZLLqyUXPh4vjjzGPpKF2ii8ZektaVnSTzqVBUY9aBddRCDGov8WP78w/NM5SMP2pEyg+in7dZ6mjY10wQWWVepMs9/3PJpYK3+tYFpIAXy/+w3fSZBaj2+eymYc96XtN9n5Gf1UnM9RXL60I2UTZXJmW+1s3olttwX0jXGmYq3to/2CBBYV6DmubCugsgJnCsQeWZ4V+bdd/WZL6SI9/0Fp3cz37lw7n5g5AQIEHAumAME2gp4zmrrq3UCBOYTsO/Nl5MVIho1b0rfkT2brvj7XmTctzFGy5XOsdbtl8alHoGeAi7QJLRdoOk5HQf1lXuBJrf8u2GVXBh5bicSwyfOSN1UmdTnOamMtJUqk/o8Jx5lqwuMetCuPpDODUYeVJ/LrF6+M++y3VlPy6YuHHjk8sprY9GLdI96qf2ixkuG8IAVnFbAftMnNan1+PpyrHX5PqM+r5da6+n1jEhdZsydL+8yEzmXUnGUZjwVf+rz135Lz7doP9FypR7qESCwj0Ctc2EfESMhcJZA5JkhVab0uSb6XuA5I6lYXr+zfHumnPnCT3TMNTxejZwLZ+0BRkuAAIGUgHMhJeRzAnEB6ylupSQBAnsI2Pf2yGPvUYyaNzXesdT4HTMSR82cRPuLliuNrXX7pXGpR6CngAs0CW0XaHpOx0F9RS5fPJfJLf9uWC7Q/FRp7TloWun2p8CoB+3VcxB5UHWBZvUs58dvPeWb7VIjsifcxhopF3mJcGur9A9bdjE/fRz2mz4zIGfN3tZkbvnIKCJtRtpR5rNArfVU+uz3Gtljf4/m/lO5aP3SuXH1D0Nf+y1tL2ecOWVLXdQjQGB9gVrnwvoSRkCAwCeB1DNF6XPNo79U+7mZSbW3U7wRm5THaxvOhYiqMgQIEDhHwLlwTq6NtL2A9dTeWA8ECMwlYN+bKx+rRDNq3qTen6Q+T73nyq1fmq/c/9Bgbly57UfHEY0j2p5yBFYUcIEmkTUXaFac1pVjfr3g0frCR432vxHUaD/SRjQNkbZSZVKfR2NRronAqAftJoPp2GjkQbX0jyhL/gC3dTwdaZfuynpaOn2Xgo+swVsHkXKpMlf/sOXSQFWeRsB+0ycVqfX4uq5zy0dGEWkz0o4ynwVqrKd3eUrl7urntV48l8yNWrE/9116vj3qvY7DRdOSzKpDgMBNoMa5QJIAgb0FWjwLpZ7troiK9496KY9Xa+fCldmnLgECBPYTcC7sl1MjGidgPY2z1zMBAmME7Htj3FfvdcS8ibw7iZS52X8qF63fO3/RuKLlSuJv2XZJPOoQGCXgAk1C3gWaUVNzon5doPk1GTUvrETaSpVJfT7RdDoxlBEP2js4Rx5WZ75A8+1LSuqzHfLXagzWUyvZ+duN7AnRtZVqq/QPjOdXFGGOgP0mR+ta2Zw1l1q/0X3gEXGkvWujU/smcHU95cyRZ/FUflOfp+ZJtH7JLEi1nfr8XZ+tHHPMSyzUIUBgP4Gr58J+IkZEgEDu80TJs1Dq2a40C5FYImU+9X+lbu4zYQ2jknidC6WzTz0CBAjsKeBc2DOvRjVGwHoa465XAgTGCdj3xtmv3POIeRN5fxIpc3Nf6QLNI9bHfPn2r8tEx18y91q2XRKPOgRGCbhAk5B3gWbU1Jyk33cXMyKXNVJlvn2eqnujiZT5RBipmyqT+jwnfZG2UmVSn+fEo2x1gREP2tUHMaDByMPq7Bdonr+ovCNs9c9MDkhXty6tp27UU3VU8iX6dQDP6y21v7z2Z/1ONR26BWO/6UZ97+jbustZv5GXhN/2h76jPqe3K+sptWdHcv7pmSvSdmn7kbOkZAY8xhKN/bWPd/VSbaU+f+4jp2zJ+NUhQGAPgSvnwh4CRkGAwEPg0zNT6p1Z6TNHaT3xvp+zpfl7bc25YE8gQIAAgWcB54L5QKCegPVUz1JLBAisIWDfWyNPs0VZMm9a/w54M4q+xzrxAk0P/9nmqXgItBBwgSah6gJNi2m3SJufLmVELmukylz5/FH3xvjjx8/LNBHW5/K3//+n/6sVXyqmHvGkYvB5c4GSB+3mQS3QQeSLwOwXaL6NITK+BdLUPUTrqTv5FB2WXKC58l+qsHanSPvwIOw3/VKQs+Yi52ekzGN0OWX7iezXU+l6yslPy4shM754zrF5nlHfnN7NvNt5mtNXTtn9ZroRESAQFSg9F6LtK0eAwNoCkeeJSJlXhZI6EclIu5Eyq8d75TuWcyEy05QhQIDAOQLOhXNybaTtBayn9sZ6IEBgLgH73lz5WCWaWedN9H1Sye+YIy6gvMaZGl/q81XmlzgJzCzgAk0iOy7QzDx9G8X2ekHltZvU5ZJb+VSZ1OfPbbz2H7108oknp+9Pl2wibUTTE2krVSb1eTQW5ZoIzPqg3WSwFRuNPAjPfIEmN/6KdFs3ZT1tnd63g2vxJTq1PnP+mP+8jJwzYvtNn1yn1uMtiivnfWQUkRgi7SjzWaBkPdXIS6qN1OePEZW8eG49H3JjT8Vz5eLpc9vRuFLx+JwAgb0FSs6FvUWMjgCBV4HUM0Xq83fPJ7f/LfUv25RmIhVP6vOV431nljPeW33nm/KSGwAAIABJREFUQunMU48AAQJ7CjgX9syrUY0RsJ7GuOuVAIFxAva9cfYr9zzrvIm+X5nxd8zI+6LU+FKfrzznxE5gFgEXaBKZcIFmlqnaKY7IRYwaZSJtfBvylfqRuqkyqc9z0hVpK1Um9XlOPMpWF5j1Qbv6QCs3GHkQvvIHtbO1X5lv2+asp21T+3FgLS/QpDTf/WFNZO9ItevzNQTsN33yFFlTV877yCgiMUTaUeazwKj1lMpt6vPHiB7lPo2w1R9ifptT0dhrzMucvnLK1ohNGwQIrCkw6lxYU0vUBM4USD1TpD5/fY5r/byWiif1+arxfpqd0fE+6jsXzlznRk2AAIFPAs4Fc4NAPQHrqZ6llggQWEPAvrdGnmaLctZ5E32/MuPvmK85LrnkEx3/bPNJPARWEnCBJpEtF2hWms4XY41ewoiUS5VJfZ4aypX6kbqpMqnPU/E/fx5pK1Um9XlOPMpWF5j1Qbv6QCs3GHkQvvIHtbO1X5lv2+asp21T+3ZgM36JjuwdZ2Vp39Hab/rkNrKmrpz3kVFEYoi0o8xngZnXUyr/3z5P1W05J3r2ndNXTtmWPtomQGBugZnPhbnlREfgHIHUM0Xq85tUpEwt0VRfqc9XjPebXWS8z/WdC7VmonYIECCwh4BzYY88GsUcAtbTHHkQBQEC/QTse/2sd+rp6rzJfQ/ysIvUS5WZ9XfM5/lROoZUvRzHd/M12v5Oc91YCLwKuECTmBMu0ByyaHIuYETKpsqkPk+xX6kfqZsqk/o8Ff/z55G2UmVSn+fEo2x1gasP2tUDWqTByIPqlT+ona39RdIyPEzraXgKugWQWqMll2tqBJ+Kq0Yf2phDwH7TJw+RNdXzvO8z6vN6qb2eHnPim2T0vzKemoM1XjxH4s0dSyru/8/eves8tmMHo/33KxgN7AcwYMDoyFnHHfUjO3LWsDPnBvwsdSD1kbdKJYmT5OJ9ODJavEyOycvS0sddV86ynL5yyl4Zo7YIEFhL4OpzYa3Ri5YAgcjzQqpM7ec5WUj1dWsrVab285niTY0l4vE6HudCToaVJUCAwP4CzoX9c2yE/QSsp37WeiJAYA4B+94ceVgtitp5E3lX8s4kUi9V5orfMZ9ji/6medXvsI++340jNfZvdSNzMNp+pC1lCKwq4AJNInMu0Kw6tTPjzr2A8a18pK2a+pH2U8Ov6f/W9hUxPMc4WzwpP59nCdQ+aGd1tlnh3Af9mcpHHrQjZTZLafVwrKdqwiUaiK6Nmi/RpRDR2ErbV28eAftNn1xE1tRrmZzzvqT9PiM/q5er1tPzS9tvL2aj5VIvVlPzJ/V5qv3ULMiZ66m2aj6PjvPWR07ZmpjUJUBgbYGrzoW1FURP4FyByPNCqkzt5zn6qb4iz0CpNlKfzxRvJNZImecxORdyMqwsAQIE9hdwLuyfYyPsJ2A99bPWEwECcwjY9+bIw2pR1M6b3PcgD59ovU/lUvVTnz/nKee31WjZnP7fvV+L1o+We52XpfVWm9/iJfBNwAWaxPxwgeaABVRyGaTlhY9UPKnPIylrGX+k/9cys8VTMgZ1PgrUPmifTJv7R4MzlY88aEfKnJz/d2O3nvafEbnr4rV8Tv2csrkvMfbP1P4jtN/0yXFkHeas85yy1nWfHN96uWI9ReZKzYvP55e9z+1ELuqk/itLJbG/e1FcM76a+R6NP1qu38zTEwECswpccS7MOjZxESCQFog8M6TK5L4DTEf1uUQqltrntkj7OfFH2kuVqfVNtf86HudCToaVJUCAwP4CzoX9c2yE/QSsp37WeiJAYA4B+94ceVgtitp58+k3xqhD6nfG53dPr23O+jtm7ruhd1bRNnr4R3OpHIHVBFygSWTMBZrVpnRBvKUXUt7Vi7aVKvfp81S9nOG3jD8njkfZ2eIpGYM6bwVqH7RPZ333QJz7I+6o8rn9np7ryPitp4jSumWiX4C/jTCnjZyy66qKvFTAflMql1+v5LzMeT4oaT9/FGp8E7hiPZXs2SV1cjIZbT9a7rXvVL3U5zUvm3McHmVL4inpRx0CBNYXuOJcWF/BCAicLVD7jF5bP1e/tr/a+jPFe4vl6vE4F3IzrDwBAgT2FnAu7J1fo+srYD319dYbAQLjBex743OwYgS186b097HSelHjaPvRcq/9ltY7Jf7oOJUjMFLABZqEvgs0I6dnp74fFzci3f348XOpd3Vfy7xrN3IR5lNckfYjY7mVaRl/NIbncrPFUzIGdX4RqH3QRvrHj7LPFpFb9DOU/3bTPfJfEZD/nwWsJzMiJZDzJT2nbKpfn+8nYL/pm9OS8/JdnU9na0n7fQX27u2K9VSyZ5fUyclEtP1oude+I/UiZZ7bzS0f9WjVbrR/5QgQWEvginNhrRGLlgCBdwI1z+iRCxwR9efvD6nnGfH+LFrj8Zob50JktipDgACBcwScC+fk2kjbC1hP7Y31QIDAXAL2vbnysUo0tfMm9U7pk0NpvahrtP1oudd+S+udEn90nMoRGCngAk1C3wWakdNT3wQI7CBQ+6C9g4ExELhKwHq6SnLfdnK+pOeU3VfMyD4J2G/MDQLXCVyxnkr27JI6OaOOth8tV/LiObft3PJRj1btRvtXjgCBtQSuOBfWGrFoCRBYQWC155nV4v02B5wLK6wQMRIgQKCfgHOhn7We9hewnvbPsRESIPCzgH3PjCgRqJ03pe9oSutFxxhtP1qu5HfMaKzvykXjipbrHX/N2NUl0Etg2ws0VwP+7a9/uaTJ2gPnkiA0QoAAgY4C9r2O2LraXsB62j7F1QPM+XKcU7Y6MA0sJ2C/WS5lAp5Y4Kr19PxfuY7+a4Qt/8W/6Dny7b/OHUlbagzROG595ZSNxNaqzWjfyhEgsKbAVefCmqMXNQECMwvcnpVSz14zxb9avJ/snAszzSqxECBAYLyAc2F8DkSwj4D1tE8ujYQAgZiAfS/mpNTPArXzpvXvgKX5yvlNMPob7PPvgrf/v+V7tGj8s/qX5k09Aj0FXKAJartAE4RSjAABAi8CtQ/aQAkQ+EPAejIbUgLRL9GvX+xT7b5+3vJFQG4syrcRsN+0cdXqmQJXr6fIi9Ae+3T0zImWe50dOfWiZSN2n2bpO9Nov2fOfKMmQOCTwNXnAmkCBAhcIbDaZZTV4v2WI+fCFTNYGwQIENhHwLmwTy6NZLyA9TQ+ByIgQKCvgH2vr/cuvdXOm9LfykrrRd1L2o/+jnja77BRc+UIrCaw3QWa2RNQe+DMPj7xESBA4FXAvmdOELhOwHq6zlJLBAh8F7DfmCEErhOwnq6z1BIBAgR2EHAu7JBFYyBAgMB1As6F6yy1RIAAgR0EnAs7ZNEYZhGwnmbJhDgIEOglYN/rJb1XP+bNXvk0GgIE4gIu0MStLinpwLmEUSMECCwkYN9bKFlCnV7Aepo+RQIksI2A/WabVBrIBALW0wRJEAIBAgQmEnAuTJQMoRAgQGACAefCBEkQAgECBCYScC5MlAyhLC9gPS2fQgMgQCBTwL6XCab4XcC8MREIEDhVwAWazpl3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prlA8/f//PuPHUCjY/jTP/0pWlQ5AgQIECBAgAABAgQIECBAgAABAgQIECBAgAABAgQIECBAgAABAgQIECBAgAABAgQIECBAgACBCwR+//33C1opb+I3F2jK8dQkQIAAAQIECBAgQIAAAQIECBAgQIAAAQIECBAgQIAAAQIECBAgQIAAAQIECBAgQIAAAQIECBBICwy/QPPjx48j/gUa/+RZejIqQYDAXgL2vb3yaTRjBaynsf56J3CSgP3mpGwba2sB66m1sPYJECCwloBzYa18iZYAAQKtBZwLrYW1T4AAgbUEnAtr5Uu0cwtYT3PnR3QECFwvYN+73vSEFs2bE7JsjAQIvBN47H9//tc/DwX6zQWaof46J0CAQDMBD9rNaDV8oID1dGDSDZnAIAH7zSB43W4pYD1tmVaDIkCAQLGAc6GYTkUCBAhsKeBc2DKtBkWAAIFiAedCMZ2KBH4RsJ5MCgIEThOw752W8WvGa95c46gVAgTWE3CBpnPOHD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LZcCj//C//dm/9f//nvy/vpWXblwerwSoB+00Vn8oEfhKwnsonhHOn3E5NAgTmFXAuzJsbkREgQGCEgHNhhLo+CRAgMK+Ac2He3IhsPQHrab2ciZgAgToB+16d36m1d503q//GuHr8p64n415LYLsLNP/+H//VJAN/++tfLml31wPnEhyNECCwpYB9b8u0GtQgAetpEPzE3b770tzyi3TLtidmPjI0+82RaTfoRgLWUxz29Zxx7sTtlCRAYB0B58I6uRIpAQIEegg4F3oo64MAAQLrCDgX1smVSOcXsJ7mz5EICRC4VsC+d63nKa3tOm9W/41x9fhPWT/GubaACzTB/LlAE4Raudhvv32O/seP95+9q/Op7HMLj3rfypbEk+vfMv7cWG7lZ4unZAzq/CKw64N2z1Q/Hoqf+/z2L0vMVP5dLI9xtPjXMXrmZURf1tMI9bn7LLlAk/qi/e3zVN25tUSXI2C/ydG6tmx0neWc987ja3OU29rs6+nb/IiM9cpnupILNDPFH/FShgABArOfCzJEgAABAn0FnAt9vfVGYAWByPvZyDhS39efv0+nyr72F33XlPOd/TmGaPsRh0eZT22+G3tJ/znv6r7F7VzIyaqyBL4LWE9mCAECpwnY907L+DXjrZ03Oc/87yLO/S4SHXXNb+7RPm7lxJ+jpSyBuQS2vUBz1YWXx79oc1V7tQfOXNNno2i+XWj59Nm7/z1yMebGlipXEk9uOlrGnxvLJ5OU06OfaLmSuNSpFrDv1RHm/nH8TOUjP/K0+iJRpz5vbetp3txcFVnk5cK7HxJT/9tzfKkXBdbuVdlcux37zbj8pdboLbKc896aHpfLR8+16ykyJ96NMlovWq5G8vV8+/QMWHKBpjSuHuMujU09AgT2Fqg9F/bWMToCBAicJ+BcOC/nRkwgJVD7fTVSP/o9Pfd9Q6Tv1zZz3gWUtP/pXVruO7Yr2/k2B5wLqRXicwJxAespbqUkAQJ7CNj39shj71GMmjc5z/Y5l+EfftH2o+Vy8xL52593bT5+Q20VV65P7riVJ7CSgAs0iWy5QLPSdC6MNXL54rVMzQWX539l5d2/QFMST+7QW8afG8ut/GzxlIxBnY8Cox60d0hJ7h+8zlQ+8iAfKbNDHq8cg/V0peacbeWui5w/oo9+Ec7dS+aUFFWtgP2mVrCs/vOLtOgFg+eecv7gILonlI1ErWeB2vWUezbk5ra0/WiWc+ZlTtlo/5/KtR53bXzqEyCwr0DtubCvjJERIEDgTAHnwpl5N2oCqe+qt89L/gNk0e+6t3K39qPlc9415LRZ8h4gp/1b3Knyz5+nyr5r7+r36c4F+wOB6wSsp+sstUSAwBoC9r018jRblKPmTeTZ+9vzfKp+6vOc7zhX5myWuKJxXDl2bRGYTcAFmkRGXKCZbco2iKfkwkrJhY/nizOPYax0gSYaf0mKWnqWxKPOpQKjHrQvHcSgxnJfus9UPvKgHSkziH7abq2naVNzWWC566LlBZpvgyr58fYyJA11EbDfdGH+v06eL848/kcXaPrmoGVvtesp92zIfeH7bv7leHw7Ez7FHv3fS8ceib9l25H+lSFA4FyB2nPhXDkjJ0CAwJ4CzoU982pUBHIFct4NfWs78l0398LIc3+57accXKD5Vci5kJo1PicQF7Ce4lZKEiCwh4B9b4889h7FqHlzxXeL3L+Te2cbiePKnET7i5Yrja11+6VxqUegp4ALNAltF2h6TsdBfeVeoMkt/25YJRdGntuJxPCJM1I3VSb1eU4qI22lyqQ+z4lH2csFRj1oXz6Qzg1GHlRzf+SYuXxn3mW7s56WTV048Mjaf26s5QWad38QnRtfeOAKTidgvxmXktoXfTXn/bhR791z7Xoq3Xuj9aLlSrKUuijzqc0e/zx5y3GXWKlDgMA5ArXnwjlSRkqAAIEzBJwLZ+TZKAnkCJR+X43Wu5Ur/d4d6SNS5uZR8m77U71PvtFYHvUj5Vu/e3Mu5KwWZQl8F7CezBACBE4TsO+dlvFrxjtq3uQ+e78b7aONbxKp/zhsJI5rpP/RSrS/aLnS2Fq3XxqXegR6CrhAk9B2gabndBzUV+TyxXOZ3PLvhuUCzR8qrT0HTSvd/iEw6kF79RxEHlRrXtLP1v7q+eoVv/XUS3pcP5G1+RxdyY+MkZcItz5coBk3D2bo2X4zLgtXXqCJjCJ334m0qczPArXrKbpvf3If9WI4NbciZ1iqjZq51rLtmrjUJUBgf4Hac2F/ISMkQIDAWQLOhbPybbQEIgKl31cj9V7LROqk3ke/jinaZuS9wDuvaPu3ujllo+VrfpuL5N+5EFFShkBMwHqKOSlFgMA+Ava9fXLZcySj5k3qWT31+cPoU7nc+qXmqd9hr/y+VBpj7feqK/vVFoGZBFygSWTDBZqZpuugWF4veLS+8HFF+9+ormg/0kY0XZG2UmVSn0djUa6JwKgH7SaD6dho5EG+5iX9bO13pF26K+tp6fSFgo+szeeGSn5kTPVR+8f7oYEqNL2A/WZcimrXYGqNl76kGyeyfs+16yk3p6kXxr3mQCruyBmWaqN0drRqtzQe9QgQOEug9lw4S8toCRAgsL+Ac2H/HBshgVyBku+s0Tq3cs9/4BWtl/OuIdJmzR+5RdrPiTf1vv3be5RILJEyz304F3JXjPIEPgtYT2YHAQKnCdj3Tsv4NeMdMW8iz8iRMjeBmu8W1wjmtVI7rrze3peOxnBFX9ogMLOACzSJ7LhAM/P07RSbCzS/Ql95YSXSVqpM6vNOU0U37wVGPGjvkIvIw+rMF2i+fUlJfbZD/lqNwXpqJTtPu5G1/xxt5I+PX0eX6qP2j/fn0RRJjYD9pkavrm7tGkyt8dQeUhe92u8EatdTTk5L8vtovzR7n/7LSqm4I2dYqo3SmFu1WxqPegQInCVQey6cpWW0BAgQ2F/AubB/jo2QQK5AyXfWSJ3I9/BIrLXvrm59lLYRGeendyOf3n+8vtfIiS0ST6TMc8zOhcgsVIZATMB6ijkpRYAF6OF+AAAgAElEQVTAPgL2vX1y2XMkI+ZN5Bk5Uubbd4to/Z7Wr99Jvv3rNS3jb9l2T099EagVcIEmIegCTe0UW7z+u4sZkcsaqTLfPk/VvZFGynyij9RNlUl9npP2SFupMqnPc+JR9nKBEQ/alw9iQIORh9XZL9A8f1F5R5j7z1gOSMN0XVpP06Xk8oAia/+5029/9Fz7B83fBmf9Xp766Rq034xLSc6P9O+i/FQ/+kcC40a+b8+16yn3bHhIltZ7d86U7Pup/iN/uJM7n2tnUck4a/tUnwCB8wRqz4XzxIyYAAECews4F/bOr9ERKBFIfZ9+bTNa/lYu57LIt9hL3kvnvK+oaf/T+/N33/lL3jvk/gs+0fw84nYulKwadQi8F7CezAwCBE4TsO+dlvFrxlsyb749r9dElfusfesr9Uw/029/V12g6eFfk0d1Cawi4AJNIlMu0KwylRvE+elSRuSyRqpMzeePurch//jxx2WaCMFz+dv//+n/roovFVOPeFIx+Ly5QMmDdvOgFugg8kJ99gs0tX8AvECauodoPXUn795hZO0/BxX54+PXQaT6sHa7p33KDu0349JSuwZTazy1h4wb+b49166nnJxend/Svr+9sH7EGDnDavrfd0YZGQECqwvUngurj1/8BAgQIPCzgHPBjCBAIPf9bUn5K/+orPW7q9r2c9+NvPaX03/kvUWkzHPMzgV7AoHrBKyn6yy1RIDAGgL2vTXyNFuUs86b6HN0yXedERdQcr53RH5nnW0eiYfAigIu0CSy5gLNitO6MubXCyqvzaUul9zKp8qkPn9u47X/6KWTTww5fX+6ZBNpI5qGSFupMqnPo7Eo10Rg1gftJoO9sNHIF4GZL9Dkxn8h3dZNWU9bp/c+uMjaeVaI/PHxq1qqj5wfCPfPyLkjtN+My33tGkyt8dw9YZzEPj3XrqfcnD7kSuulzploZlL9R86wVBvRWJQjQIDATAK158JMYxELAQIECNQLOBfqDbVAYDeB3O/CkfK3Mjn/Assn02hft/ol/0L6Fe3nvtfo+VtbZK46FyJKyhCICVhPMSelCBDYR8C+t08ue45k1nkT+W5wcyq5QNPT99GXCzQj1PVJ4LuACzSJGeICzWFLKHIR44oykTa+0dfUj9RNlUl9njNtIm2lyqQ+z4lH2csFZn3QvnygFzcY+SLQ86V+63gu5tu2Oetp29T+38Aia+1ZIfLHx69q0f+axhU/qO6fsX1HaL8Zl1sXaMbZt+q5dj1F9+1P8X/bz68ec84/rf5tXI92cs/Fq8ejPQIECLQQqD0XWsSkTQIECBAYJ+BcGGevZwKzCuR8F46UrX3XlHof/en9c8n75drx5MTyKNvzt7bInHMuRJSUIRATsJ5iTkoRILCPgH1vn1z2HMms8yby3eDmlPod9dPF/p7GJZd8ouPvOQ59EdhNwAWaREZdoNltyn8ZT/QSRqRcqkzq8xR7Tf1I3VSZ1Oep+J8/j7SVKpP6PCceZS8XmPVB+/KBXtxg5EG450v91vFczLdtc9bTtqn9v4FF1tqzQskFmhrF3Phq+lJ3rID9Zpx/7R815K7T3PLjZNbtueV6mj1/uS+Ec//rS+vOCpETIHCyQMtz4WRXYydAgMCqAs6FVTMnbgLtBHK+60fK3sqU/Gsw70YY7e9W1wWafwhGzJ6tnQvt1paWzxOwns7LuRETOF3Avnf6DCgbf+28yX3efUQZqZcqU/u7eplYXq3SMaTq5TiWfrfLG6nSBNYTcIEmkTMXaNab1EUR51zAiJRNlUl9nhpETf1I3VSZ1Oep+J8/j7SVKpP6PCceZS8XqH3QvjygRRqMPAi7QLNIMi8M03q6EHPSplJr//m/nnH7AdIFmkkTuUFY9ptxSax90VfzfDBu1Hv33HI9pc6N0bI9LtA8n40l453hvzxVErc6BAisK9DyXFhXReQECBA4V8C5cG7ujZzAJ4Gc7/qpsrnfmVPfkVP93cZU826rtv1X09z2WpePzHrnQkRJGQIxAesp5qQUAQL7CNj39sllz5HUzpvIM/S78UTqpcrUfPf4FlPKP/W96VE/Ff+3cjV1U/GnvrdF6itDYAcBF2gSWXSBZodpHhhD7gWMb+UjbdXUj7SfGnJN/7e2r4jhOcbZ4kn5+TxLoPZBO6uzzQrnPujPVD7yIB8ps1lKq4djPVUTTt9A6gfN1y/iLtBMn9JlA7TfjEtd6nzMOe9TbXk51ifPLddTJMc5o0ydQ4+2oi+G382xWebw1XY5zsoSIHC2QMtz4WxZoydAgMCaAs6FNfMmagItBXK+r+aUfRdzbv1I+Zzv/a8x1bZf215J/zXjfZcT50LL1aXt0wSsp9MybrwECNj3zIESgdp5E3mGrvku8qn9VL+pz59jev59NPUbaLRsTv+5v6e+iz0Vd8l3pZL5pA6BlQRcoElkywWalaZzYawll0FaXvhIxZP6PMLQMv5I/69lZounZAzqfBSofdA+mTb3pftM5SNfBCJlTs6/H05kPyJQc4GmZA2W1ImMQ5n5BJzf43KSWmc5532qrXcv48aNfN+eW66nSI4jstGXvc9z5vb/R1/Gvl7M+VTvdTyR8UXKvDMorRfxVIYAAQLfBFqeC+QJECBAYD0B58J6ORMxgdYCOd9Xc8pe8d040l/Ou6vXmGrbr22vpP+a8b7LiXOh9QrT/kkC1tNJ2TZWAgRuAvY986BEoHbevP4GmBtD5LfGT318qxt5tr/FGi2X812jtM3nPqJt9PDPzanyBFYRcIEmkSkXaFaZyhVxll5IeVcv2laq3KfPU/VyGFrGnxPHo+xs8ZSMQZ23ArUP2qez5v5x/Ezlr/7R4PS54IWHGfBOIHfNl3zhJn+mgPN7XN4jL8Ny1r7zeFwuHz23XE+R+ZISKG2jtN63eFygSWXL5wQI7CDQ8lzYwccYCBAgcJqAc+G0jBsvgbRAzvftnLLR98upCGveNUXirWk/d4w579hubX+KLbedb8bOhdQM9DmBuID1FLdSkgCBPQTse3vksfcoaudN5Bk/9zn9CoNoXNFyrzGV1ouOLdp+tFzv+KPjVI7ASAEXaBL6LtCMnJ6d+n5c3Ih09+PHz6Xe1X0t867dyEWYT3FF2o+M5VamZfzRGJ7LzRZPyRjU+UWg9kEb6R8v5J8tIrfoZyj/7aZ75L8iIP8/C1hPZkTkS230C3K0HPUzBew34/IeXZvvztjUv+rxblTO4/a5brmeovPl2yhL2yitlxNLpI9ImXd9ltZrP2P0QIDA7gItz4Xd7YyPAAECOwo4F3bMqjERqBPI+b6aUzbnu3Gq3dLfflLtPmLMbT/Vbml7Oe/Sct7VfZshzoW69aM2gWcB68l8IEDgNAH73mkZv2a8tfMm9Sz+KcrSetFRR9uPlnvtt7TeKfFHx6kcgZECLtAk9F2gGTk99U2AwA4CtQ/aOxgYA4GrBKynqyT3aafmv2zX+gv9PspnjsR+c2bejbqNQMl6+vaHHTVRvrswVXoelNb7Fv9rm5E+ImXe9Vlar8ZfXQIECNwESs4FcgQIECCwr4BzYd/cGhmBlQVW+868Wrzf5oZzYeWVI/bZBKyn2TIiHgIEWgvY91oL79l+7bwpfRYvrRfNQrT9aLnXfkvrnRJ/dJzKERgpsO0FmqtR//bXv1zSZO2Bc0kQGiFAgEBHAfteR2xdbS9gPW2f4ksGGP2iHi13SVAaWU7AfrNcygQ8scAK6+n5wk7qXyXKKVublshZVXvZKDXe2jGoT4AAgVeBFc4FWSNAgACBfgLOhX7WeiJAIE/g9n17pe/Mq8X7KRvOhbx5qjSBbwLWk/lBgMBpAva90zJ+zXhr582sv9NFfmN8COb89plTtiZD0fhn9a8Zu7oEegm4QBOUdoEmCKUYAQIEXgRqH7SBEiDwh4D1ZDZEBHp8kV7ph9OImTK/CthvzAoC1wmstJ6iL1l7nQORMy1S5l02S+tdNzO0RIDAqQIrnQun5si4CRAg0FPAudBTW18ECEQFVruMslq83/LgXIjOUuUIpAWsp7SREgQI7CVg39srn71GUztvSn9vK60XdSlpf6bfSaPxR8u9upXWi/orR2AFge0u0MyOXnvgzD4+8REgQOBVwL5nThC4TsB6us5SSwQIfBew35ghBK4TsJ6us9QSAQIEdhBwLuyQRWMgQIDAdQLOhesstUSAAIEdBJwLO2TRGGYRsJ5myYQ4CBDoJWDf6yW9Vz/mzV75NBoCBOICLtDErS4p6cC5hFEjBAgsJGDfWyhZQp1ewHqaPkUCJLCNgP1mm1QayAQC1tMESRACAQIEJhJwLkyUDKEQIEBgAgHnwgRJEAIBAgQmEnAuTJQMoSwvYD0tn0IDIEAgU8C+lwmm+F3AvDERCBA4VcAFms6Zd+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Ka5QPP3//z7jx1Ao2P40z/9KVpUOQIECBAgQIAAAQIECBAgQIAAAQIECBAgQIAAAQIECBAgQIAAAQIECBAgQIAAAQIECBAgQIAAgQsEfv/99wtaKW/iNxdoyvHUJECAAAECBAgQIECAAAECBAgQIECAAAECBAgQIECAAAECBAgQIECAAAECBAgQIECAAAECBAgQSAsMv0Dz48ePI/4FGv/kWXoyKkGAwF4C9r298mk0YwWsp7H+eidwkoD95qRsG2trAeuptbD2CRAgsJaAc2GtfImWAAECrQWcC62FtU+AAIG1BJwLa+VLtHMLWE9z50d0BAhcL2Dfu970hBbNmxOybIwECLwTeOx/f/7XPw8F+s0FmqH+OidAgEAzAQ/azWg1fKCA9XRg0g2ZwCAB+80geN1uKWA9bZlWgyJAgECxgHOhmE5FAgQIbCngXNgyrQZFgACBYgHnQjGdigR+EbCeTAoCBE4TsO+dlvFrxmveXOOoFQIE1hNwgaZzzhw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2XAo//wv/3Zv/X//578v76Vl25cHq8EqAftNFZ/KBH4SGLme7NsmIwECBOYTGHkuzKchIgIECBBwLpgDBAgQIPAs4FwwHwhcJ2A9XWepJQIE1hCw762Rp9mi3HXetP6NtHX7refJ6vG39hndfo/89OhjtGOq/+0u0Pz7f/xXasxFn//tr38pqvdaadcD5xIcjRAgsKWAfW/LtBrUIAHraRD8xN2++0LT8ktOy7YnZj4yNPvNkWk36EYCPdfT6z5t326UVM0SIECgQqDnuVARpqoECBAg0EnAudAJWjcECBBYRMC5sEiihLmEgPW0RJoESYDAhQL2vQsxD2pq13nT+jfS1u23noKrx9/a58r2H9avbX77jyK3yI+/I/g1qy7QBGe6CzRBqJWL/fbb5+h//Hj/2bs6n8o+t/Co961sSTy5/i3jz43lVn62eErGoM4vArs+aPdM9bsHqchD1HOMo8p/egi8xdbiX8fomZcRfVlPI9Tn7rPkAk3qi9a3z1N159YSXY6A/SZHq75s7nn5rfwjmtQ5+9xGqmz9CM9uoed6uvrF1xX7fmS+fpsh5ufZ68foCewo0PNc2NHPmAgQILCbgHNht4waD4HzBCLvDq5891X7nmD2eJ0L560hI24nYD21s9UyAQJzCtj35szL7FHVzptZfweMPPfX5Cba/qk+Nbaf6kYta78ztog9t83o/Mppd8a/I8iJv0XZbS/QXHXh5fEv2lzVXu2B02ISaPPp4sa7Cy2fLru8+98jF2Nu4Kly3z5P1Y0mtGX80Riey80WT8kY1HkrYN+rmxi5fxw/U3l/hF+X+3e1rafrTWdrMfKF7/nLXu6av4039UXL2p1tVoyJx37Tz71kzaXWcSr6171mh5dIqTGP/PyK9RTN2U4vvmrn+cic65sAAQLfBK44FwgTIECAwD4CzoV9cmkkBE4VSH1/z333lVs+1332eJ0LuRlVnsBnAevJ7CBA4DQB+95pGb9mvKPmTeq5/Hl0n/6OJvIfk/5UJvK3Oe+EH+3lxF+SqdL2o/Wi5VKxlzo+2o38ncJzH6nyOWVvMZQ6lNZLeT4+z2n/xL8jiDqmyrlAkxBygSY1hTb4PHIh5bVMzQWX539lJefCzjN1JOZvqWkZf8mUmC2ekjGo81Fg1IP2DinJ/ZFgpvKRB7lImR3yeOUYrKcrNedsK3dduEAzZx53iMp+0yeLkTVfss5T0d/avL1civSfasvnaYHa9ZRzKSanbDry8peGkbZTZczPlJDPCRBYVaD2XFh13OImQIAAgfcCzgUzgwCBlQVSf5wU+W7/XCa3fK7dCvE6F3KzqjyBzwLWk9lBgMBpAva90zJ+zXhHzZvIs/9thJ/KpeqnPv+kF60XLVeapdL2o/Wi5UrjT9WL9h8t99pftF60XE77rxdaUhaPz1P/MeV37eT8bUBO2UjMpXaRtnuVcYEmIe0CTa+pOLCfyGWUKy7QPF+ceQx3pQs00fhLUllygaZlPCVjUOejwKgH7R1S8u1BI/ePaXuXjzwkRcrskMcrx2A9Xak5Z1u56yJ3bX97wfAQiXyZS/1XHebUFVWOgP0mR6u8bGTNl6zzbxHl/lFC+ejUfAjUrKfcl8JXvvh6PQ967/2R9WGWESBAYEWBmnNhxfGKmQABAgS+CzgXzBACBFYUePcO+d17g8h3+9x3VZE2X01Xite5sOKKEPOsAtbTrJkRFwECrQTse61k92531LyJPNenyuT+XV0kk6k+H21Ey0X6fFemtP1ovWi50vhT9aL9R8t9+g6Y+n27dfsph0+fR+I6+e8ISl1f67lAk5B0geaqqTZxO7kXaHLLvxt6yYWR53YiMXwij9RNlUl9npPuSFupMqnPc+JR9nKBUQ/alw+kc4O5D0Krl+/Mu2x31tOyqQsHHlnLz42V/GF9qo8WLxnCAApOI2C/6ZOK1Hq8RVGyzr9Ff2uv1z8t3Udx/l5q1lPqxden0dfm+MqLOKUZiqyP0rbVI0CAwEiBmnNhZNz6JkCAAIE2As6FNq5aJUCgn0Dt++QeF2hS79Qfn0feRbSO17nQb+7qaX8B62n/HBshAQI/C9j3zIgSgVHzJvfZ+93Y3l2Ufy2XukDxWj4S161OtFxJTmraj8YVLVcaf6petP9oud55zInr0zz9Njcj7Z/8dwSp+RX93AWahJQLNNGptOU+taoAACAASURBVHC5yOWL5zK55d/RuEDzh0prz4Wn5i6hj3rQXt0v90Fo9fKr56tX/NZTL+lx/UTW8nN0JX9YH3mJcOuj9L8YOE5Pz1cK2G+u1PzcVmTNX3mR4cq2+gjt0UvpekrNj8gZkGrj08vEd+fA8/mR+7K5JJO5sZf0oQ4BAgRGCJSeCyNi1ScBAgQItBdwLrQ31gMBAm0FrrxAE4m09n3B7PE6FyKzQBkCMQHrKeakFAEC+wjY9/bJZc+RjJo3qef61OcPo9QlgtzfNGv7vSp30The+4vWi5a7ajylcd7q5fxGnVP2te2SsabmV+n8TOWn5PPavxX5ZpvrXmLdoo4LNAlVF2haTLvF2ny94NH6wscV7X8jvqL9SBvRNEfaSpVJfR6NRbkmAqMetJsMpmOjqQed54e428PY6uU70i7dlfW0dPpCwUfW8nNDkT+ezv0iWvsDYmigCk0vYL+ZI0Ula/xb5Lf2nl/i5O45c6isF0XpekrlJzI/Um08NHNeauWULc1WNO7S9tUjQIDASIHSc2FkzPomQIAAgXYCzoV2tlomQKCPQM13+JK6JXVS79SjUiV959ZxLkSzoRyBtID1lDZSggCBvQTse3vls9doRsybyDNypMzNqPSCwiff2n6vyFs0hnd9RetGy10xnpo4332XS8WUutRyxffDiF+qzPNv7p/G9Gks0ba//W1Iqo1HTDl/G5BTNpXHHp+7QJNQdoGmxzScvA8XaH5N0JUXViJtpcqkPp98iu0e3ogH7R1MIw8pz2VmK//tS0rqsx3y12oM1lMr2Xnajazl1Je5VBs1n6fqziMpkloB+02t4DX1Uxck3r1UyXmJYk1fk6dUK6XrKZWf1PxIPXO9zp+cl4nPbT/Gn1v/m1tq7ClznxMgQGBmgdJzYeYxiY0AAQIEygWcC+V2ahIgMIdAzXf43Lq55d8J1bSRWze3/C1e58Ic81oUewhYT3vk0SgIEIgL2PfiVkr+ITBi3kSekyNlbqP4VC5a/3ku5Px2WtJ+dN6Vtj1L/JFxlowxVSf1+ZXfDyN9pcp8+7ym7qd18dpmpP+HWe7fAeTMxch8aVXGBZqErAs0rabeIu2+u5gRuayRKvPt81TdG12kzCfiSN1UmdTnOemNtJUqk/o8Jx5lLxcY8aB9+SAGNJh6EHp92Jmt/IPs3R/2lj5cDUjDdF1aT9Ol5PKAImv52xf4589y/og+2qb1e3nKp23QfjM+NamXfbcIX9d56iVHTvnxAvtEULqeUmfCu89zXny1FP72DFjTb+7LuZq+1CVAgEArgdJzoVU82iVAgACBsQLOhbH+eidAoF4g9f7iUw+pep/eLdS+G0j1Ozpe50L9nNQCgYeA9WQuECBwmoB977SMXzPeknnT43fA6HN76jf1nO8POX/0n/pd/prs/NxKaixXxd8i9tc2o/l9rpeqk/r83bhK6tzaidRLlYnModq/+7riX6DpMR9G9eECTULeBZpRU3OCfj9dyohc1kiVqfn8UfdG9OPHH5dpImTP5W///6f/uyq+VEw94knF4PPmAiUP2s2DWqCD1EPU68PYbOVTD4uReBdIU/cQrafu5N07zF0bkT+ezv0iWvMlrTuYDpsJ2G+a0YYarlmHOftC7p4TCl6hXwRK11MqP5Fcp9qQLgIECBDoL1B6LvSPVI8ECBAg0EPAudBDWR8ECLQUKHn3UFIn9btTdIwlfZfUKY3XuRDNpHIE0gLWU9pICQIE9hKw7+2Vz16jmXXeRJ/Br7pA89pOqv/U573y9+hnpvgjNpEyr4apOqnP3+WkpE7Od73S+ZmKq+Tz3DnSew6P6M8FmoS6CzQjpuXgPl8vqLyGk7pcciufKpP6/LmN1/6jl04+Meb0/emSTaSNaBojbaXKpD6PxqJcE4FZH7SbDPbCRlMPOq8PY6uXv5Bu66asp63Tex9cZC0/K0T+ePrKL5W58e2fsX1HaL8Zk9vHGrv1nvovyHyK8NO+8K49a7pPnkvXUyo/kTMg1UYfAb0QIECAwLNA6blAkQABAgT2FHAu7JlXoyJwkkDOu4dW775yvGeP17mQk01lCXwXsJ7MEAIEThOw752W8WvGO+u8iT63l15QeNXLvVwQje+aLKVbmSn+iM23Ms/fG9Mjj5e48u8lImN8RPZpPN/+HiTVfsnnuXMkLrtuSRdoErlzgWbdyV0UeeQixhVlIm18G0BN/UjdVJnU5zn4kbZSZVKf58Sj7OUCsz5oXz7QixtMPejcunsus3r5i/m2bc562ja1/zewyFp+Voj88fSnL/4pzSu/PKb68vl8Avab/jnJXf+fIsx58XFVn/211uqxdD2l8vPt5eFjD0+9NL5asvTi19VxaI8AAQIzC5SeCzOPSWwECBAgUC7gXCi3U5MAgTkEUu8vHlFGy6VGVdtOtH603NXxOhdSoj4nEBewnuJWShIgsIeAfW+PPPYexazzJvo8nrpsEfntMvV76ux/OzNb/JHcRcr0WAup+ZOKITK/Um28+zzlE/38Xdv+juAPFRdoErPTBZqS5btonegljEi5VJnU5ynCmvqRuqkyqc9T8T9/HmkrVSb1eU48yl4uMOuD9uUDvbjB1IPOrTsXaC5GX6A562mBJFWGGFn7z12UXKCpCTE3vpq+1B0rYL/p63/l2np3gebTi5sr++0rtlZvNesp94VnzgWqiKI5ElFShgABAnkCNedCXk9KEyBAgMAKAs6FFbIkRgIEvglE3h1EykSVa9uK1I+UaRWvcyEqqxyBtID1lDZSggCBvQTse3vls9doaudN6bNzpF6qzLfPU3Ufvqlyub/VvuYt1f6nPEfrpcrVxl8yD1Mx3dqMlCnp+8o6s8eYm1t/R/Dr7HCBJrFiXKC5ckuZuK2cCxiRsqkyqc9TVDX1I3VTZVKfp+J//jzSVqpM6vOceJS9XKD2QfvygBZpMPIQ5gLNIsm8MEzr6ULMSZtKrf3H57fwb38Q/658qo2aobdsuyYuda8XsN9cb1r78isa0bvng2jdVv+FlGj/u5arWU87vPh6PrtKcmxelqipQ4DAzAI158LM4xIbAQIECJQJOBfK3NQiQGAegdQ749TnzyOJlI2U+aaTqp/6vHW8zoV55rZI1hewntbPoREQIJAnYN/L81L6HwK18ybn+fnqZ+naCzTR2Gv+Lifax+t8jNSLlLm1WxN/yTpJxZX6/FOf0d+cr/ptuTTOErOSOjv8HUHJuK+s4wJNQtMFmiun28Rt5V7A+FY+0lZN/Uj7Keqa/m9tXxHDc4yzxZPy83mWQO2DdlZnmxXOfdCfqXzkITJSZrOUVg/HeqomnL6B1Be+1y96s33RnR5YgGEB+02YqrpgznkYKRsp8wg6p2z1QA9uoHY9veYp55mvNse19T+9lI1Mhyv6jvSjDAECBHoL1J4LvePVHwECBAi0FXAutPXVOgEC7QVS399Tnz9HGCkbKfNt1Kn6qc9bx+tcaD9n9XCOgPV0Tq6NlACBfwjY98yEEoHaeZPz/Jz7LH0rn3tJ4NFHKq7U56+WOb/Xlowz1V/u56nyuePPmVuptlOff4r99r+nLsc8/81VqmxqTLlxfmov9Xdg3+JIjSFnXuaUTdl8W5uRurOUcYEmkQkXaGaZqg3jKLkM0vLCRyqe1OcRqpbxR/p/LTNbPCVjUOejQO2D9sm0OX8cmXowyf0j+9rykYfISJmT8/9u7NaTGZH6kpvaC2q/qFu358xB+02fXOeuqUj5SJnH6HLK9hHZs5cr1tPri7VPL8tmfPFVOs9K6+05i4yKAIGdBK44F3byMBYCBAicLuBcOH0GGD+B9QVyf8v6NuLIu4BImdI+ctuOlI+UeY7XubD+mjCCeQSsp3lyIRICBPoI2Pf6OO/WS+28qbkccLNMXRC4lfnUx7e6V35PeZfz6HN+C59o36Xfi2rneCq+1OfP/eeUvaLe1W08z9/IXH/0nzPulf+OoHau1dZ3gSYh6AJN7RRboH7phZR39aJtpcp9+jxVL4e7Zfw5cTzKzhZPyRjUeStQ+6B9OmvtRZbUg1jL9lt/GTlxblhPJ2b9+5hz13CLL3uysqeA/aZPXnNefEReluS2l1u+j8p+vfRcTy7Q7Dd/jIgAgf0Eep4L++kZEQECBPYTcC7sl1MjInCawNW/BV3d3ms+rm7/6vacC6etIONtKWA9tdTVNgECMwrY92bMyvwx1c6b0t+bS+tFRWdpvzSO0noz+FwZe2lbpfWe/a5o49ZeSTsldVK5n/HvCFIxt/7cBZqEsAs0rafgBO0/Lm5EQvnx4+dS7+q+lnnXbuQizKe4Iu1HxnIr0zL+aAzP5WaLp2QM6vwiUPugjfT9TfrILfpnu1Hlv92kz7lZbR78Q8B6MhNeBVygMSdaCdhvWsn+3O63c/I1gudz86rztcWLlz5ya/XScz3N+OKrdJ6V1ltrdoiWAIETBXqeCyf6GjMBAgRWE3AurJYx8RIgEHlH/SjT691XzjuEyIWXSJZbvKvzO1BEXhkCcQHPWXErJQkQ2EPAvrdHHnuPonbe5DyLP4+ttF7UZ5b2S+MorTeDz5Wxl7ZVWq/FHC2JpaROKvcz/h1BKubWn7tAkxB2gab1FNQ+AQK7C9Q+aO/uY3wEcgSspxytM8q6QHNGnkeM0n4zQl2fuwr0XE8zvvgqfcFXWm/XeWRcBAjsI9DzXNhHzUgIECCwr4BzYd/cGhkBAv0EdnqH4FzoN2/0tL+A9bR/jo2QAIGfBex7ZkSJQO28KX0WL60XHeMs7ZfGUVqvh0/OfyghGs+t3Lv/EHepw1X/4YTa+G/1S8ZQUicV64x/R5CKufXn216guRrub3/9yyVN1h44lwShEQIECHQUsO91xNbV9gLW0/YpvmSA0S9S0XKXBKWR5QTsN8ulTMATC4xcT7V7fW3955eCpSnyrxaWyqlHgMCsAiPPhVlNxEWAAIGTBZwLJ2ff2AkQuFLg9g5jh3cIzoUrZ4W2Thewnk6fAcZP4DwB+955Ob9ixLXzpvYyRatn+Ct+4/zmG23/VJ8r5uajjWfD1HzJKXtljJG5UtJfarwlbb66lvYRXQM1Mbau6wJNUNgFmiCUYgQIEHgRqH3QBkqAwB8C1pPZEBGIfkmp+aJe+gUqEr8ycwjYb+bIgyj2EBi5nqJnwifp2vq3dkvbKK23x6wxCgIEdhYYeS7s7GpsBAgQWFXAubBq5sRNgMBMArtcnrmZOhdmmlliWV3Aelo9g+InQCBXwL6XK6b8Fc+fpb/nldaLZm2W9kvjKK03i080jpxy0b9xmu3vmUpyWVInx/JWtraP2vq58bYov90FmhZIV7bpQeVKTW0RILCCgH1vhSyJcRUB62mVTImTwPoC9pv1c2gE8whYT/PkQiQECBCYQcC5MEMWxECAAIF5BJwL8+RCJAQIEJhBwLkwQxbEsIuA9bRLJo2DAIGogH0vKqXcs4B5Yz4QIHCqgAs0nTPv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OACzSds+jA6QyuOwIEhgvY94anQAAbCVhPGyXTUAhMLmC/mTxBwltKwHpaKl2CJUCAQHMB50JzYh0QIEBgKQHnwlLpEiwBAgSaCzgXmhPr4CAB6+mgZBsqAQJ3Afuei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LhA0zmL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DYXA5AL2m8kTJLylBKynpdIlWAIECDQXcC40J9YBAQIElhJwLiyVLsESIECguYBzoTmxDg4SsJ4OSrahEiBwF7DvmQglAuZNiZo6BAjsIDDNBZq//+fff+wAGh3Dn/7pT9GiyhEgQIAAAQIECBAgQIAAAQIECBAgQIAAAQIECBAgQIAAAQIECBAgQIAAAQIECBAgQIAAAQIECFwg8Pvvv1/QSnkTv7lAU46nJgECBAgQIECAAAECBAgQIECAAAECBAgQIECAAAECBAgQIECAAAECBAgQIECAAAECBAgQIECAQFpg+AWaHz9+HPEv0Pgnz9KTUQkCBPYSsO/tlU+jGStgPY311zuBkwTsNydl21hbC1hPrYW1T4AAgbUEnAtr5Uu0BAgQaC3gXGgtrH0CBAisJeBcWCtfop1bwHqaOz+iI0DgegH73vWmJ7Ro3pyQZWMkQOCdwGP/+/O//nko0G8u0Az11zkBAgSaCXjQbkar4QMFrKcDk27IBAYJ2G8Gwet2SwHracu0GhQBAgSKBZwLxXQqEiBAYEsB58KWaTUoAgQIFAs4F4rpVCTwi4D1ZFIQIHCagH3vtIxfM17z5hpHrRAgsJ6ACzSdc+bA6QyuOwIEhgvY94anQAAbCVhPGyXTUAhMLmC/mTxBwltKwHpaKl2CJUCAQHMB50JzYh0QIEBgKQHnwlLpEiwBAgSaCzgXmhPr4CAB6+mgZBsqAQJ3AfueiVAiYN6UqKlDgMAOAi7QdM6iA6czuO4IEBguYN8bngIBbCRgPW2UTEMhMLmA/WbyBAlvKQHraal0CZYAAQLNBZwLzYl1QIAAgaUEnAtLpUuwBAgQaC7gXGhOrIODBKyng5JtqAQI3AXseyZCiYB5U6KmDgECOwi4QNM5iw6czuC6I0BguIB9b3gKBLCRgPW0UTINhcDkAvabyRMkvKUErKel0iVYAgQINBdwLjQn1gEBAgSWEnAuLJUuwRIgQKC5gHOhObEODhKwng5KtqESIHAXsO+ZCCUC5k2JmjoECOwg4AJN5yw6cDqD644AgeEC9r3hKRDARgLW00bJNBQCkwvYbyZPkPCWErCelkqXYAkQINBcwLnQnFgHBAgQWErAubBUugRLgACB5gLOhebEOjhIwHo6KNmGSoDAXcC+ZyKUCJg3JWrqECCwg4ALNJ2z6MDpDK47AgSGC9j3hqdAABsJWE8bJdNQCEwuYL+ZPEHCW0rAeloqXYIlQIBAcwHnQnNiHRAgQGApAefCUukSLAECBJoLOBeaE+vgIAHr6aBkGyoBAncB+56JUCJg3pSoqUOAwA4CLtB0zqIDpzO47ggQGC5g3xueAgFsJGA9bZRMQyEwuYD9ZvIECW8pAetpqXQJlgABAs0FnAvNiXVAgACBpQScC0ulS7AECBBoLuBcaE6sg4MErKeDkm2oBAjcBex7JkKJgHlToqYOAQI7CLhA0zmLDpzO4LojQGC4gH1veAoEsJGA9bRRMg2FwOQC9pvJEyS8pQSsp6XSJVgCBAg0F3AuNCfWAQECBJYScC4slS7BEiBAoLmAc6E5sQ4OErCeDkq2oRIgcBew75kIJQLmTYmaOgQI7CDgAk3nLDpwOoPrjgCB4QL2veEpEMBGAtbTRsk0FAKTC9hvJk+Q8JYSsJ6WSpdgCRAg0FzAudCcWAcECBBYSsC5sFS6BEuAAIHmAs6F5sQ6OEjAejoo2YZKgMBdwL5nIpQImDclauoQILCDgAs0nbPowOkMrjsCBIYL2PeGp0AAGwlYTxsl01AITC5gv5k8QcJbSsB6WipdgiVAgEBzAedCc2IdECBAYCkB58JS6RIsAQIEmgs4F5oT6+AgAevpoGQbKgECdwH7nolQImDelKipQ4DADgIu0HTOogOnM7juCBAYLmDfG54CAWwkYD1tlExDITC5gP1m8gQJbykB62mpdAmWAAECzQWcC82JdUCAAIGlBJwLS6VLsAQIEGgu4FxoTqyDgwSsp4OSbagECNwF7HsmQomAeVOipg4BAjsIuEDTOYsOnM7guiNAYLiAfW94CgSwkYD1tFEyDYXA5AL2m8kTJLylBKynpdIlWAIECDQXcC40J9YBAQIElhJwLiyVLsESIECguYBzoTmxDg4SsJ4OSrahEiBwF7DvmQglAuZNiZo6BAjsIOACTecsOnA6g+uOAIHhAva94SkQwEYC1tNGyTQUApML2G8mT5DwlhKwnpZKl2AJECDQXMC50JxYBwQIEFhKwLmwVLoES4AAgeYCzoXmxDo4SMB6OijZhkqAwF3AvmcilAiYNyVq6hAgsIOACzSds+jA6QyuOwIEhgvY94anQAAbCVhPGyXTUAhMLmC/mTxBwltKwHpaKl2CJUCAQHMB50JzYh0QIEBgKQHnwlLpEiwBAgSaCzgXmhPr4CAB6+mgZBsqAQJ3AfueiVAiYN6UqKlDgMAOAi7QdM6iA6czuO4IEBguYN8bngIBbCRgPW2UzIZD+ed/+bd76//7P/99eS8t2748WA1WCdhvqvhUJvCTwMj1ZN82GQkQIDCfwMhzYT4NEREgQICAc8EcIECAAIFnAeeC+UDgOgHr6TpLLREgsIaAfW+NPM0W5a7zpvVvpK3bbz1PVo+/tU+k/daGrduPjHH3MttdoPn3//ivJjn721//ckm7ux44l+BohACBLQXse1um1aAGCVhPg+An7vbdF6aWX6Jatj0x85Gh2W+OTLtBNxLouZ5e92n7dqOkapYAAQIVAj3PhYowVSVAgACBTgLOhU7QuiFAgMAiAs6FRRIlzCUErKcl0iRIAgQuFLDvXYh5UFO7zpvWv5G2br/1FFw9/tY+79pv/Tt86/ZHmM3epws0wQy5QBOEWrnYb799jv7Hj/efvavzqexzC49638qWxJPr3zL+3Fhu5WeLp2QM6vwisOuDds9UPx6Qnvv89i9LzFT+XSyPcbT41zF65mVEX9bTCPW5+yy5QJP6Ivzt81TdubVElyNgv8nRqi+be15+Kx89Z5/bcCbX5/BbCz3X09Uv1q7Y9yPz9Zuf+dl2fmqdAIH+Aj3Phf6j0yMBAgQI5Ao4F3LFlCewv0Dku3juu6R3ajXvhnL7j5bPeYcQeV9wZXspr9zf5j7NZOfC/mvcCPsJWE/9rPVEgMAcAva9OfKwWhS18ybnmfudTeS5vsQ08r2qpN1HnWj7p/rU2D7Xncnv6t/hX42ubj86R6/K1YrtbHuB5qoLL49/0eaq9moPnBUn2RIxf7vQ8umzd/975GLMDSRVriSeXOiW8efG8skk5fToJ1quJC51qgXse3WEuX8cP1N5f4Rfl/t3ta2n601nazHy5e/5BULumr+NN/UlydqdbVaMicd+08+9ZM2l1nEq+te9ptWLyVQcp3x+xXqK5mynF2u18/yU+WWcBAisJ3DFubDeqEVMgAABAp8EnAvmBgECrwKp78MlWmVChQAAIABJREFU75I+9fH433PeDeX2n1s+NSNSPqn6ud7P79Q/eZW8p3cu5GZKeQL5Ap6z8s3UIEBgbQH73tr5GxX9qHmT81z/6e9oIv/x6U9lIn+b8y4nj/Zy4i/JbWn70XrRciWxP+pc0ccVbUTGEOmn9Hf4E3/nj5jPUMYFmkQWXKCZYZo2jiFy+eK1TM0Fl+d/ZeXdv0BTEk8uUcv4c2O5lZ8tnpIxqPNRYNSD9g4pyf1RYabyJQ+WO+Ss9Risp9bC49uPrJ3nKEt+mEv1kbuXjFcTQQsB+00L1V/bTK3HW42SdZ6K/tbm7eVepP9UWz5PC9Sup5yXcTll05GnL11G2igtY36WyqlHgMDsArXnwuzjEx8BAgQI5Ak4F/K8lCawu8DzH9a8+0OvyHflaJmSd0PRtm95irYfafOR95yykbkSbe/bu7Sr36c7FyKZU4ZATMB6ijkpRYDAPgL2vX1y2XMko+ZNzrP44/vFs0uqfurzT8bRetFypbksbT9aL1quNP5bvSv6uKKNyBgi/ZT8Dp9TJ6fsVWOKtLNzGRdoEtl1gWbn6f//j63kwkrJhY/nizMP1pUu0ETjL5kyLT1L4lHnUoFRD9qXDmJQY7kv3WcqX/JgOYh5qW6tp6XSVRRsZO2kXgqk2oh+/m0AOf9FwiIIlYYL2G/6pCC1Hj+9WIrUi7z0q2mnj9AevdSsp085iv7vNTl+1H1koffeXxP7HjPHKAgQ2FWg5lzY1cS4CBAgcLKAc+Hk7Bs7gT8EXr+D3z5pdYHm+ft27nfvSPnc9iNtPqRyykbmV6S91Hhyf5tLxeVcSAn5nEBcwHqKWylJgMAeAva9PfLYexSj5k3us/g7l6ufxW99ROLKKVeaz2gcr+1H60XLlcZ/lVGPOKOx5l5wif6e/+n7bs3YR//OXzNvetZ1gSah7QJNz+k4qK/cCzS55d8Nq+TCyHM7kRg+cUbqpsqkPs9JZaStVJnU5znxKHu5wKgH7csH0rnByENQ6qX9t4fk2drvzLtsd9bTsqkLBx5Zm8+NvSufaqPm81Td8EAVnF7AftMnRZE1VbLOv0V/a6/XPy3dR3H+XmrWU+rF2qfR1+Y49wVgiyxE1keLfrVJgACB1gI150Lr2LRPgAABAv0FnAv9zfVIYHaB2j8CS32frnk3lGr7Zlvz21Xqndbt86v+Ax+RsTzG8+k9S6SNSJnncTsXZl+h4ltJwHpaKVtiJUDgCgH73hWK57Uxat5EnpNTZV4vCbzLXu73h1Sfjz6i5UpnVGn70XrRcqXxv343LG2nR5zRWHN/Pz/5d/7SfPeu5wJNQtwFmt5TckB/kcsXz2Vyy78bkgs0f6i09hwwpXT5s8CoB+3V8xB5AKz5EWK29lfPV6/4rade0uP6iazN5+hK/rA+8hLh1kfpf+FwnJ6erxSw31yp+bmtyJrPfRHzLfIr2+ojtEcvpespNT8iZ0CqjVfh5zPi9Rz49lmLTOXG3iIGbRIgQKCFQOm50CIWbRIgQIDAeAHnwvgciIDAbALfvg9Hvivn1I+0l3of/endwu29QqT9SJlbH9Fy0XxG2ku9SytpIxWfcyEl5HMCcQHrKW6lJAECewjY9/bIY+9RjJo3qWfp1OcPp9QlBRdo3s+oqG/pfHz9u6TcPLzmtzSOaL8Rj9T3w5zvzrv/zl+ar971XKBJiLtA03tKTtjf6wWP1hc+rmj/G+MV7UfaiKYy0laqTOrzaCzKNREY9aDdZDAdG819MFu9fEfapbuynpZOXyj4yFpOfelKtVHzeapuaJAKLSFgv5kjTZEXJzmR3tp7fklkTefolZctXU+p/ETmR6qNdy8fUy8Se1ykicZdnhU1CRAgME6g9FwYF7GeCRAgQKClgHOhpa62CawpUPOdOFW39t1Qqv2beKTM6/uI6LuIVLloxqMxprwi7UTKPMftXIhmUTkCaQHrKW2kBAECewnY9/bKZ6/RjJg3kWfkSJlv3z+i9V+do/Wi5UryWNN2tG603BXxt+yrJL53db797v5a/tO/UPpcLjXmnX/nvyonPdpxgSah7AJNj2k4eR8u0PyaoCsvrETaSpVJfT75FNs9vBEP2juYph6kXr8EzFb+25eU1Gc75K/VGKynVrLztBtZy6kvXak2aj5P1Z1HUiS1AvabWsFr6qdenDxfZHj0+OkPCVJtXROxVt4JlK6n1J4byem3Nl7nT+4fodTW/zZbUmM30wgQILCyQOm5sPKYxU6AAAECnwWcC2YHAQKvAjXfiSPvAWr/4yq5fVzx/b/G5F3/kfZq37s8+o309Ryjc8GeQOA6AevpOkstESCwhoB9b408zRbliHkTeUaOlLlZfioXrf+cj5zfPkvaj+a+tO0Z4r8yH1GvK8pFzF/L1Hw3rv2+mZPrb9+JH5/l/p3AFeYztOECTSILLtDMME0HxvDuYkbkskaqzLfPU3VvHJEyn9gidVNlUp/npCzSVqpM6vOceJS9XGDEg/blgxjQYO6D2WzlX38YeEd46sNXzXSynmr01qgbWcvfvsA/f5bzR/TRNk//8rTGLLomSvvNNY41raReLt3afl3nqZc0OeVrYlf3Z4HS9ZQ6E2pfrLXM0+tLu6v68vx4laR2CBAYKVB6LoyMWd8ECBAg0E7AudDOVssEVhVIvQ/4NK5UvdvnV70b+va9P/rdPRXvY5zRctF8R9uLeEXaipR5jt25EM2kcgTSAtZT2kgJAgT2ErDv7ZXPXqMpmTc9fgeMPkenflOPfj+5eedcSkj9Lt8if6mxXBV/aeypnKU+L+33inrPdtG/tYrMgWhbz/Mv8i/cXDFmbfy//+cCTWIWuEBz8DL5dCkjclkjVabm80fdW2p+/PjjMk0kVc/lb///p/+7Kr5UTD3iScXg8+YCJQ/azYNaoIPIQ+NzmdnKv3uwe2aPxLtAmrqHaD11J+/eYe7aiPzx9OsgUn3UfMnrDqbDZgL2m2a0oYZr1mHOvpDaD0LBKpQUKF1PqfxEcp1qIxm8AgQIECBwuUDpuXB5IBokQIAAgSkEnAtTpEEQBKYSKPkun6rT4o/K3v0hUCqOB3S03K18TtlIIiPtRb1q2voUq3MhkkVlCMQErKeYk1IECOwjYN/bJ5c9RzLrvIk8a3/7vhCt/+k7Sqp+6vOeOXznkIov9Xlu/NH2IuUeZXJjSJVPXWZ51E+Vi1xwSY3T7/ypbPX53AWahLMLNH0m4lS9vF5QeQ0udbnkVj5VJvX5cxuv/UcvnXxCzen70yWbSBvRpEbaSpVJfR6NRbkmArM+aDcZ7IWNph6kXh9+Vy9/Id3WTVlPW6f3PrjIWn5WiHypelVL9VHzh/v7Z+icEdpvxuT6+WVQ6r8g8ynCT/tCzR81jNHYp9fS9VSyX7/WSbWxj7KRECBAYB2B0nNhnRGKlAABAgRyBJwLOVrKEjhDIOe7fPRd0q3cFe+GIrFF3i/fMhl99xXpM2dmRNqLekXbyhmvcyEnm8oS+C5gPZkhBAicJmDfOy3j14x31nkTeda+CXwqF63/UMz9jTW3/Wuy9bmVUfFHv5M+R15Sp6Xfs13k+6wLNC2z0bdtF2gS3i7Q9J2Qw3uLXMS4okykjW8YNfUjdVNlUp/nJDLSVqpM6vOceJS9XGDWB+3LB3pxg5EH7egD3LuH/dnav5hv2+asp21T+38Di6zNd18sn39sTLXx/GX0m+gVP6jun7F9R2i/6Z/b1NqNRpTzcuyqPqOxnVqudD2l8vNtP0+9uIueBbk5i/7xS267yhMgQGAngdJzYScDYyFAgACBPwScC2YDAQKvAqn3Ae9+8/mmmPMHQKlsRGK76g/YbrFE+kvFnHqfnuOf894tN0+P8s6FnIwqS+C7gPVkhhAgcJqAfe+0jF8z3lnnTfS7QOo3z8hvlyXfYaLxXZOl762MiP+KSzBXtFHrm/Mdr6bsp++d7+L3O39tVuP1XaBJWLlAE59My5eMXsKIlEuVSX2ewqypH6mbKpP6PBX/8+eRtlJlUp/nxKPs5QKzPmhfPtCLG4w8aLtAczH6As1ZTwskqTLEyNp/7uJd+dw2ckJu2XZOHMq2F7DftDdOreXSCN69uIn+M8Olfar3XaBmPeW+8Mx5cRfJm30/oqQMAQIE8gRqzoW8npQmQIAAgRUEnAsrZEmMBPoKRL6LR8o8or6VverdUKTfK99ZR/rLyU6kvRyvaHu3GCN/uHcr51zIyaiyBNq9l2VLgACBFQU8R6yYtfEx186byDPxu1FG6qXKfPs8Vff5+9K35/Xc32pfxxqNo7Reqv3a+GtmaCq2mravqpvz/TX3d/hc+9z2UwYr+KfG0PpzF2gSwi7QtJ6Ck7SfcwEjUjZVJvV5iqWmfqRuqkzq81T8z59H2kqVSX2eE4+ylwvUPmhfHtAiDUYeYp7LrF5+kbQMD9N6Gp6C5gGk1vLj88cX+Jwvc1cEn4rvij60MYeA/aZfHq5eV++eD6Kjif6QH21PuX8I1KynHV6sPZ9dJXPCvCxRU4cAgZkFas6FmcclNgIECBAoE3AulLmpRWBngdS7otTnzza538lT38EjfV/5Rz+R/nLmQqq9XK9H39/cUn2+xu9cyMmosgS+C1hPZggBAqcJ2PdOy/g1462dN7nPu4+oI/VSZb59nqp7iyNS5lO5mrqRzEXaj5SpjT8S66cy0fi+9VH6Ha3mu1r09/nU+KLtfFoTqfZTuamtn2p/h89doElk0QWaHaZ5YAy5FzC+lY+0VVM/0n5qyDX939q+IobnGGeLJ+Xn8yyB2gftrM42K5z7oD9T+chDWKTMZimtHo71VE04fQOpL3+vP8S9W0ct11bLtqdPzmEB2m/6JTxnXUXKRsrkvJjsJ7FvT7XrKecPT3LKRsRz5tPVL0ev6DsyRmUIECDQW6D2XOgdr/4IECBAoK2Ac6Gtr9YJrCiQ+j6c+jxnzLltRcpf+W4i0l/L8b62nfs+viR+50JORpUl8F3AejJDCBA4TcC+d1rGrxlv7bwpeea9RR6tl3sJ4aGSaj/1eeq7QLR+tFyqv9zPU+VL48qZdT36+BRPpO/av7Ms6SOnz0j73/JRWz8n16uWdYEmkTkXaFad2hlxl1wGaXnhIxVP6vPI0FvGH+n/tcxs8ZSMQZ2PArUP2ifT5jw0pb5cXPFSPyeeyENYpMzJ+X83duvJjEh9yU3tBc/1S9ZgSR1ZW1PAftMnb7lrKlI+Uib64rCPwv69XLGeHnl9aH36L5te+UcqOWdKi5dzOXN5/1lkhAQI7CRwxbmwk4exECBA4HQB58LpM8D4CfwqkPNbTK1f7nfvSPnnMpHyLd4pfGqzRTxX58u5UDur1Sfwh4D1ZDYQIHCagH3vtIxfM97aefP6G2ZuVKl/BfP598rXtkv/Jcja7wXPMaXib+HTM/7cfD6XvyLO0v5Tfac+f5fj0t/hV/6dv9R/lXou0CQy5QLNKlO5Is7SCynv6kXbSpX79HmqXg5Dy/hz4niUnS2ekjGo81ag9kH7dNbeF19SD/k58Vz9o8Hpc+E2fuvJLHgVyFmTkbqECTwE7Dd95kLkxUzO2s1tL7d8H5X9eum5nkpf3H1Sv2KOlLZRWm+/GWREBAjsJtDzXNjNzngIECCwo4BzYcesGhOBOoGev62UfPfOia+k/We92vo579UiWfsUT817+td+nQuRTChDICZgPcWclCJAYB8B+94+uew5ktp5U/rMXlovajNL+6VxlNabxecWR+sxfBtrzvfWUrOrxzfj7/xRm1XLuUCTyJwLNKtO7Yy4Hxc3IlV+/Pi51Lu6r2XetRu5CPMprkj7kbHcyrSMPxrDc7nZ4ikZgzq/CNQ+aCP944Hy2SJyi36G8q+3qKMxyft7AevJzHgVqPlh7uovc7Kzl4D9pk8+v52TrxE8n/1Xna/2gT557rmeZnyxVjrPSuv1yapeCBAgUC7Q81woj1JNAgQIEOgl4FzoJa0fAusIRP7QJzKa1H8J+dZGzoWQ5z6j76ZK3309+oq+G7i63Cff3NxEcvDal3MhMruVIRATsJ5iTkoRILCPgH1vn1z2HEntvIk+i7+OqbRe1GaW9kvjKK03i8+375vRGGvKtfC7+nf41JqoHUNt/Rr/Veq6QJPIlAs0q0xlcRIgMKtA7YP2rOMSF4ERAtbTCPW5+3SBZu78rByd/Wbl7Il9NoGe6+nqF3dXvFgrbaO03mz5Fw8BAgReBXqeC/QJECBAYH4B58L8ORIhgRMFVvtOvlq83+aUc+HEFWfMrQSsp1ay2iVAYFYB+96smZk7rtp5U/osXlovqjlL+6VxlNbr4ZPzH0qIxnMrV/IfIPjUfgu/q3+Hf4396vZbGOTkc4Wy216guRr/b3/9yyVN1h44lwShEQIECHQUsO91xNbV9gLW0/YpvmSA0S9B0XKXBKWR5QTsN8ulTMATC4xcT7V7fW39W1pqX6Je+bJ04mkiNAIEDhIYeS4cxGyoBAgQWEbAubBMqgRK4DiB2/f5lb6TrxbvpwnlXDhuqRlwQwHrqSGupgkQmFLAvjdlWqYPqnbezPo74BW/cX5LXrT9U31GT/xofmribN1Hbfu19WtsVqnrAk0wUy7QBKEUI0CAwItA7YM2UAIE/hCwnsyGiED0S1DNF/WVfjiNmCnzq4D9xqwgcJ3AyPUUPRM+jba2/q3d0jZK612XOS0RIECgjcDIc6HNiLRKgAABAjUCzoUaPXUJEGglsNpllNXi/ZY350KrWa3dEwWspxOzbswEzhaw752d/9LR186b0t/zSutFxzlL+6VxlNabxScaR6tyrf1ucbfuo7b92vqtcjNTu9tdoJkJ910stQfO7OMTHwECBF4F7HvmBIHrBKyn6yy1RIDAdwH7jRlC4DoB6+k6Sy0RIEBgBwHnwg5ZNAYCBAhcJ+BcuM5SSwQIENhBwLmwQxaNYRYB62mWTIiDAIFeAva9XtJ79WPe7JVPoyFAIC7gAk3c6pKSDpxLGDVCgMBCAva9hZIl1OkFrKfpUyRAAtsI2G+2SaWBTCBgPU2QBCEQIEBgIgHnwkTJEAoBAgQmEHAuTJAEIRAgQGAiAefCRMkQyvIC1tPyKTQAAgQyBex7mWCK3wXMGxOBAIFTBVyg6Zx5B05ncN0RIDBcwL43PAUC2EjAetoomYZCYHIB+83kCRLeUgLW01LpEiwBAgSaCzgXmhPrgAABAksJOBeWSpdgCRAg0FzAudCcWAcHCVhPByXbUAkQuAvY90yEEgHzpkRNHQIEdhBwgaZzFh04ncF1R4DAcAH73vAUCGAjAetpo2QaCoHJBew3kydIeEsJWE9LpUuwBAgQaC7gXGhOrAMCBAgsJeBcWCpdgiVAgEBzAedCc2IdHCRgPR2UbEMlQOAuYN8zEUoEzJsSNXUIENhBwAWazll04HQG1x0BAsMF7HvDUyCAjQSsp42SaSgEJhew30yeIOEtJWA9LZUuwRIgQKC5gHOhObEOCBAgsJSAc2GpdAmWAAECzQWcC82JdXCQgPV0ULINlQCBu4B9z0QoETBvStTUIUBgBwEXaDpn0Y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gXmhPrgAABAksJOBeWSpdgCRAg0FzAudCcWAcHCVhPByXbUAkQuAvY90yEEgHzpkRNHQIEdhBwgaZzFh04ncF1R4DAcAH73vAUCGAjAetpo2QaCoHJBew3kydIeEsJWE9LpUuwBAgQaC7gXGhOrAMCBAgsJeBcWCpdgiVAgEBzAedCc2IdHCRgPR2UbEMlQOAuYN8zEUoEzJsSNXUIENhBYJoLNH//z7//2AE0OoY//dOfokWVI0CAAAECBAgQIECAAAECBAgQIECAAAECBAgQIECAAAECBAgQIECAAAECBAgQIECAAAECBAgQuEDg999/v6CV8iZ+c4GmHE9NAgQIECBAgAABAgQIECBAgAABAgQIECBAgAABAgQIECBAgAABAgQIECBAgAABAgQIECBAgACBtMDwCzQ/fvw44l+g8U+epSejEgQI7CVg39srn0YzVsB6GuuvdwInCdhvTsq2sbYWsJ5aC2ufAAECawk4F9bKl2gJECDQWsC50FpY+wQIEFhLwLmwVr5EO7eA9TR3fkRHgMD1Ava9601PaNG8OSHLxkiAwDuBx/7353/981Cg31ygGeqvcwIECDQT8KDdjFbDBwpYTwcm3ZAJDBKw3wyC1+2WAtbTlmk1KAIECBQLOBeK6VQkQIDAlgLOhS3TalAECBAoFnAuFNOpSOAXAevJpCBA4DQB+95pGb9mvObNNY5aIUBgPQEXaDrnzIHTGVx3BAgMF7DvDU+BADYSsJ42SqahEJhcwH4zeYKEt5SA9bRUugRLgACB5gLOhebEOiBAgMBSAs6FpdIlWAIECDQXcC40J9bBQQLW00HJNlQCBO4C9j0ToUTAvClRU4cAgR0EXKDpnEUHTmdw3REgMFzAvjc8BQLYSMB62iiZhkJgcgH7zeQJEt5SAtbTUukSLAECBJoLOBeaE+uAAAECSwk4F5ZKl2AJECDQXMC50JxYBwcJWE8HJdtQCRC4C9j3TIQSAfOmRE0dAgR2EHCBpnMWHTidwXVHgMBwAfve8BQIYCMB62mjZBoKgckF7DeTJ0h4SwlYT0ulS7AECBBoLuBcaE6sAwIECCwl4FxYKl2CJUCAQHMB50JzYh0cJGA9HZRsQyVA4C5g3zMRSgTMmxI1dQgQ2EHABZrOWXTgdAbXHQECwwXse8NTIICNBKynjZJpKAQmF7DfTJ4g4S0lYD0tlS7BEiBAoLmAc6E5sQ4IECCwlIBzYal0CZYAAQLNBZwLzYl1cJCA9XRQsg2VAIG7gH3PRCgRMG9K1NQhQGAHARdoOmfRgdMZXHcECAwXsO8NT4EANhKwnjZKpqEQmFzAfjN5goS3lID1tFS6BEuAAIHmAs6F5sQ6IECAwFICzoWl0iVYAgQINBdwLjQn1sFBAtbTQck2VAIE7gL2PROhRMC8KVFThwCBHQRcoOmcRQdOZ3DdESAwXMC+NzwFAthIwHraKJmGQmByAfvN5AkS3lIC1tNS6RIsAQIEmgs4F5oT64AAAQJLCTgXlkqXYAkQINBcwLnQnFgHBwlYTwcl21AJELgL2PdMhBIB86ZETR0CBHYQcIGmcxYdOJ3BdUeAwHAB+97wFAhgIwHraaNkGgqByQXsN5MnSHhLCVhPS6VLsAQIEGgu4FxoTqwDAgQILCXgXFgqXYIlQIBAcwHnQnNiHRwkYD0dlGxDJUDgLmDfMxFKBMybEjV1CBDYQcAFms5ZdOB0BtcdAQLDBex7w1MggI0ErKeNkmkoBCYXsN9MniDhLSVgPS2VLsESIECguYBzoTmxDggQILCUgHNhqXQJlgABAs0FnAvNiXVwkID1dFCyDZUAgbuAfc9EKBEwb0rU1CFAYAcBF2g6Z9GB0xlcdwQIDBew7w1PgQA2ErCeNkqmoRCYXMB+M3mChLeUgPW0VLoES4AAgeYCzoXmxDogQIDAUgLOhaXSJVgCBAg0F3AuNCfWwUEC1tNByTZUAgTuAvY9E6FEwLwpUVOHAIEdBFyg6ZxFB05ncN0RIDBcwL43PAUC2EjAetoomYZCYHIB+83kCRLeUgLW01LpEiwBAgSaCzirn41VAAAgAElEQVQXmhPrgAABAksJOBeWSpdgCRAg0FzAudCcWAcHCVhPByXbUAkQuAvY90yEEgHzpkRNHQIEdhBwgaZzFh04ncF1R4DAcAH73vAUCGAjAetpo2QaCoHJBew3kydIeEsJWE9LpUuwBAgQaC7gXGhOrAMCBAgsJeBcWCpdgv3/2Lt3nceW60DAOq9gCNADGDBgKHImOFSkR3bkTLAz5wb8LD0gBU7zsEnWqvtlfxN5xLqs+lZdNjf/Ok2AAIHuAs6F7sQ6uJCA9XShZBsqAQJ3AfueiVAiYN6UqKlDgMAJAi7QDM6iA2cwuO4IEJguYN+bngIBHCRgPR2UTEMhsLiA/WbxBAlvKwHraat0CZYAAQLdBZwL3Yl1QIAAga0EnAtbpUuwBAgQ6C7gXOhOrIMLCVhPF0q2oRIgcBew75kIJQLmTYmaOgQInCDgAs3gLDpwBoPrjgCB6QL2vekpEMBBAtbTQck0FAKLC9hvFk+Q8LYSsJ62SpdgCRAg0F3AudCdWAcECBDYSsC5sFW6BEuAAIHuAs6F7sQ6uJCA9XShZBsqAQJ3AfueiVAiYN6UqKlDgMAJAi7QDM6iA2cwuO4IEJguYN+bngIBHCRgPR2UzI5D+ed/+bd76//3v//TvJeebTcPVoNVAvabKj6VCfxOYOZ6sm+bjAQIEFhPYOa5sJ6GiAgQIEDAuWAOECBAgMCzgHPBfCDQTsB6amepJQIE9hCw7+2Rp9WiPHXe9P6NtHf7vefJ7Ph799+7/d75GdE+o58XT//8r38eQf6xj99+/Pjxo0UE//Gf/92imV/a+Ntf/9Kk3VMPnCY4GiFA4EgB+96RaTWoSQLW0yT4hbt994Wm55ecnm0vzHzJ0Ow3l0y7QXcSGLmeXvdp+3anpGqWAAECFQIjz4WKMFUlQIAAgUECzoVB0LohQIDAJgLOhU0SJcwtBKynLdIkSAIEGgrY9xpiXqipU+dN799Ie7ffewrOjr93/73b752fHu37O4JfVY/7F2hcoOmxdC7S5m+/fR7op/td7+pE7oI96n0rWxJPbqp6xp8by638avGUjEGdXwROfdAemerHA8xzn9/+ZYmVyr+L5TGOHv86xsi8zOjLepqhvnafJRdoUl8Uv32eqru2luhyBOw3OVr1ZXPPy2/lo+fscxvO5Pocfmth5Hpq/eKrxb4fma/f/MzPvvNT6wQIjBcYeS6MH50eCRAgQCBXwLmQK6Y8AQKvApHv7rnvnkqUv71ryu0/t/yneHPeSdzeP+SWf+4397e5TzE7F0pmnzoE3gtYT2YGAQJXE7DvXS3jbcZbO29ynqHfRdzrd8DI96QawWj7V/VJ2Ub8UmV2+NumlfLf+u8IUjne4fNjL9C0+hdjHhdyWrVXe+DsMKm2jPHbhZZPn7373yMXY25AqXIl8eTC94w/N5ZPJimnRz/RciVxqVMtYN+rI8z94/iVyu/woFqXnfG1rafx5qN7jHx5en6BkLvmb+M54Uvm6LxcsT/7zbisl5yXqXWciv51r+n1YjIVx1U+b7Geojlr/eKrdq7V5Hhm3zVxq0uAAIGUQItzIdWHzwkQIEBgHwHnwj65EimBVQVS359L3j3ljvXbe4vc/nPL58b6Wj7lFylf8p7+U9zOhdqMqk/gp4D1ZDYQIHA1Afve1TLeZryz5k3Oc/inv6OJ/MenP5WJ/G3OO+FHeznxl2SqtP1ovWi5T7GP8EvF2Pu7Y6r/SF5btNGqn9Z/RxCJa/UyLtAkMuQCzepTuEF8kcsXr2VqLrg8/ysr7/4FmpJ4chl6xp8by638avGUjEGdjwKzHrRPSEnug95K5SMPgJEyJ+Sx5Risp5aaa7aVuy5KfphL9ZG7l6wpKapaAftNrWCsfmo93lopWeep3m9tPv9XNV2gSYnVfV67nnJeZuWUjYwqMkcj7ZSUmdl3SbzqECBAICpQey5E+1GOAAECBPYQcC7skSdRElhV4PmPlt6934l8t46USY3/07umSNvPZXLLp+JKfR7p77mN3Pd0ue3f+nIupLLmcwJxAespbqUkAQJnCNj3zsjj6FHMmjfRZ+VP5VL1U59/co7Wi5YrzWdp+9F60XK58UfbjZRLlen9t02p/iM2Ldpo1U/rvyOIxLV6GRdoEhlygWb1KdwgvpILKyUXPp4vzjzC3ukCTTT+kpT09CyJR52mArMetJsOYlJjuQ96K5WPPABGykyiX7Zb62nZ1DQLLHdd5P5gdws01cfj82+D8sf2zVK+bEP2mzGpSa3HT2s2Ui/y0q+mnTFCZ/RSs55yXwq3fPH1eh6M3vvNzzPmv1EQIPCrQM25wJMAAQIEzhNwLpyXUyMiMELg3TvcWRdonr+/l7yX+Fb/nWXL9wW5beW+j89t/zZe58KIFaSPqwhYT1fJtHESIPAQsO+ZCyUCs+ZN5Fk5VSb37+QiPqk+H21Ey0X6bPm9JxpXtFxu/NF2I+VSZXrk/3m8qf4jNi3aaNVPyff1SN87l3GBJpE9F2h2nt7B2HMv0OSWfxdGyYWR53YiMXwafqRuqkzq8yD9vVikrVSZ1Oc58SjbXGDWg3bzgQxuMPIAVfOjwmrtD+bdtjvradvUhQOPrM3UF7ZUGzWfp+qGB6rg8gL2mzEpiqyp3B/mU5Hf2hv1T0unYrnK5zXr6dMcefzvnwxrc7zCC7TI+rjKHDJOAgTOEqg5F86SMBoCBAgQuAk4F8wDAgRqBWr/aKj2+/e3d02Rtmt+66qxi8RW+y7+Vj+3H+dCTVbVJfB7AevJjCBA4GoC9r2rZbzNeGfNm8hzcqpM6vfSm1DufyAw1edDPVquNEul7UfrRcvlxh9tN1Iukt9POY60nxrbKm2k4ox+71zh9//IWEaWcYEmoe0CzcjpOKmvyOWL5zK55d8NywWanyq9PSdNK93+FJj1oL17DiIPYTU/KqzW/u75GhW/9TRKel4/kbX5HF3JH9bP/pI5T1fPOQL2mxyt8rKRNd/yRUbLtspHfb2apespNT8iZ0CqjddsPJ8Rry+Uv33WI6u5sfeIQZsECBDoIVB6LvSIRZsECBAgMF/AuTA/ByIgsLvAt+/Pke/WkTKfjFLvmiJt1/zWVZO7SGy17+Jv9XP7cS7UZFVdAr8XsJ7MCAIEriZg37taxtuMd9a8ST0npz5/jP5TuWj9V8VovWi50iyVth+tFy2XG3+03Ui5VJnId+HX+KMXql7/ripa79N8ynV8lI/2m7J69900Uqc07l3quUCTyJQLNLtM5Y5xvl7w6H3ho0X73zhatB9pI5qSSFupMqnPo7Eo10Vg1oN2l8EMbDTykFLzo8Jq7Q+k3bor62nr9IWCj6zN54belU+1UfN5qm5okAptIWC/WSNNJWv8W+S39p5fsljTY/Jcup5S+YnMj1Qbry+Xb///1Iu45xeGqbKlwtG4S9tXjwABAjMFSs+FmTHrmwABAgT6CTgX+tlqmcBVBGq+Q9fUvfmm3jVF2o+UeX1/Ufs+IqfPxzjfvTOJtBMp8zxXnQtXWbnGOULAehqhrA8CBFYSsO+tlI19YpkxbyLPyJEytc/q77JU22+LzEdjWDH+aOyRcqky3z5P1f2Wp9e6NW21mA+RNr793cBr/cf36R3GFRl7TRkXaBJ6LtDUTK9D6rpA82siW15YibSVKpP6/JCpuOswZjxo72r1HHfkIeW5zGrlv31JSX12Qv56jcF66iW7TruRtZzaK1Jt1HyeqruOpEhqBew3tYJt6qcuSDxfZHj0+OkPCFJttYlYK+8EStdTas+N5DTy4jA1dz5l9XX+1f7xSup8M7sIECBwikDpuXDK+I2DAAECBH4v4FwwIwgQqBVIvT/41n7rupF3FTXf/2vi7dFvJJ5ImefYnAu1K0J9Aj8FrCezgQCBqwnY966W8TbjnTFvIs/IkTI3gU/lovXffU94/G/ffvssaT+asdK2c367Le0j8v2ylV8qxsjv4Lm/X7ecT9F8tyiXsnq3ViJ1WsS2chsu0CSy4wLNytN3QGzvLmZELmukynz7PFX3NuxImU88kbqpMqnPc1ITaStVJvV5TjzKNheY8aDdfBATGow8pDyXWa38g+zdH/ZGHpQnkG/RpfW0RZqqgoys5W9f4J8/y/kj+mib1m9VereqbL+Zn67Uy5lbhK/rPPWSKKf8fIFzIihdT6kzIfJHKak2eil/ewas6TP3JWdNX+oSIECgl0DpudArHu0SIECAwFwB58Jcf70TOEGg9Lt/ab2H2a1+9F1Ti9+KauN9jvvde7VPcyH1vi3VVm7czoUTVqUxrCJgPa2SCXEQIDBKwL43SvqsfkrmzYjfAaPP0anf1HN+W2x1AWWEz7tZ2Cr+0hneuv/UHKj9rvY6zpr+Ss1a1Xu2j/6tWGq8rWJbuR0XaBLZcYFm5enbObZPlzIilzVSZWo+f9S9Df/Hj5+XaSIcz+Vv//en/9cqvlRMI+JJxeDz7gIlD9rdg9qgg8hDyuoXaFo/qG6Qtu4hWk/diad3EFn7z0FG/ni65Ze+3PimgwqgWMB+U0zXpGLNGZqzL1jTTdKVbKR0PaXyE8l1qo1k8AoQIECAQHOB0nOheSAaJECAAIElBJwLS6RBEAS2Fij57l9SJ/Ve+vZ55F1FpJ3cd9o5Ccwde817uk8m3+J1LuRkU1kC3wWsJzOEAIGrCdj3rpbxNuNddd5En9tbXaB5bSfVf+rzNtmJtzI7/h79Ry8ivbswkpufaPlIuWjc8ez+o2TqYsyjvVS5x+eRseTGuFt5F2gSGXOBZrcp3SDe1wsqr02mLpfcyqfKpD5/buO1/+ilk08UOX1/umQTaSOaikhbqTKpz6OxKNdFYNUH7S6Dbdho5CFl5Qs0ufE3pDu6Kevp6PTeBxdZO88KuT9IRvqo/UHw/CxdY4T2mzl5fn6ZkvNfw4nsCy1eHM1R2b/X0vWUOhMiZ0Cqjf11jYAAAQL7CZSeC/uNVMQECBAgEBFwLkSUlCFA4JtAznf/Fu+eHu+YI++aIrFF3kff+ix9V/ZqF4kp9a7t8XmkrUiZ5/6cC9Y7gXYC1lM7Sy0RILCHgH1vjzytFuWq8yb6HO0CzT9mVI8LLDlzdXb/pd/7Sr4jl9TJscwtG/370dwc5caxY3kXaBJZc4Fmx2ldEXPkIkaLMpE2vg2jpn6kbqpM6vOcFETaSpVJfZ4Tj7LNBVZ90G4+0MYNRr4IRB+A3r3IX639xnzHNmc9HZva/z+wyNp8Voj88fSnL4opzcgPoKk2fL6vgP1mfO5y1/+nCHNefLTqc7zWXj2WrqdUfp5fzr2KpP7LMd/q1ui2+mOWmhjUJUCAwOoCpefC6uMSHwECBAiUCTgXytzUIkDgp0Dq/cGjZLRcyjZy4SX1XiL1jvv2eat4I31F37O9lovEGCnz3K5zITUDfU4gLmA9xa2UJEDgDAH73hl5HD2KVedN9Dk69Ztn5LfLkks40fhG5HN2/LP7f2ecyk+LSzAt2qidHzV/G5Iyqo1th/ou0CSy5ALNDtO4UYzRSxiRcqkyqc9TQ6qpH6mbKpP6PBX/8+eRtlJlUp/nxKNsc4FVH7SbD7Rxg5GHFBdoGqNv0Jz1tEGSKkOMrP3nLkou0NSEmBtfTV/qzhWw34z1b7m23r0kif4zvWNHfZ3eatZT7gvHnJdkkQy0nJuR/pQhQIDAFQRqzoUr+BgjAQIEribgXLhaxo2XQHuByHf3SJloZLe2ou+aIv2OfMcdiSf1/j3n81vZ3D6dC9GZqByBtID1lDZSggCBswTse2flc9RoaudN7vPuY1yReqky3z5P1Y3Gkftb7WveonGU1ku1Xxt/ah7O7j8VX83nqbHVtN2qbs736dZ/R9BqDDPbcYEmoe8CzczpObDvnAsYkbKpMqnPU0OvqR+pmyqT+jwV//PnkbZSZVKf58SjbHOB2gft5gFt0mDkIcwFmk2S2TBM66kh5qJNpdb+4/Nb+LcfKXO+DLUYciq+Fn1oYw0B+824PLReV++eD6KjifwXeKJtKfdToGY95b7UbP3iq8X8fD67SuaFeVmipg4BAisL1JwLK49LbAQIECBQJuBcKHNTiwCBnwKp7+6pz3MsS7/jf/tu3/pdxrfx5Fqkyqc+v8USKfMcs3MhZ0YqS+C7gPVkhhAgcDUB+97VMt5mvLXzJvd59xF1pF6qzLfPU3VzntVr/i4nEse7TEbqRcp8Gme0bovvVzV+r/1HvpO2+m25pVHpas35Lp1aWyO/e5eOd3Q9F2gS4i7QjJ6Sk/rLvYDxrXykrZr6kfZTjDX939puEcNzjKvFk/LzeZZA7YN2VmeHFc590F+pfOQhMlLmsJRWD8d6qiZcvoHUl73XL0ctv2hGcKzbiNIZZew34/KYs64iZSNlUi9Pxo3+Gj3Vrqecl1k5ZSP6OfPpU3ulbZTWi4xLGQIECMwUqD0XZsaubwIECBBoL+BcaG+qRQJXE0h9f0593tKr5L1ESZ3SmHMtIuVzf5tLxe5cSAn5nEBcwHqKWylJgMAZAva9M/I4ehS18ybyzPxuTNF6n8ql6td+/hpz6feWVByf8p2ql/q8Vfyl8bXu//lvqSKXSm79116kyTVuuXYjfed+Fy2dwy3HtVpbLtAkMuICzWpTtkM8JZdBel74SMWT+jxC1DP+SP+vZVaLp2QM6nwUqH3QvjJt7YPOs13uH9nXlq99kLty3r+N3XoyM1JfMm+fR9ZfTrnUXiIrZwrYb8bkNbpeH9FEykfK5LQ3RuLsXlqsp+eXgt9e+LV+8ZUzn1q9QDU/z14PRkeAwB/+0OJc4EiAAAEC5wg4F87JpZEQmCWQ+1tSzzhL3ks812nxHuLb+HLbj5Rv7e9c6DlDtX01Aevpahk3XgIE7HvmQIlA7bx5/Q0zN4bIJYdPfUQuUrwrE3nOT40j2kYPn2jfLb8bPbc1uv+S/krqvHq1aCM1jz59nuo79fmt3dT380gbpfHvUs8FmkSmXKDZZSpXxFl6IeVdvWhbqXKfPk/Vy2HoGX9OHI+yq8VTMgZ13grUPmhfnbX2Isu7B6LUQ23uy/5P5XPbuXquI+O3niJK1yqTu0ek1v+19Iz2m4D9Zsz8KHkp0fJ8Lel/jMxZvYxcT6kXYbmyLeZIaRul9XLHqDwBAgRGC4w8F0aPTX8ECBAgkC/gXMg3U4MAgd8LtHxXVGub+7669XuMVPy57xqi5XPH7b1sKlM+J9BGwHNWG0etECCwj4B9b59crRRp7byJPjO/jrm0XtRulfZL4yitt4pPKo6c8eWUffRbUmf0HP1m1ON7/ujv36k5sMLnLtAksuACzQrTtHMMj4sbkW5+/Ph9qXd1X8u8azdyEeZTXJH2I2O5lekZfzSG53KrxVMyBnV+Eah90Eb680bws0XkFv0K5R8PX+/yGPmvCMj/7wWsJzMi8oUt+kUwWo76NQXsN2Py/u2cfI3g+dxsdb7aB8bkeeR6av3iq8UcKW2jtN6YrOqFAAEC5QIjz4XyKNUkQIAAgVECzoVR0vohcK5A5A9rIqN/9+4p93ecT7FE32XVvitLxZv7riGn/LvYU/G8y4tzITJblSEQE7CeYk5KESBwjoB975xcjhxJ7bzJeWZ+HldpvajNKu2XxlFabxWfVBw548sp++i3pM5rzC3aSDl8+rxH36P/jiA1htTnpXY59VygSWi5QJMznZQlQIDArwK1D9pMCRD4KWA9mQ2RL2zRLxnRctSvKWC/uWbejbqPwMj1NPrFV0Ss9LwprReJSRkCBAjMFBh5Lswcp74JECBAICbgXIg5KUWAwFiB3b6T7xbvt2w6F8bOdb2dLWA9nZ1foyNA4FcB+55ZUSJQO29Kn8VL60XHuEr7pXGU1lvFJxVHzvhyyj76/VYn5z/ckBrH8+cl/wGFT+2XjDkV6+i/I0iNIfV5ajwtPj/2Ak0LnOc2/vbXvzRpsvbAaRKERggQIDBQwL43EFtXxwtYT8enuMkAo18youWaBKWR7QTsN9ulTMALC8xcT7V7fW39W1pqX0K2fNm48DQRGgECFxKYeS5ciNlQCRAgsI2Ac2GbVAmUwOUEbt/nd/pOvlu8nyaUc+FyS82AOwpYTx1xNU2AwJIC9r0l07J8ULXzZtXfAVv8xvktedH2r+qTmvhRv0c7z47fvqdGy6Xim/15rk9JvCP6KIlrZB0XaILaLtAEoRQjQIDAi0DtgzZQAgR+ClhPZkNEIPolp+aL+k4/nEbMlPlVwH5jVhBoJzBzPUXPhE+jra1/a7e0jdJ67TKnJQIECPQRmHku9BmRVgkQIECgRsC5UKOnLgECvQR2u4yyW7zf8uZc6DWrtXtFAevpilk3ZgLXFrDvXTv/paOvnTelv+eV1ouOc5X2S+MorbeKTyqO0vFF/s7phL9nKvVJuT9/PqKPnHhmlD3uAs0MxJw+aw+cnL6UJUCAwAoC9r0VsiCGUwSsp1MyaRwE1hew36yfIxHuI2A97ZMrkRIgQGCEgHNhhLI+CBAgsI+Ac2GfXImUAAECIwScCyOU9XEVAevpKpk2TgIEHgL2PXOhRMC8KVFThwCBEwRcoBmcRQfOYHDdESAwXcC+Nz0FAjhIwHo6KJmGQmBxAfvN4gkS3lYC1tNW6RIsAQIEugs4F7oT64AAAQJbCTgXtkqXYAkQINBdwLnQnVgHFxKwni6UbEMlQOAuYN8zEUoEzJsSNXUIEDhBwAWawVl04AwG1x0BAtMF7HvTUyCAgwSsp4OSaSgEFhew3yyeIOFtJWA9bZUuwRIgQKC7gHOhO7EOCBAgsJWAc2GrdAmWAAEC3QWcC92JdXAhAevpQsk2VAIE7gL2PROhRMC8KVFThwCBEwRcoBmcRQfOYHDdESAwXcC+Nz0FAjhIwHo6KJmGQmBxAfvN4gkS3lYC1tNW6RIsAQIEugs4F7oT64AAAQJbCTgXtkqXYAkQINBdwLnQnVgHFxKwni6UbEMlQOAuYN8zEUoEzJsSNXUIEDhBwAWawVl04AwG1x0BAtMF7HvTUyCAgwSsp4OSaSgEFhew3yyeIOFtJWA9bZUuwRIgQKC7gHOhO7EOCBAgsJWAc2GrdAmWAAEC3QWcC92JdXAhAevpQsk2VAIE7gL2PROhRMC8KVFThwCBEwRcoBmcRQfOYHDdESAwXcC+Nz0FAjhIwHo6KJmGQmBxAfvN4gkS3lYC1tNW6RIsAQIEugs4F7oT64AAAQJbCTgXtkqXYAkQINBdwLnQnVgHFxKwni6UbEMlQOAuYN8zEUoEzJsSNXUIEDhBwAWawVl04AwG1x0BAtMF7HvTUyCAgwSsp4OSaSgEFhew3yyeIOFtJWA9bZUuwRIgQKC7gHOhO7EOCBAgsJWAc2GrdAmWAAEC3QWcC92JdXAhAevpQsk2VAIE7gL2PROhRMC8KVFThwCBEwRcoBmcRQfOYHDdESAwXcC+Nz0FAjhIwHo6KJmGQmBxAfvN4gkS3lYC1tNW6RIsAQIEugs4F7oT64AAAQJbCTgXtkqXYAkQINBdwLnQnVgHFxKwni6UbEMlQOAuYN8zEUoEzJsSNXUIEDhBwAWawVl04AwG1x0BAtMF7HvTUyCAgwSsp4OSaSgEFhew3yyeIOFtJWA9bZUuwRIgQKC7gHOhO7EOCBAgsJWAc2GrdAmWAAEC3QWcC92JdXAhAevpQsk2VAIE7gL2PROhRMC8KVFThwCBEwRcoBmcRQfOYHDdESAwXcC+Nz0FAjhIwHo6KJmGQmBxAfvN4gkS3lYC1tNW6RIsAQIEugs4F7oT64AAAQJbCTgXtkqXYAkQINBdwLnQnVgHFxKwni6UbEMlQOAuYN8zEUoEzJsSNXUIEDhBwAWawVl04AwG1x0BAtMF7HvTUyCAgwSsp4OSaSgEFhew3yyeIOFtJWA9bZUuwRIgQKC7gHOhO7EOCBAgsJWAc2GrdAmWAAEC3QWcC92JdXAhAevpQsk2VAIE7gL2PROhRMC8KVFThwCBEwRcoBmcRQfOYHDdESAwXcC+Nz0FAjhIwHo6KJmGQmBxAfvN4gkS3lYC1tNW6RIsAQIEugs4F7oT64AAAQJbCTgXtkqXYAkQINBdwLnQnVgHFxKwni6UbEMlQOAuYN8zEUoEzJsSNXUIEDhBwAWawVl04AwG1x0BAtMF7HvTUyCAgwSsp4OSaSgEFhew3yyeIOFtJWA9bZUuwRIgQKC7gHOhO7EOCBAgsJWAc2GrdAmWAAEC3QWcC92JdXAhAevpQsk2VAIE7gL2PROhRMC8KVFThwCBEwRcoBmcRQfOYHDdESAwXcC+Nz0FAjhIwHo6KJmGQmBxAfvN4gkS3lYC1tNW6RIsAQIEugs4F7oT64AAAQJbCTgXtkqXYAkQINBdwLnQnVgHFxKwni6UbEMlQOAuYN8zEUoEzJsSNXUIEDhBwAWawVl04AwG1x0BAtMF7HvTUyCAgwSsp4OSaSgEFhew3yyeIOFtJWA9bZUuwRIgQKC7gHOhO7EOCBAgsJWAc2GrdAmWAAEC3QWcC92JdXAhAevpQsk2VAIE7gL2PROhRMC8KVFThwCBEwRcoBmcRQfOYHDdESAwXcC+Nz0FAjhIwHo6KJmGQmBxAfvN4gkS3lYC1tNW6RIsAQIEugs4F7oT64AAAQJbCTgXtkqXYAkQINBdwLnQnVgHFxKwni6UbEMlQOAuYN8zEUoEzJsSNXUIEDhBYJkLNH//r7//OAE0OoY//tMfo0WVI0CAAAECBAgQIECAAAECBAgQIECAAAECBAgQIECAAAECBAgQIECAAAECBAgQIECAAAECBAgQaCDwpz/9qUEr5U385gJNOZ6aBAgQIECAAAECBAgQIECAAAECBAgQIECAAAECBAgQIECAAAECBAgQIECAAAECBAgQIECAAAECaYHpF2h+/PhxiX+Bxj95lp6MShAgcJaAfe+sfBrNXAHraa6/3glcScB+c6VsGyuvB+AAACAASURBVGtvAeupt7D2CRAgsJeAc2GvfImWAAECvQWcC72FtU+AAIG9BJwLe+VLtGsLWE9r50d0BAi0F7DvtTe9QovmzRWybIwECLwTeOx/f/7XP08F+s0Fmqn+OidAgEA3AQ/a3Wg1fEEB6+mCSTdkApME7DeT4HV7pID1dGRaDYoAAQLFAs6FYjoVCRAgcKSAc+HItBoUAQIEigWcC8V0KhL4RcB6MikIELiagH3vahlvM17zpo2jVggQ2E/ABZrBOXPgDAbXHQEC0wXse9NTIICDBKyng5JpKAQWF7DfLJ4g4W0lYD1tlS7BEiBAoLuAc6E7sQ4IECCwlYBzYat0CZYAAQLdBZwL3Yl1cCEB6+lCyTZUAgTuAvY9E6FEwLwpUVOHAIETBFygGZxFB85gcN0RIDBdwL43PQUCOEjAejoomYZCYHEB+83iCRLeVgLW01bpEiwBAgS6CzgXuhPrgAABAlsJOBe2SpdgCRAg0F3AudCdWAcXErCeLpRsQyVA4C5g3zMRSgTMmxI1dQgQOEHABZrBWXTgDAbXHQEC0wXse9NTIICDBKyng5JpKAQWF7DfLJ4g4W0lYD1tlS7BEiBAoLuAc6E7sQ4IECCwlYBzYat0CZYAAQLdBZwL3Yl1cCEB6+lCyTZUAgTuAvY9E6FEwLwpUVOHAIETBFygGZxFB85gcN0RIDBdwL43PQUCOEjAejoomYZCYHEB+83iCRLeVgLW01bpEiwBAgS6CzgXuhPrgAABAlsJOBe2SpdgCRAg0F3AudCdWAcXErCeLpRsQyVA4C5g3zMRSgTMmxI1dQgQOEHABZrBWXTgDAbXHQEC0wXse9NTIICDBKyng5JpKAQWF7DfLJ4g4W0lYD1tlS7BEiBAoLuAc6E7sQ4IECCwlYBzYat0CZYAAQLdBZwL3Yl1cCEB6+lCyTZUAgTuAvY9E6FEwLwpUVOHAIETBFygGZxFB85gcN0RIDBdwL43PQUCOEjAejoomYZCYHEB+83iCRLeVgLW01bpEiwBAgS6CzgXuhPrgAABAlsJOBe2SpdgCRAg0F3AudCdWAcXErCeLpRsQyVA4C5g3zMRSgTMmxI1dQgQOEHABZrBWXTgDAbXHQEC0wXse9NTIICDBKyng5JpKAQWF7DfLJ4g4W0lYD1tlS7BEiBAoLuAc6E7sQ4IECCwlYBzYat0CZYAAQLdBZwL3Yl1cCEB6+lCyTZUAgTuAvY9E6FEwLwpUVOHAIETBFygGZxFB85gcN0RIDBdwL43PQUCOEjAejoomYZCYHEB+83iCRLeVgLW01bpEiwBAgS6CzgXuhPrgAABAlsJOBe2SpdgCRAg0F3AudCdWAcXErCeLpRsQyVA4C5g3zMRSgTMmxI1dQgQOEHABZrBWXTgDAbXHQEC0wXse9NTIICDBKyng5JpKAQWF7DfLJ4g4W0lYD1tlS7BEiBAoLuAc6E7sQ4IECCwlYBzYat0CZYAAQLdBZwL3Yl1cCEB6+lCyTZUAgTuAvY9E6FEwLwpUVOHAIETBFygGZxFB85gcN0RIDBdwL43PQUCOEjAejoomYZCYHEB+83iCRLeVgLW01bpEiwBAgS6CzgXuhPrgAABAlsJOBe2SpdgCRAg0F3AudCdWAcXErCeLpRsQyVA4C5g3zMRSgTMmxI1dQgQOEHABZrBWXTgDAbXHQEC0wXse9NTIICDBKyng5JpKAQWF7DfLJ4g4W0lYD1tlS7BEiBAoLuAc6E7sQ4IECCwlYBzYat0CZYAAQLdBZwL3Yl1cCEB6+lCyTZUAgTuAvY9E6FEwLwpUVOHAIETBFygGZxFB85gcN0RIDBdwL43PQUCOEjAejoomYZCYHEB+83iCRLeVgLW01bpEiwBAgS6CzgXuhPrgAABAlsJOBe2SpdgCRAg0F3AudCdWAcXErCeLpRsQyVA4C5g3zMRSgTMmxI1dQgQOEHABZrBWXTgDAbXHQEC0wXse9NTIICDBKyng5JpKAQWF7DfLJ4g4W0lYD1tlS7BEiBAoLuAc6E7sQ4IECCwlYBzYat0CZYAAQLdBZwL3Yl1cCEB6+lCyTZUAgTuAvY9E6FEwLwpUVOHAIETBFygGZxFB85gcN0RIDBdwL43PQUCOEjAejoomZ2G8s//8m/3lv/vf/+nSw+92+8StEaLBOw3RWwqEXgrMGs99d6ze7e/ynS6yjhX8RYHgSsIzDoXrmBrjAQIENhRwLmwY9bETIAAgX4CzoV+tlq+noD1dL2cGzGBqwvY964+A8rGf+q82f33vd3jL5uNahEYK3DcBZr/+M//7iL4t7/+pUm7px44TXA0QoDAkQL2vSPTalCTBKynSfAbddv7S3Tv9jeiPj5U+83xKTbAgQKz1lPvPbt3+zkp6hnLt7Z79pszfmUJENhLYNa5sJeSaAkQIHAdAefCdXJtpAQIEIgIOBciSsoQiAlYTzEnpQgQOEfAvndOLkeO5NR5s/tveLvHP3IO64tAqYALNEE5F2iCUDsX++23z9H/+PH+s3d1PpV9buFR71vZknhy/XvGnxvLrfxq8ZSMQZ1fBE590B6Z6sdD8XOf3/51iZXKv4vlMY5e/0LGyNyM7st6Gi0+t7+S9RP5Ep0q4w+F5+Z9ld7tN2MzUbPeI88HJe2PFTi7t5brKbWHP0vmlC3JQLT9b/Mv0m/qmTEVR2n/j36j7afijIxVGQIEriHQ8ly4hphREjhToOYZPfV8chOraf+deE174v0+h50LZ65xoyJAgECpgHOhVE49Ar8KWE9mBQECVxOw710t423GWztvSn+He0Tf6/e1yPuo1Du0iLD4I0rKEFhT4NgLNK0uvDz+RZtW7dUeOGtOowOi+nah5dNn7/73yMWYG1eqXEk8uWnoGX9uLJ9MUk6PfqLlSuJSp1rAvldH+O6BPveP22eVz+23Tuoata2na+S5ZpSRlwCpMtZuTQbOqWu/GZfLkjWX83xQ0v640V+jp5brKbWHP4uWlH3NSOTS9swXwzljLJ1tkT4iZUr7V48AgfMEWp4L5+kYEYFrCNQ+o6eePWrbf81CbXvi/T6vnQvXWPdGSYAAgaiAcyEqpRyBtID1lDZSggCBswTse2flc9RoZs2b1Puid7959vgdMyeOnJyUXiyK/gf+cmJ5V7bXuGvjUp/ASAEXaBLaLtCMnI6T+opcvngtU3PB5flfWXn3L9CUxJNL1zP+3Fhu5VeLp2QM6nwUmPWgfUJKcn+cXql85EE7UuaEPLYcg/XUUvPMtiLrKlUmdy85U9Ko7Ddj5kBqPd6ieC2Ts0ZL2h8z8mv10nI9RXL60I2W/VQuVT/1eW2WI+1HykQ8ctaVl8y1mVWfAIGW5wJNAgT2E4g8v0SeTW4jf3eRubb9V9Ha9p7/WEC87+erc2G/dSxiAgQI9BRwLvTU1fbVBKynq2XceAkQsO+ZAyUCs+ZN5J3TbTy9f8eMxlFiW/ObYu+4erffyks7BHoKuECT0HWBpuf0W6TtkgsrJRc+ni/OPIa+0wWaaPwlae3pWRKPOk0FZj1oNx3EpMYiP5Y///C8UvnIg3akzCT6Zbu1npZNzTKBRdZVqszzH7d8Glivf21gGUiB/MF+M2YSpNbju5eCOed9SftjRn6tXlqup0hOH7qRsqkyOfOtdVZrYst9Id1inKl4W/tojwCBfQVangv7KoicwHUFIs8M78q8+66+8oUU8b6/4PRu5jsXrrsfGDkBAgScC+YAgb4CnrP6+mqdAIH1BOx76+Vkh4hmzZvSd2TPpjv+vhcZ922M0XKlc6x3+6VxqUdgpIALNAltF2hGTsdJfeVeoMkt/25YJRdGntuJxPCJM1I3VSb1eU4qI22lyqQ+z4lH2eYCsx60mw9kcIORB9XnMruXH8y7bXfW07apCwceubzy2lj0It2jXmq/aPGSITxgBZcVsN+MSU1qPb6+HOtdfsyor9dLq/X0ekakLjPmzpd3mYmcS6k4SjOeij/1+Wu/pedbtJ9ouVIP9QgQOEeg1blwjoiRELiWQOSZIVWm9Lkm+l7gOSOpWF6/s3x7plz5wk90zC08Xo2cC9faA4yWAAECKQHnQkrI5wTiAtZT3EpJAgTOELDvnZHH0aOYNW9avGNp8TtmJI6WOYn2Fy1XGlvv9kvjUo/ASAEXaBLaLtCMnI6T+opcvnguk1v+3bBcoPmp0ttz0rTS7U+BWQ/au+cg8qDqAs3uWc6P33rKNzulRmRPuI01Ui7yEuHWVukftpxifvVx2G/GzICcNXtbk7nlI6OItBlpR5nPAq3WU+mz32tkj/09mvtP5aL1S+dG7R+GvvZb2l7OOHPKlrqoR4DA/gKtzoX9JYyAAIFPAqlnitLnmkd/qfZzM5Nq76R4IzYpj9c2nAsRVWUIECBwHQHnwnVybaT9Bayn/sZ6IEBgLQH73lr52CWaWfMm9f4k9XnqPVdu/dJ85f6HBnPjym0/Oo5oHNH2lCOwo4ALNImsuUCz47RuHPPrBY/eFz5atP+NoEX7kTaiaYi0lSqT+jwai3JdBGY9aHcZzMBGIw+qpX9EWfIHuL3jGUi7dVfW09bpqwo+sgZvHUTKpcrU/mFL1UBVXkbAfjMmFan1+Lquc8tHRhFpM9KOMp8FWqynd3lK5a7281YvnkvmRqvYn/suPd8e9V7H4aJpSWbVIUDgJtDiXCBJgMDZAj2ehVLPdjWi4v29Xsrj1dq5UDP71CVAgMB5As6F83JqRPMErKd59nomQGCOgH1vjvvuvc6YN5F3J5EyN/tP5aL1R+cvGle0XEn8PdsuiUcdArMEXKBJyLtAM2tqLtSvCzS/JqPlhZVIW6kyqc8Xmk5XDGXGg/YJzpGHVRdoTsh03hispzyvk0pH9oRvLweeLVJtlf6B8UnexuIPO0fOgZw1l1q/0X3gMb5IeyMtTu2r9vzOmSOt9vtIOz3nT6rt1Ofv5lIvx4jVqXPbuAgQKBOoPRfKelWLAIFdBCLPOZEyn8ZbUzf3GavF944rxOtc2GV1ipMAAQJjBJwLY5z1cg0B6+kaeTZKAgR+Ctj3zIYSgRnzJvK+J1LmNt6dLtC8/kf7vv3rMtHxl+S8Z9sl8ahDYJaACzQJeRdoZk3NRfp9dzEjclkjVebb56m6N5pImU+EkbqpMqnPc9IXaStVJvV5TjzKNheY8aDdfBATGow8rLpAMyExk7u0niYnYFL3JV+iX0N9/uKd2l9e+3s37F7/TOwkYt2+EbDfjJ0W39ZdzvqNvCT8tj+MHfV1eqtZT6k9O5LzT3t2pO3S9iNnSckMeIwlGvtrH+/qpdpKff7cR07ZkvGrQ4DAGQI158IZAkZBgMBD4NMzU+o7d+kzR2k98b6fs6X5e23NuWBPIECAAIFnAeeC+UCgnYD11M5SSwQI7CFg39sjT6tFWTJvev8OeDOKvse64gWaEf6rzVPxEOgh4AJNQtUFmh7TbpM2P13KiFzWSJWp+fxR98b448fPyzQR1ufyt//70/9rFV8qphHxpGLweXeBkgft7kFt0EHki8DKF2hSX2aeH+ZTfxSwQbqGhWg9DaNeqqOSCzQ1/6WKb/tPZG9aCk8wxQL2m2K67Io5ay6yBiNlHkHmlM0emAr/X6B0PeXkp+fFkBVfPOfYPE/Fb07vpuztPM3pK6esJUKAwHUFSs+F64oZOYFrCUSeJyJlXtVK6kTkI+1Gyuweb813LOdCZKYpQ4AAgesIOBeuk2sj7S9gPfU31gMBAmsJ2PfWyscu0aw6b6Lvk0p+x5xxAeU1ztT4Up/vMr/ESWBlARdoEtlxgWbl6dspttcLKq/dpC6X3MqnyqQ+f27jtf/opZNPPDl9f7pkE2kjmp5IW6kyqc+jsSjXRWDVB+0ug23YaORBePULNDeOT186cv8YsSHt1k1ZT1unryj4Hl+iU/tLzh/zFw1KpS0E7Ddj0pRaj89nafTsjLT5PLrc8mNkzuqlZD21yEuqjdTnjyyUvHjuncHc2FPx1Fw8tZ5Suj4nQOBVoORcoEiAwLUEUs86qc/fPZ/c/rde/xGbVDypz3eO993MzBnvrb5z4Vrr22gJECCQEnAupIR8TiAuYD3FrZQkQOAMAfveGXkcPYpV5030/cqKv2NG3helxpf6fPQ80R+BEwVcoElk1QWaE6f9lzFFLmK0KBNp4xt9Tf1I3VSZ1Oc50ybSVqpM6vOceJRtLrDqg3bzgTZuMPIgvMMFmm8skTE2Zt2+Oetp+xRmD6DnBZpUMO/+sMa6Tamd87n9ZkwuI2uq5ryPjCISQ6QdZT4LzFpPqdymPn+M6NOF6Mfnvf4Qc5XnyKjTLd6cstYMAQLXFZh1LlxX3MgJ7CeQeqZIff76HNf7eS0VT+rzXeP9NLOi433Udy7st0ZFTIAAgZ4CzoWeutq+moD1dLWMGy8BAvY9c6BEYNV5E32/suLvmK95KLnkEx1/Sc7VIUDgHwIu0CRmggs0F1oq0UsYkXKpMqnPU+w19SN1U2VSn6fif/480laqTOrznHiUbS6w6oN284E2bjDyIFzzB7W9249wRGKItHOlMtbTlbL9+Y9wv62d3uuqd/vXyvDao7XfjMlPZE3VnPeRUURiiLSjzGeBlddTKv8zz5xvcyoVd8v5mNNXTtmWMWqLAIG9BFY+F/aSFC2BcwVSzxSpz28ykTKtBFN9pT7fMd6Wz6rOhVYzUTsECBA4Q8C5cEYejWINAetpjTyIggCBcQL2vXHWJ/VUO28i733eeUXqpcqs+jvm83hLx5Cq9+gjWu41B6X1Tpr7xkLABZrEHHCB5iKLJOcCRqRsqkzq8xR7Tf1I3VSZ1Oep+J8/j7SVKpP6PCceZZsL1D5oNw9okwYjD6o1f1Dbu/0IcySGSDtXKmM9XSfbqfXx6fNUvVrB3u3Xxqd+OwH7TTvLby1F1tTI837MqK/XS+v19JgT3ySj/5Xx1Bxs8eI5Em/uWFJxt5xlOX3llG0Zo7YIENhLoPW5sNfoRUuAQOR5IVWm9vOcLKT6urWVKlP7+UrxpsYS8Xgdj3MhJ8PKEiBA4HwB58L5OTbCcQLW0zhrPREgsIaAfW+NPOwWRe28ibwreWcSqZcq0+J3zOfYor9ptvod9tH3u3Gkxv6tbmQORtuPtKUMgV0FXKBJZM4Fml2ndmbcuRcwvpWPtFVTP9J+avg1/d/abhHDc4yrxZPy83mWQO2DdlZnhxXOfdBfqXzqQTv1+WGpbDYc66kZ5dINRddHzZfoUoBobKXtq7eOgP1mTC4ia+q1TM55X9L+mJFfq5dW6+n5pe23F7PRcqkXq6n5k/o81X5qFuTM9VRbNZ9Hx3nrI6dsTUzqEiCwt0Crc2FvBdETuK5A5HkhVab28xz9VF+RZ6BUG6nPV4o3EmukzPOYnAs5GVaWAAEC5ws4F87PsRGOE7CexlnriQCBNQTse2vkYbcoaudN7nuQh0+03qdyqfqpz5/zlPPbarRsTv/v3q9F60fLvc7L0nq7zW/xEvgm4AJNYn64QHOBBVRyGaTnhY9UPKnPIynrGX+k/9cyq8VTMgZ1PgrUPmhfmTb3jwZXKp960E59fuW8Rx7c/v0v/47oUIHctfFaPqd+TtnclxiHpudSw3J+j0l3ZB3mrPOcstb1mBzfemmxniJzpebF5/PL3ud2Ihd1Uv+VpZLY370orhlfzXyPxh8tN27m6YkAgVUFWpwLq45NXAQIpAUizwypMrnvANNRfS6RiqX2uS3Sfk78kfZSZWp9U+2/jse5kJNhZQkQIHC+gHPh/Bwb4TgB62mctZ4IEFhDwL63Rh52i6J23nz6jTHqkPqd8fnd02ubq/6Omftu6J1VtI0R/tFcKkdgNwEXaBIZc4FmtyldEG/phZR39aJtpcp9+jxVL2f4PePPieNRdrV4SsagzluB2gftq7O+eyDO/RF3VvlP/UYf8q+e+3fjt57OnhUt1kZOGzllz5Y3OvvN3DmQe04/vyR8filYcu7aB8bkvsX5XZKrkjo5ItH2o+Ve+07VS31e87I5x+FRtiSekn7UIUBgf4EW58L+CkZA4NoCJd8BnsVq6+fq1/ZXW3+leD99H6t5JnQu5GZYeQIECJwt4Fw4O79GN1bAehrrrTcCBOYL2Pfm52DHCGrnTenvY6X1osbR9qPlXvstrXeV+KPjVI7ATAEXaBL6LtDMnJ6D+n5c3Ih09+PH70u9q/ta5l27kYswn+KKtB8Zy61Mz/ijMTyXWy2ekjGo84tA7YM20j/84d1t8cgt+me7WeU/3XSP/BcE5P5XAevJrEgJ5HxJzymb6tfn5wnYb8bm9Nt/GebTmZnzfFDS/liBs3trsZ5K9uySOjmZiLYfLVfy4jm37dzyUY9e7Ub7V44Agb0EWpwLe41YtAQIvBOoeUaPXEiJqEcu5D/aEe/vRWs8XnPjXIjMVmUIECBwHQHnwnVybaT9Bayn/sZ6IEBgLQH73lr52CWa2nlT+htZab2oa7T9aLnXfkvrXSX+6DiVIzBTwAWahL4LNDOnp74JEDhBoPZB+wQDYyDQSsB6aiV5bjs5X9Jzyp4rZmSfBOw35gaBdgIt1lPJnl1SJ2fU0faj5UpePOe2nVs+6tGr3Wj/yhEgsJdAi3NhrxGLlgCBHQR2e57ZLd5vc8C5sMMKESMBAgTGCTgXxlnr6XwB6+n8HBshAQK/F7DvmRElArXzpvQdTWm96Bij7UfLlfyOGY31XbloXNFyo+OvGbu6BEYJHHuBpjXg3/76lyZN1h44TYLQCAECBAYK2PcGYuvqeAHr6fgUVw8w58txTtnqwDSwnYD9ZruUCXhhgVbr6fm/ch391wV7/qt/0XPk23+dO5K21Biicdz6yikbia1Xm9G+lSNAYE+BVufCnqMXNQECKwvcnpVSz14rxb9bvJ/snAsrzSqxECBAYL6Ac2F+DkRwjoD1dE4ujYQAgZiAfS/mpNTvBWrnTe/fAUvzlfObYPQ32OffBW//d8/3aNH4V/UvzZt6BEYKuEAT1HaBJgilGAECBF4Eah+0gRIg8FPAejIbUgLRL9GvX+xT7b5+3vNFQG4syvcRsN/0cdXqNQVar6fIi9AR+3T0zImWe50dOfWiZSN2n2bpO9Nov9ec+UZNgMAngdbnAmkCBAi0ENjtMspu8X7LkXOhxQzWBgECBM4RcC6ck0sjmS9gPc3PgQgIEBgrYN8b631Kb7XzpvS3stJ6UfeS9qO/I17td9iouXIEdhM47gLN6gmoPXBWH5/4CBAg8Cpg3zMnCLQTsJ7aWWqJAIHvAvYbM4RAOwHrqZ2llggQIHCCgHPhhCwaAwECBNoJOBfaWWqJAAECJwg4F07IojGsImA9rZIJcRAgMErAvjdK+qx+zJuz8mk0BAjEBVygiVs1KenAacKoEQIENhKw722ULKEuL2A9LZ8iARI4RsB+c0wqDWQBAetpgSQIgQABAgsJOBcWSoZQCBAgsICAc2GBJAiBAAECCwk4FxZKhlC2F7Cetk+hARAgkClg38sEU/wuYN6YCAQIXFXABZrBmXfgDAbXHQEC0wXse9NTIICDBKyng5JpKAQWF7DfLJ4g4W0lYD1tlS7BEiBAoLuAc6E7sQ4IECCwlYBzYat0CZYAAQLdBZwL3Yl1cCEB6+lCyTZUAgTuAvY9E6FEwLwpUVOHAIETBFygGZxFB85gcN0RIDBdwL43PQUCOEjAejoomYZCYHEB+83iCRLeVgLW01bpEiwBAgS6CzgXuhPrgAABAlsJOBe2SpdgCRAg0F3AudCdWAcXErCeLpRsQyVA4C5g3zMRSgTMmxI1dQgQOEHABZrBWXTgDAbXHQEC0wXse9NTIICDBKyng5JpKAQWF7DfLJ4g4W0lYD1tlS7BEiBAoLuAc6E7sQ4IECCwlYBzYat0CZYAAQLdBZwL3Yl1cCEB6+lCyTZUAgTuAvY9E6FEwLwpUVOHAIETBFygGZxFB85gcN0RIDBdwL43PQUCOEjAejoomYZCYHEB+83iCRLeVgLW01bpEiwBAgS6CzgXuhPrgAABAlsJOBe2SpdgCRAg0F3AudCdWAcXErCeLpRsQyVA4C5g3zMRSgTMmxI1dQgQOEHABZrBWXTgDAbXHQEC0wXse9NTIICDBKyng5JpKAQWF7DfLJ4g4W0lYD1tlS7BEiBAoLuAc6E7sQ4IECCwlYBzYat0CZYAAQLdBZwL3Yl1cCEB6+lCyTZUAgTuAvY9E6FEwLwpUVOHAIETBFygGZxFB85gcN0RIDBdwL43PQUCOEjAejoomYZCYHEB+83iCRLeVgLW01bpEiwBAgS6CzgXuhPrgAABAlsJOBe2SpdgCRAg0F3AudCdWAcXErCeLpRsQyVA4C5g3zMRSgTMmxI1dQgQOEHABZrBWXTgDAbXHQEC0wXse9NTIICDBKyng5JpKAQWF7DfLJ4g4W0lYD1tlS7BEiBAoLuAc6E7sQ4IECCwlYBzYat0CZYAAQLdBZwL3Yl1cCEB6+lCyTZUAgTuAvY9E6FEwLwpUVOHAIETBFygGZxFB85gcN0RIDBdwL43PQUCOEjAejoomYZCYHEB+83iCRLeVgLW01bpEiwBAgS6CzgXuhPrgAABAlsJOBe2SpdgCRAg0F3AudCdWAcXErCeLpRsQyVA4C5g3zMRSgTMmxI1dQgQOEHABZrBWXTgDAbXHQEC0wXse9NTIICDBKyng5JpKAQWF7DfLJ4g4W0lYD1tlS7BEiBAoLuAc6E7sQ4IECCwlYBzYat0CZYAAQLdBZwL3Yl1cCEB6+lCyTZUAgTuAvY9E6FEwLwpUVOHAIETBFygGZxFB85gcN0RIDBdwL43PQUCOEjAejoomYZCYHEB+83iCRLeVgLW01bpEiwBAgS6CzgXuhPrgAABAlsJOBe2SpdgCRAg0F3AudCdWAcXErCeLpRsQyVA4C5g3zMRSgTMmxI1dQgQOEHABZrBWXTgGIM/ogAAIABJREFUDAbXHQEC0wXse9NTIICDBKyng5JpKAQWF7DfLJ4g4W0lYD1tlS7BEiBAoLuAc6E7sQ4IECCwlYBzYat0CZYAAQLdBZwL3Yl1cCEB6+lCyTZUAgTuAvY9E6FEwLwpUVOHAIETBFygGZxFB85gcN0RIDBdwL43PQUCOEjAejoomYZCYHEB+83iCRLeVgLW01bpEiwBAgS6CzgXuhPrgAABAlsJOBe2SpdgCRAg0F3AudCdWAcXErCeLpRsQyVA4C5g3zMRSgTMmxI1dQgQOEHABZrBWXTgDAbXHQEC0wXse9NTIICDBKyng5JpKAQWF7DfLJ4g4W0lYD1tlS7BEiBAoLuAc6E7sQ4IECCwlYBzYat0CZYAAQLdBZwL3Yl1cCEB6+lCyTZUAgTuAvY9E6FEwLwpUVOHAIETBFygGZxFB85gcN0RIDBdwL43PQUCOEjAejoomYZCYHEB+83iCRLeVgLW01bpEiwBAgS6CzgXuhPrgAABAlsJOBe2SpdgCRAg0F3AudCdWAcXErCeLpRsQyVA4C5g3zMRSgTMmxI1dQgQOEFgmQs0f/+vv/84ATQ6hj/+0x+jRZUjQIAAAQIECBAgQIAAAQIECBAgQIAAAQIECBAgQIAAAQIECBAgQIAAAQIECBAgQIAAAQIECBBoIPCnP/2pQSvlTfzmAk05npoECBAgQIAAAQIECBAgQIAAAQIECBAgQIAAAQIECBAgQIAAAQIECBAgQIAAAQIECBAgQIAAAQJpgekXaH78+HGJf4HGP3mWnoxKECBwloB976x8Gs1cAetprr/eCVxJwH5zpWwba28B66m3sPYJECCwl4BzYa98iZYAAQK9BZwLvYW1T4AAgb0EnAt75Uu0awtYT2vnR3QECLQXsO+1N71Ci+bNFbJsjAQIvBN47H9//tc/TwX6zQWaqf46J0CAQDcBD9rdaDV8QQHr6YJJN2QCkwTsN5PgdXukgPV0ZFoNigABAsUCzoViOhUJECBwpIBz4ci0GhQBAgSKBZwLxXQqEvhFwHoyKQgQuJqAfe9qGW8zXvOmjaNWCBDYT8AFmsE5c+AMBtcdAQLTBex701MggIMErKeDkmkoBBYXsN8sniDhbSVgPW2VLsESIECgu4BzoTuxDggQILCVgHNhq3QJlgABAt0FnAvdiXVwIQHr6ULJNlQCBO4C9j0ToUTAvClRU4cAgRMEXKAZnEUHzmBw3REgMF3Avjc9BQI4SMB6OiiZhkJgcQH7zeIJEt5WAtbTVukSLAECBLoLOBe6E+uAAAECWwk4F7ZKl2AJECDQXcC50J1YBxcSsJ4ulGxDJUDgLmDfMxFKBMybEjV1CBA4QcAFmsFZdOAMBtcdAQLTBex701MggIMErKeDkmkoBBYXsN8sniDhbSVgPW2VLsESIECgu4BzoTuxDggQILCVgHNhq3QJlgABAt0FnAvdiXVwIQHr6ULJNlQCBO4C9j0ToUTAvClRU4cAgRMEXKAZnEUHzmBw3REgMF3Avjc9BQI4SMB6OiiZhkJgcQH7zeIJEt5WAtbTVukSLAECBLoLOBe6E+uAAAECWwk4F7ZKl2AJECDQXcC50J1YBxcSsJ4ulGxDJUDgLmDfMxFKBMybEjV1CBA4QcAFmsFZdOAMBtcdAQLTBex701MggIMErKeDkmkoBBYXsN8sniDhbSVgPW2VLsESIECgu4BzoTuxDggQILCVgHNhq3QJlgABAt0FnAvdiXVwIQHr6ULJNlQCBO4C9j0ToUTAvClRU4cAgRMEXKAZnEUHzmBw3REgMF3Avjc9BQI4SMB6OiiZhkJgcQH7zeIJEt5WAtbTVukSLAECBLoLOBe6E+uAAAECWwk4F7ZKl2AJECDQXcC50J1YBxcSsJ4ulGxDJUDgLmDfMxFKBMybEjV1CBA4QcAFmsFZdOAMBtcdAQLTBex701MggIMErKeDkmkoBBYXsN8sniDhbSVgPW2VLsESIECgu4BzoTuxDggQILCVgHNhq3QJlgABAt0FnAvdiXVwIQHr6ULJNlQCBO4C9j0ToUTAvClRU4cAgRMEXKAZnEUHzmBw3REgMF3Avjc9BQI4SMB6OiiZhkJgcQH7zeIJEt5WAtbTVukSLAECBLoLOBe6E+uAAAECWwk4F7ZKl2AJECDQXcC50J1YBxcSsJ4ulGxDJUDgLmDfMxFKBMybEjV1CBA4QcAFmsFZdOAMBtcdAQLTBex701MggIMErKeDkmkoBBYXsN8sniDhbSVgPW2VLsESIECgu4BzoTuxDggQILCVgHNhq3QJlgABAt0FnAvdiXVwIQHr6ULJNlQCBO4C9j0ToUTAvClRU4cAgRMEXKAZnEUHzmBw3REgMF3Avjc9BQI4SMB6OiiZhkJgcQH7zeIJEt5WAtbTVukSLAECBLoLOBe6E+uAAAECWwk4F7ZKl2AJECDQXcC50J1YBxcSsJ4ulGxDJUDgLmDfMxFKBMybEjV1CBA4QcAFmsFZdOAMBtcdAQLTBex701MggIMErKeDkmkoBBYXsN8sniDhbSVgPW2VLsESIECgu4BzoTuxDggQILCVgHNhq3QJlgABAt0FnAvdiXVwIQHr6ULJNlQCBO4C9j0ToUTAvClRU4cAgRMEXKAZnEUHzmBw3REgMF3Avjc9BQI4SMB6OiiZhkJgcQH7zeIJEt5WAtbTVukSLAECBLoLOBe6E+uAAAECWwk4F7ZKl2AJECDQXcC50J1YBxcSsJ4ulGxDJUDgLmDfMxFKBMybEjV1CBA4QcAFmsFZdOAMBtcdAQLTBex701MggIMErKeDkmkoBBYXsN8sniDhbSVgPW2VLsESIECgu4BzoTuxDggQILCVgHNhq3QJlgABAt0FnAvdiXVwIQHr6ULJNlQCBO4C9j0ToUTAvClRU4cAgRMEXKAZnEUHzmBw3REgMF3Avjc9BQI4SMB6OiiZHYfyz//yb/fW/+9//6d5Lz3bbh6sBqsE7DdVfCoT+J2A9VQ+IZw75XZqEiCwroBzYd3ciIwAAQIzBJwLM9T1SYAAgXUFnAvr5kZk+wlYT/vlTMQECNQJ2Pfq/K5a+9R5s/tvjLvHf9X1ZNx7CRx3geY//vO/u2Tgb3/9S5N2Tz1wmuBohACBIwXse0em1aAmCVhPk+AX7vbdl+aeX6R7tr0w8yVDs99cMu0G3UnAeorDvp4zzp24nZIECOwj4FzYJ1ciJUCAwAgB58IIZX0QIEBgHwHnwj65Eun6AtbT+jkSIQECbQXse209r9LaqfNm998Yd4//KuvHOPcWcIEmmD8XaIJQOxf77bfP0f/48f6zd3U+lX1u4VHvW9mSeHL9e8afG8ut/GrxlIxBnV8ETn3QHpnqx0Pxc5/f/mWJlcq/i+Uxjh7/OsbIvMzoy3qaob52nyUXaFJftL99nqq7tpbocgTsNzlabctG11nOee88bpuj3NZWX0/f5kdkrC2f6Uou0KwUf8RLGQIECKx+LsgQAQIECIwVcC6M9dYbgR0EIu9nI+NIfV9//j6dKvvaX/RdU8539ucYou1HHB5lPrX5buwl/ee8q/sWt3MhJ6vKEvguYD2ZIQQIXE3Avne1jLcZb+28yXnmfxdx7neR6KhrfnOP9nErJ/4cLWUJrCVw7AWaVhdeHv+iTav2ag+ctabPQdF8u9Dy6bN3/3vkYsyNLVWuJJ7cdPSMPzeWTyYpp0c/0XIlcalTLWDfqyPM/eP4lcpHfuTp9UWiTn3d2tbTurlpFVnk5cK7HxJT/9tzfKkXBdZuq2zu3Y79Zl7+Umv0FlnOeW9Nz8vlo+fa9RSZE+9GGa0XLVcj+Xq+fXoGLLlAUxrXiHGXxqYeAQJnC9SeC2frGB0BAgSuJ+BcuF7OjZhASqD2+2qkfvR7eu77hkjfr23mvAsoaf/Tu7Tcd2wt2/k2B5wLqRXicwJxAespbqUkAQJnCNj3zsjj6FHMmjc5z/Y5l+EfftH2o+Vy8xL52593bT5+Q+0VV65P7riVJ7CTgAs0iWy5QLPTdC6MNXL54rVMzQWX539l5d2/QFMST+7Qe8afG8ut/GrxlIxBnY8Csx60T0hJ7h+8rlQ+8iAfKXNCHluOwXpqqblmW7nrIueP6KNfhHP3kjUlRVUrYL+pFSyr//wiLXrB4LmnnD84iO4JZSNR61mgdj3lng25uS1tP5rlnHmZUzba/6dyvcddG5/6BAicK1B7LpwrY2QECBC4poBz4Zp5N2oCqe+qt89L/gNk0e+6t3K39qPlc9415LRZ8h4gp/1b3Knyz5+nyr5rr/X7dOeC/YFAOwHrqZ2llggQ2EPAvrdHnlaLcta8iTx7f3ueT9VPfZ7zHadlzlaJKxpHy7Fri8BqAi7QJDLiAs1qU7ZDPCUXVkoufDxfnHkMY6cLNNH4S1LU07MkHnWaCsx60G46iEmN5b50X6l85EE7UmYS/bLdWk/LpqZZYLnroucFmm+DKvnxthmShoYI2G+GMP//Tp4vzjz+RxdoxuagZ2+16yn3bMh94ftu/uV4fDsTPsUe/d9Lxx6Jv2fbkf6VIUDgugK158J15YycAAECZwo4F87Mq1ERyBXIeTf0re3Id93cCyPP/eW2n3JwgeZXIedCatb4nEBcwHqKWylJgMAZAva9M/I4ehSz5k2L7xa5fyf3zjYSR8ucRPuLliuNrXf7pXGpR2CkgAs0CW0XaEZOx0l95V6gyS3/blglF0ae24nE8IkzUjdVJvV5TiojbaXKpD7PiUfZ5gKzHrSbD2Rwg5EH1dwfOVYuP5h32+6sp21TFw48svafG+t5gebdH0TnxhceuILLCdhv5qWk9kVfzXk/b9Rn91y7nkr33mi9aLmSLKUuynxqc8Q/T95z3CVW6hAgcB2B2nPhOlJGSoAAgWsIOBeukWejJJAjUPp9NVrvVq70e3ekj0iZm0fJu+1P9T75RmN51I+U7/3uzbmQs1qUJfBdwHoyQwgQuJqAfe9qGW8z3lnzJvfZ+91oH218k0j9x2EjcbSR/kcr0f6i5Upj691+aVzqERgp4AJNQtsFmpHTcVJfkcsXz2Vyy78blgs0P1V6e06aVrr9KTDrQXv3HEQeVGte0q/W/u75GhW/9TRKel4/kbX5HF3Jj4yRlwi3PlygmTcPVujZfjMvCy0v0ERGkbvvRNpU5vcCtespum9/cp/1Yjg1tyJnWKqNmrnWs+2auNQlQOB8gdpz4XwhIyRAgMC1BJwL18q30RKICJR+X43Uey0TqZN6H/06pmibkfcC77yi7d/q5pSNlq/5bS6Sf+dCREkZAjEB6ynmpBQBAucI2PfOyeXIkcyaN6ln9dTnD6NP5XLrl5qnfodt+X2pNMba71Ut+9UWgZUEXKBJZMMFmpWm66RYXi949L7w0aL9b1Qt2o+0EU1XpK1UmdTn0ViU6yIw60G7y2AGNhp5kK95Sb9a+wNpt+7Keto6faHgI2vzuaGSHxlTfdT+8X5ooAotL2C/mZei2jWYWuOlL+nmiezfc+16ys1p6oXxqDmQijtyhqXaKJ0dvdotjUc9AgSuJVB7LlxLy2gJECBwvoBz4fwcGyGBXIGS76zROrdyz3/gFa2X864h0mbNH7lF2s+JN/W+/dt7lEgskTLPfTgXcleM8gQ+C1hPZgcBAlcTsO9dLeNtxjtj3kSekSNlbgI13y3aCOa1UjuuvN7el47G0KIvbRBYWcAFmkR2XKBZefoOis0Fml+hW15YibSVKpP6fNBU0c17gRkP2ifkIvKw6gLNCZnOG4P1lOe1Y+nI2n8eV+SPj18dUn3U/vH+ju5i/lXAfjNvVtSuwdQaT+0h80Z+bs+16yknpyX5fbRfmoFP/2WlVNyRMyzVRmnMvdotjUc9AgSuJVB7LlxLy2gJECBwvoBz4fwcGyGBXIGS76yROpHv4ZFYa99d3foobSMyzk/vRj69/3h9r5ETWySeSJnnmJ0LkVmoDIGYgPUUc1KKAIFzBOx75+Ry5EhmzJvIM3KkzLfvFtH6I61fv5N8+9dresbfs+2RnvoiUCvgAk1C0AWa2im2ef13FzMilzVSZb59nqp7I42U+UQfqZsqk/o8J+2RtlJlUp/nxKNsc4EZD9rNBzGhwcjDqgs0ExIzuUvraXICBnQfWfvPYXz7o+faP2j+Ntzcf4Z2AJ0uGgvYbxqDZjSX8yP9u2Y/1Y/+kUBGqIoGBWrXU+7Z8AirtN67c6Zk30/1H/nDndz5HEzJx2Il46ztU30CBK4nUHsuXE/MiAkQIHC2gHPh7PwaHYESgdT36dc2o+Vv5XIui3yLveS9dM77ipr2373XuP1v777zl7x3yP0XfKL5ecTtXChZNeoQeC9gPZkZBAhcTcC+d7WMtxlvybz59rxeE1Xus/atr9Qz/Uq//bW6QDPCvyaP6hLYRcAFmkSmXKDZZSp3iPPTpYzIZY1UmZrPH3VvQ/7x4+dlmgjBc/nb//3p/7WKLxXTiHhSMfi8u0DJg3b3oDboIPJCfeULNN++pDx/dvu/V/qysvrUsJ5Wz1B9fJG1/9xL5I+PX6NK9VH7x/v1ClpYQcB+My8LtWswtcZTe8i8kZ/bc+16yslp6/yW9p16Fvz0+Wt/Nf2fO6OMjACB3QVqz4Xdxy9+AgQIEPi9gHPBjCBAIPf9bUn5ln9U1vvdVW37ue9Gct5F5JR9xJH7bsO5YE8g0E7AempnqSUCBPYQsO/tkafVolx13kSfo0u+68y4gJL7XSI6/tXmk3gI7CTgAk0iWy7Q7DSdG8X6ekHltdnU5ZJb+VSZ1OfPbbz2H7108okjp+9Pl2wibUTTEWkrVSb1eTQW5boIrPqg3WWwDRuNPAivfoHmxvHpS8ft0kxkjA1Jj2jKejoijV8HkbsuXKA5f07MGqH9Zpb85/9KzvO52vKfc87dd+bJ7Ntz7XoqzVFpvWfpmjZSdSNnWKqNfWeFyAkQuLJA7blwZTtjJ0CAwIkCzoUTs2pMBOoEcr8LR8rfyuT8CyyfRhDt61a/5F9Ib9F+7nuNkb+1RWaGcyGipAyBmID1FHNSigCBcwTse+fkcuRIVp03ke8GN6eSCzQjfR99uUAzQ12fBL4LuECTmCEu0FxsCUUuYrQoE2njG31N/UjdVJnU5znTJtJWqkzq85x4lG0usOqDdvOBNm4w8kVg5Ev93HgiHJE2I+1cqYz1dH62c9dF5I+PX9Wi/zWNFj+onp+xc0dov5mX22/7QGSPiJR5Hl1u+Xky+/Zcu56i+/YnoW/7eWvVnH9a/du4Hu2Yn60zpD0CBFYQqD0XVhiDGAgQIECgnYBzoZ2llgicIpDzXThStvZdU+57pJr+asfz6V149D9Gk9t/bvnIHHUuRJSUIRATsJ5iTkoRIHCOgH3vnFyOHMmq8ybyrH1zSv2O+u27wCjnkks+0fGPGoN+CJwo4AJNIqsu0Jw47T+MKXoJI1IuVSb1eYq9pn6kbqpM6vNU/M+fR9pKlUl9nhOPss0FVn3Qbj7Qxg1GHoRdoGmMvkFz1tMGSaoMMbL2n7souUBTE2JufDV9qTtXwH4zz7/mjwyeXxJGXwZa1/1z3XM9rZ6/3BfCr+VXH1//2aMHAgROFOh5LpzoZUwECBA4XcC5cHqGjY9AvkDOd+FI2VuZkn8N5l3k0f5udUv+A0217b/GnNte7/KR2eBciCgpQyAmYD3FnJQiQOAcAfveObkcOZLaeRN5hu7x3eLWZu3v6iOcUz65v6WWfOcp9R/how8CMwVcoEnou0Azc3oO7DvnAkakbKpM6vPU0GvqR+qmyqQ+T8X//HmkrVSZ1Oc58SjbXKD2Qbt5QJs0mHqAfv0isFr5CHMk5kg7VypjPZ2f7dS6eP6vZ9x+gHSB5vw5MWuE9ptZ8vUv+mou2M4b9dk991xPqXNjtmzuS9+SCzTPZ2PJeKOXzUraVocAAQLvBHqeC8QJECBAYD8B58J+ORMxgd4COd/1U2VzvzOnviOn+nv97erVKlU/9Xmq/dz+Rv/WFpk7zoWIkjIEYgLWU8xJKQIEzhGw752Ty5EjqZ03kWf4d+OJ1EuVaX2BJvr9KfW96THeVPzfytXUjcyfaPuRtpQhsKuACzSJzLlAs+vUzow79wLGt/KRtmrqR9pPDb+m/1vbLWJ4jnG1eFJ+Ps8SqH3QzurssMK5D/orlU89aKc+PyyVzYZjPTWjXLah1Bfy1y/iLtAsm8rtA7PfzEth6ozMOe9Tbd1GGSkzT+OMnnuup9b5S51Dj4xEXwy/m2OrzOHWdmfMVqMgQGCEQM9zYUT8+iBAgACBtgLOhbaeWiNwgkDO99Wcsu9scutHyud873+Nqbb92vZK+q8Z77ucOBdOWMXGsIqA9bRKJsRBgMAoAfveKOmz+qmdN5Fn6JrvIp/aT/Wb+vw5puffR1O/gUbL5vR/i+W1fLR+tFzJd6WzZrrREPhVwAWaxKxwgeYCy6bkMkjPCx+peFKfR1LWM/5I/69lVounZAzqfBSofdC+Mm3uS/eVyqce0FOfXznv38ZuPZkZkS+10fUVLffuxUHqpYFM7S9gv5mXw9TazDnvU229exk3b+Tn9txzPUVyHJGNvux9njO3/zt6HrxezPlUr+TlcKlBab2IpzIECBDwvc4cIECAAIGoQM/vC9EYlCNAYC2BnO+rOWXfjTK3fqR8zruryPvukjKPOrnx5pZPvVuLtPc6PufCWutRNHsLWE9750/0BAjkC9j38s3U+MMfaufN62+AuaaR3xo/9fGtbvRZPFou53tJaZvPfUTbGOGfm1PlCewi4AJNIlMu0OwylSviLL2Q8q5etK1UuU+fp+rlMPSMPyeOR9nV4ikZgzpvBWoftK/O+u6BOPfHh1nlP/Ubfci/eu7fjd96MisiX8qjayxajvo1Bew38/IeWZs5zwe5zwHzRn5uzz3XU2S+pGRL2yit9y0eF2hS2fI5AQInCPQ8F07wMQYCBAhcTcC5cLWMGy+BtEDO9+2csu96Lqlf864p0l9N+7ljzHnHdms753evyFj9DpReD0oQqBHwnFWjpy4BAjsK2Pd2zNr8mGvnTelzb2m9qFi0/Wi5135L610l/ug4lSMwU8AFmoS+CzQzp+egvh8XNyLd/fjx+1Lv6r6Weddu5CLMp7gi7UfGcivTM/5oDM/lVounZAzq/CJQ+6CN9OcL+WeLyC36Fcp/uuke+S8IyP2vAtaTWRH5Uh79oh4tR/2aAvabeXmPrs13Z2zqX/V4Nypncv9c91xP0fnybZSlbZTWy4kl0kekzLs+S+v1nzF6IEDgdIGe58LpdsZHgACBEwWcCydm1ZgI1AnkfF/NKZvz3TjV7qfffm59RH6/Sr2Pym2/dby5/d/GnfOu7tsMcS7UrR+1CTwLWE/mAwECVxOw710t423GWztvUs/in6IsrRcddbT9aLnXfkvrXSX+6DiVIzBTwAWahL4LNDOnp74JEDhBoPZB+wQDYyDQSsB6aiV5Tju5/4W855H3/kJ/jvI1R2K/uWbejbqPQMl6+vaHGjVRvvsDldLzoLTet/hf24z0ESnzrs/SejX+6hIgQOAmUHIukCNAgACBcwWcC+fm1sgI7Cyw23fm3eL9NjecCzuvHLGvJmA9rZYR8RAg0FvAvtdb+Mz2a+dN6bN4ab1oFqLtR8u99lta7yrxR8epHIGZAsdeoGmN+re//qVJk7UHTpMgNEKAAIGBAva9gdi6Ol7Aejo+xU0GGP2iHi3XJCiNbCdgv9kuZQJeWGCH9fR8YSfnvwKbKlublshZVXvZqPcYag3UJ0DgPIEdzoXz1I2IAAEC6wo4F9bNjcgIXF3g9n17p+/Mu8X7aX45F66+8oy/pYD11FJTWwQI7CBg39shS+vFWDtvVv2dLvIb4yMbK/5OGo1/Vf/1ZrqICPwq4AJNcFa4QBOEUowAAQIvArUP2kAJEPgpYD2ZDRGBEV+kd/rhNGKmzOcviv/+l3/HQ4BApcBO53f0JeuocyBypkXKvEthab3K6aA6AQIE/As05gABAgQI/E5gp+8LUkeAwHUEdruMslu832aSc+E668xI+wtYT/2N9UCAwFoC9r218rFLNLXzpvT3ttJ6UdeS9lf6nTQaf7Tcq1tpvai/cgR2EDjuAs3q6LUHzurjEx8BAgReBex75gSBdgLWUztLLREg8F3AfmOGEGgnYD21s9QSAQIEThBwLpyQRWMgQIBAOwHnQjtLLREgQOAEAefCCVk0hlUErKdVMiEOAgRGCdj3Rkmf1Y95c1Y+jYYAgbiACzRxqyYlHThNGDVCgMBGAva9jZIl1OUFrKflUyRAAscI2G+OSaWBLCBgPS2QBCEQIEBgIQHnwkLJEAoBAgQWEHAuLJAEIRAgQGAhAefCQskQyvYC1tP2KTQAAgQyBex7mWCK3wXMGxOBAIGrCrhAMzjzDpzB4LojQGC6gH1vegoEcJCA9XRQMg2FwOIC9pvFEyS8rQSsp63SJVgCBAh0F3AudCfWAQECBLYScC5slS7BEiBAoLuAc6E7sQ4uJGA9XSjZhkqAwF3AvmcilAiYNyVq6hAgcIKACzSDs+jAGQyuOwIEpgvY96anQAAHCVhPByXTUAgsLmC/WTxBwttKwHraKl2CJUCAQHcB50J3Yh0QIEBgKwHnwlbpEiwBAgS6CzgXuhPr4EIC1tOFkm2oBAjcBex7JkKJgHlToqYOAQInCLhAMziLDpzB4LojQGC6gH1vegoEcJCA9XRQMg2FwOIC9pvFEyS8rQSsp63SJVgCBAh0F3AudCfWAQECBLYScC5slS7BEiBAoLuAc6E7sQ4uJGA9XSjZhkqAwF3AvmcilAiYNyVq6hAgcIKACzSDs+jAGQyuOwIEpgvY96anQAAHCVhPByXTUAgsLmC/WTxBwttKwHraKl2CJUCAQHcB50J3Yh0QIEBgKwHnwlbpEiwBAgS6CzgXuhPr4EIC1tPe0GKGAAAgAElEQVSFkm2oBAjcBex7JkKJgHlToqYOAQInCLhAMziLDpzB4LojQGC6gH1vegoEcJCA9XRQMg2FwOIC9pvFEyS8rQSsp63SJVgCBAh0F3AudCfWAQECBLYScC5slS7BEiBAoLuAc6E7sQ4uJGA9XSjZhkqAwF3AvmcilAiYNyVq6hAgcIKACzSDs+jAGQyuOwIEpgvY96anQAAHCVhPByXTUAgsLmC/WTxBwttKwHraKl2CJUCAQHcB50J3Yh0QIEBgKwHnwlbpEiwBAgS6CzgXuhPr4EIC1tOFkm2oBAjcBex7JkKJgHlToqYOAQInCLhAMziLDpzB4LojQGC6gH1vegoEcJCA9XRQMg2FwOIC9pvFEyS8rQSsp63SJVgCBAh0F3AudCfWAQECBLYScC5slS7BEiBAoLuAc6E7sQ4uJGA9XSjZhkqAwF3AvmcilAiYNyVq6hAgcIKACzSDs+jAGQyuOwIEpgvY96anQAAHCVhPByXTUAgsLmC/WTxBwttKwHraKl2CJUCAQHcB50J3Yh0QIEBgKwHnwlbpEiwBAgS6CzgXuhPr4EIC1tOFkm2oBAjcBex7JkKJgHlToqYOAQInCLhAMziLDpzB4LojQGC6gH1vegoEcJCA9XRQMg2FwOIC9pvFEyS8rQSsp63SJVgCBAh0F3AudCfWAQECBLYScC5slS7BEiBAoLuAc6E7sQ4uJGA9XSjZhkqAwF3AvmcilAiYNyVq6hAgcIKACzSDs+jAGQyuOwIEpgvY96anQAAHCVhPByXTUAgsLmC/WTxBwttKwHraKl2CJUCAQHcB50J3Yh0QIEBgKwHnwlbpEiwBAgS6CzgXuhPr4EIC1tOFkm2oBAjcBex7JkKJgHlToqYOAQInCLhAMziLDpzB4LojQGC6gH1vegoEcJCA9XRQMg2FwOIC9pvFEyS8rQSsp63SJVgCBAh0F3AudCfWAQECBLYScC5slS7BEiBAoLuAc6E7sQ4uJGA9XSjZhkqAwF3AvmcilAiYNyVq6hAgcIKACzSDs+jAGQyuOwIEpgvY96anQAAHCVhPByXTUAgsLmC/WTxBwttKwHraKl2CJUCAQHcB50J3Yh0QIEBgKwHnwlbpEiwBAgS6CzgXuhPr4EIC1tOFkm2oBAjcBex7JkKJgHlToqYOAQInCLhAMziLDpzB4LojQGC6gH1vegoEcJCA9XRQMg2FwOIC9pvFEyS8rQSsp63SJVgCBAh0F3AudCfWAQECBLYScC5slS7BEiBAoLuAc6E7sQ4uJGA9XSjZhkqAwF3AvmcilAiYNyVq6hAgcIKACzSDs+jAGQyuOwIEpgvY96anQAAHCVhPByXTUAgsLmC/WTxBwttKwHraKl2CJUCAQHcB50J3Yh0QIEBgKwHnwlbpEiwBAgS6CzgXuhPr4EIC1tOFkm2oBAjcBex7JkKJgHlToqYOAQInCCxzgebv//X3HyeARsfwx3/6Y7SocgQIECBAgAABAgQIECBAgAABAgQIECBAgAABAgQIECBAgAABAgQIECBAgAABAgQIECBAgAABAg0E/vSnPzVopbyJ31ygKcdTkwABAgQIECBAgAABAgQIECBAgAABAgQIECBAgAABAgQIECBAgAABAgQIECBAgAABAgQIECBAIC0w/QLNjx8/LvEv0Pgnz9KTUQkCBM4SsO+dlU+jmStgPc311zuBKwnYb66UbWPtLWA99RbWPgECBPYScC7slS/REiBAoLeAc6G3sPYJECCwl4BzYa98iXZtAetp7fyIjgCB9gL2vfamV2jRvLlClo2RAIF3Ao/978//+uepQL+5QDPVX+cECBDoJuBBuxuthi8oYD1dMOmGTGCSgP1mErxujxSwno5Mq0ERIECgWMC5UEynIgECBI4UcC4cmVaDIkCAQLGAc6GYTkUCvwhYTyYFAQJXE7DvXS3jbcZr3rRx1AoBAvsJuEAzOGcOnMHguiNAYLqAfW96CgRwkID1dFAyDYXA4gL2m8UTJLytBKynrdIlWAIECHQXcC50J9YBAQIEthJwLmyVLsESIECgu4BzoTuxDi4kYD1dKNmGSoDAXcC+ZyKUCJg3JWrqECBwgoALNIOz6MAZDK47AgSmC9j3pqdAAAcJWE8HJdNQCCwuYL9ZPEHC20rAetoqXYIlQIBAdwHnQndiHRAgQGArAefCVukSLAECBLoLOBe6E+vgQgLW04WSbagECNwF7HsmQomAeVOipg4BAicIuEAzOIsOnMHguiNAYLqAfW96CgRwkID1dFAyDYXA4gL2m8UTJLytBKynrdIlWAIECHQXcC50J9YBAQIEthJwLmyVLsESIECgu4BzoTuxDi4kYD1dKNmGSoDAXcC+ZyKUCJg3JWrqECBwgoALNIOz6MAZDK47AgSmC9j3pqdAAAcJWE8HJdNQCCwuYL9ZPEHC20rAetoqXYIlQIBAdwHnQndiHRAgQGArAefCVukSLAECBLoLOBe6E+vgQgLW04WSbagECNwF7HsmQomAeVOipg4BAicIuEAzOIsOnMHguiNAYLqAfW96CgRwkID1dFAyDYXA4gL2m8UTJLytBKynrdIlWAIECHQXcC50J9YBAQIEthJwLmyVLsESIECgu4BzoTuxDi4kYD1dKNmGSoDAXcC+ZyKUCJg3JWrqECBwgoALNIOz6MAZDK47AgSmC9j3pqdAAAcJWE8HJdNQCCwuYL9ZPEHC20rAetoqXYIlQIBAdwHnQndiHRAgQGArAefCVukSLAECBLoLOBe6E+vgQgLW04WSbagECNwF7HsmQomAeVOipg4BAicIuEAzOIsOnMHguiNAYLqAfW96CgRwkID1dFAyDYXA4gL2m8UTJLytBKynrdIlWAIECHQXcC50J9YBAQIEthJwLmyVLsESIECgu4BzoTuxDi4kYD1dKNmGSoDAXcC+ZyKUCJg3JWrqECBwgoALNIOz6MAZDK47AgSmC9j3pqdAAAcJWE8HJdNQCCwuYL9ZPEHC20rAetoqXYIlQIBAdwHnQndiHRAgQGArAefCVukSLAECBLoLOBe6E+vgQgLW04WSbagECNwF7HsmQomAeVOipg4BAicIuEAzOIsOnMHguiNAYLqAfW96CgRwkID1dFAyDYXA4gL2m8UTJLytBKynrdIlWAIECHQXcC50J9YBAQIEthJwLmyVLsESIECgu4BzoTuxDi4kYD1dKNmGSoDAXcC+ZyKUCJg3JWrqECBwgoALNIOz6MAZDK47AgSmC9j3pqdAAAcJWE8HJdNQCCwuYL9ZPEHC20rAetoqXYIlQIBAdwHnQndiHRAgQGArAefCVukSLAECBLoLOBe6E+vgQgLW04WSbagECNwF7HsmQomAeVOipg4BAicIuEAzOIsOnMHguiNAYLqAfW96CgRwkID1dFAyDYXA4gL2m8UTJLytBKynrdIlWAIECHQXcC50J9YBAQIEthJwLmyVLsESIECgu4BzoTuxDi4kYD1dKNmGSoDAXcC+ZyKUCJg3JWrqECBwgoALNIOz6MAZDK47AgSmC9j3pqdAAAcJWE8HJdNQCCwuYL9ZPEHC20rAetoqXYIlQIBAdwHnQndiHRAgQGArAefCVukSLAECBLoLOBe6E+vgQgLW04WSbagECNwF7HsmQomAeVOipg4BAicIuEAzOIsOnMHguiNAYLqAfW96CgRwkID1dFAyDYXA4gL2m8UTJLytBKynrdIlWAIECHQXcC50J9YBAQIEthJwLmyVLsESIECgu4BzoTuxDi4kYD1dKNmGSoDAXcC+ZyKUCJg3JWrqECBwgoALNIOz6MAZDK47AgSmC9j3pqdAAAcJWE8HJbPjUP75X/7t3vr//e//NO+lZ9vNg9VglYD9popPZQK/E5i5nuzbJiMBAgTWE5h5LqynISICBAgQcC6YAwQIECDwLOBcMB8ItBOwntpZaokAgT0E7Ht75Gm1KE+dN71/I+3dfu95snv8vX1mtz8iPyP6mO2Y6v+4CzT/8Z//nRpz0ed/++tfiuq9Vjr1wGmCoxECBI4UsO8dmVaDmiRgPU2CX7jbd19oen7J6dn2wsyXDM1+c8m0G3QngZHr6XWftm93SqpmCRAgUCEw8lyoCFNVAgQIEBgk4FwYBK0bAgQIbCLgXNgkUcLcQsB62iJNgiRAoKGAfa8h5oWaOnXe9P6NtHf7vafg7vH39mnZ/sP6tc1v/1HkHvnxdwS/ZtUFmuBMd4EmCLVzsd9++xz9jx/vP3tX51PZ5xYe9b6VLYkn179n/Lmx3MqvFk/JGNT5ReDUB+2RqX73IBV5iHqOcVb5Tw+Bt9h6/OsYI/Myoy/raYb62n2WXKBJfdH69nmq7tpaossRsN/kaNWXzT0vv5V/RJM6Z5/bSJWtH+G1Wxi5nlq/+Gqx70fm67cZYn5ee/0YPYETBUaeCyf6GRMBAgROE3AunJZR4yFwPYHIu4OW775q3xOsHq9z4XpryIj7CVhP/Wy1TIDAmgL2vTXzsnpUtfNm1d8BI8/9NbmJtn9VnxrbT3WjlrXfGXvEnttmdH7ltLvi3xHkxN+j7LEXaFpdeHn8izat2qs9cHpMAm0+Xdx4d6Hl02WXd/975GLMDTxV7tvnqbrRhPaMPxrDc7nV4ikZgzpvBex7dRMj94/jVyrvj/Drcv+utvXU3nS1FiNf+J6/7OWu+dt4U1+0rN3VZsWceOw349xL1lxqHaeif91rTniJlBrzzM9brKdozk568VU7z2fmXN8ECBD4JtDiXCBMgAABAucIOBfOyaWRELiqQOr7e+67r9zyue6rx+tcyM2o8gQ+C1hPZgcBAlcTsO9dLeNtxjtr3qSey59H9+nvaCL/MelPZSJ/m/NO+NFeTvwlmSptP1ovWi4Ve6njo93I3yk895Eqn1P2FkOpQ2m9lOfj85z2r/h3BFHHVDkXaBJCLtCkptABn0cupLyWqbng8vyvrORc2HmmjsT8LTU94y+ZEqvFUzIGdT4KzHrQPiEluT8SrFQ+8iAXKXNCHluOwXpqqblmW7nrwgWaNfN4QlT2mzFZjKz5knWeiv7W5u3lUqT/VFs+TwvUrqecSzE5ZdORl780jLSdKmN+poR8ToDArgK158Ku4xY3AQIECLwXcC6YGQQI7CyQ+uOkyHf75zK55XPtdojXuZCbVeUJfBawnswOAgSuJmDfu1rG24x31ryJPPvfRvipXKp+6vNPetF60XKlWSptP1ovWq40/lS9aP/Rcq/9RetFy+W0/3qhJWXx+Dz1H1N+107O3wbklI3EXGoXaXtUGRdoEtIu0IyaihP7iVxGaXGB5vnizGO4O12gicZfksqSCzQ94ykZgzofBWY9aJ+Qkm8PGrl/TDu6fOQhKVLmhDy2HIP11FJzzbZy10Xu2v72guEhEvkyl/qvOqypK6ocAftNjlZ52ciaL1nn3yLK/aOE8tGp+RCoWU+5L4Vbvvh6PQ9G7/2R9WGWESBAYEeBmnNhx/GKmQABAgS+CzgXzBACBHYUePcO+d17g8h3+9x3VZE2X013ite5sOOKEPOqAtbTqpkRFwECvQTse71kz2531ryJPNenyuT+XV0kk6k+H21Ey0X6fFemtP1ovWi50vhT9aL9R8t9+g6Y+n27d/sph0+fR+K68t8RlLq+1nOBJiHpAk2rqbZwO7kXaHLLvxt6yYWR53YiMXwij9RNlUl9npPuSFupMqnPc+JRtrnArAft5gMZ3GDug9Du5Qfzbtud9bRt6sKBR9byc2Mlf1if6qPHS4YwgILLCNhvxqQitR5vUZSs82/R39ob9U9Lj1Fcv5ea9ZR68fVp9LU5bnkRpzRDkfVR2rZ6BAgQmClQcy7MjFvfBAgQINBHwLnQx1WrBAiME6h9nzziAk3qnfrj88i7iN7xOhfGzV09nS9gPZ2fYyMkQOD3AvY9M6JEYNa8yX32fje2dxflX8ulLlC8lo/EdasTLVeSk5r2o3FFy5XGn6oX7T9abnQec+L6NE+/zc1I+1f+O4LU/Ip+7gJNQsoFmuhU2rhc5PLFc5nc8u9oXKD5qdLbc+OpeUrosx60d/fLfRDavfzu+RoVv/U0SnpeP5G1/BxdyR/WR14i3Poo/S8GztPTc0sB+01Lzc9tRdZ8y4sMLdsaI3RGL6XrKTU/ImdAqo1PLxPfnQPP50fuy+aSTObGXtKHOgQIEJghUHouzIhVnwQIECDQX8C50N9YDwQI9BVoeYEmEmnt+4LV43UuRGaBMgRiAtZTzEkpAgTOEbDvnZPLkSOZNW9Sz/Wpzx9GqUsEub9p1vbbKnfROF77i9aLlms1ntI4b/VyfqPOKfvadslYU/OrdH6m8lPyee3finyzzXUvse5RxwWahKoLND2m3WZtvl7w6H3ho0X734hbtB9pI5rmSFupMqnPo7Eo10Vg1oN2l8EMbDT1oPP8EHd7GNu9/EDarbuynrZOXyj4yFp+bijyx9O5X0Rrf0AMDVSh5QXsN2ukqGSNf4v81t7zS5zcPWcNlf2iKF1PqfxE5keqjYdmzkutnLKl2YrGXdq+egQIEJgpUHouzIxZ3wQIECDQT8C50M9WywQIjBGo+Q5fUrekTuqdelSqpO/cOs6FaDaUI5AWsJ7SRkoQIHCWgH3vrHyOGs2MeRN5Ro6UuRmVXlD45Fvbb4u8RWN411e0brRci/HUxPnuu1wqptSllhbfDyN+qTLPv7l/GtOnsUTb/va3Iak2HjHl/G1ATtlUHkd87gJNQtkFmhHTcPE+XKD5NUEtL6xE2kqVSX2++BQ7PbwZD9onmEYeUp7L7F7+hJyNGIP1NEJ5bh+RtZz6Mpdqo+bzVN25enpvKWC/aalZ3lbqgsS7lyo5L1Gs6fLc5NQsXU+p/KTmx7eXxs+fPcaS8zKxRf1vhqmx5/grS4AAgdUESs+F1cYhHgIECBBoI+BcaOOoFQIE5gnUfIfPrZtb/p1KTRu5dXPL3+J1Lsyby3o+T8B6Oi+nRkSAwHcB+54ZUiIwY95EnpMjZZ5/r3z9nTNa/9ns9bf3b7+dlrQfzU9p26vEHxlnyRhTdVKft/x+GOkrVebb5zV1P62L1zYj/T/MVvo7gsj8ipZxgSYh5QJNdCodWu7dxYzIZY1UmW+fp+reqCNlPqUkUjdVJvV5znSItJUqk/o8Jx5lmwvMeNBuPogJDaYehF4fdnYvP4F4yy6tpy3TlhV0ZC1/+wL//FnOH9FH2yz9cpSFoPASAvab+Wn4tB88v/jKeRF4q5dTfr7AORGUrqfUmVB7gaan8OsL2lZ95b6ca9WvdggQINBSoPRcaBmDtggQIEBgHQHnwjq5EAkBAmUCqfcXn1pN1fv0bqH23UCq39nxOhfK5qFaBN4JWE/mBQECVxOw710t423GWzJvRvwOGH1uT/2mnvP9odUFlBE+77LfKv42M+t7K9H8PreSqpP6/JtZzjy5tRPpK1UmcoGl9u++WvwLNCPmw6w+XKBJyLtAM2tqLtDvp0sZkcsaqTI1nz/q3oh+/Ph5mSZC9lz+9n9/+n+t4kvFNCKeVAw+7y5Q8qDdPagNOkg9RL0+jK1WPvWw+O2PfzdIz7QQradp9MM6jqzl1BfEVBs1n6fqDoPSUXcB+0134q8dtH5Z0vLF4VyZPXsvXU+pPXflCzR7ZkrUBAgQGCNQei6MiU4vBAgQIDBawLkwWlx/BAi0Fki9v3jXX0md1O9O0XGV9F1SpzRe50I0k8oRSAtYT2kjJQgQOEvAvndWPkeNZtV5E30Gb/U7+Gs7qf5Tn4/K36OfleKP2ETKvBqm6qQ+n/HdtHR+psZS8nnuHBk9h2f05wJNQt0FmhnTcnKfrxdUXsNJXS65lU+VSX3+3MZr/9FLJ58Yc/r+dMkm0kY0jZG2UmVSn0djUa6LwKoP2l0G27DR1IPO64v31cq/PqC/0txuOEdibkh6RFPW0xFp/DqI3HUR+ePpll8qc+M7P2PnjtB+Mye3jzV26z33v3Ly6eXY45nhXXvW9Jg8l66nVH4iZ0CqjTECeiFAgACBZ4HSc4EiAQIECJwp4Fw4M69GReBKAjnvHnq9+8rxXj1e50JONpUl8F3AejJDCBC4moB972oZbzPeVedN9Lm99ILCq17u5YJofG2ylG5lpfgjNt/KPH9vTI88XqLl30tExviI7NN4vv09SKr9ks9z50hcdt+SLtAkcucCzb6TuyjyyEWMFmUibXwbQE39SN1UmdTnOfiRtlJlUp/nxKNsc4FVH7SbD7Rxg6kHnVt3z2VWKx/hiMQcaedKZayn87Oduy4ifzz96Yt/SrPll8dUXz5fT8B+Mz4nuev/U4Q5Lz5a9Tlea68eS9dTKj/fXh4+9vDUS+PWkqUXv1rHoT0CBAisLFB6Lqw8JrERIECAQLmAc6HcTk0CBNYQSL2/eEQZLZcaVW070frRcq3jdS6kRH1OIC5gPcWtlCRA4AwB+94ZeRw9ilXnTfR5PHXZIvLbZer31NX/dma1+CO5i5QZsRZS8ycVQ2R+pdp493nKJ/r5u7b9HcFPFRdoErPTBZqS5btpnegljEi5VJnU5ynCmvqRuqkyqc9T8T9/HmkrVSb1eU48yjYXWPVBu/lAGzeYetC5decCTWP0DZqznjZIUmWIkbX/3EXJBZqaEHPjq+lL3bkC9pux/i3X1rsLNJ9e3LTsd6zYXr3VrKfcF545F6giiuZIREkZAgQI5AnUnAt5PSlNgAABAjsIOBd2yJIYCRD4JhB5dxApE1WubStSP1KmV7zOhaiscgTSAtZT2kgJAgTOErDvnZXPUaOpnTelz86Reqky3z5P1X34psrl/lb7mrdU+5/yHK2XKlcbf8k8TMV0azNSpqTvlnVWjzE3t/6O4NfZ4QJNYsW4QNNyS1m4rZwLGJGyqTKpz1NUNfUjdVNlUp+n4n/+PNJWqkzq85x4lG0uUPug3TygTRqMPIS5QLNJMhuGaT01xFy0qdTaf3x+C//2B/HvyqfaqBl6z7Zr4lK3vYD9pr1p7cuvaETvng+idXv9F1Ki/Z9armY9nfDi6/nsKsmxeVmipg4BAisL1JwLK49LbAQIECBQJuBcKHNTiwCBdQRS74xTnz+PJFI2UuabTqp+6vPe8ToX1pnbItlfwHraP4dGQIBAnoB9L89L6X8I1M6bnOfn1s/StRdoorHX/F1OtI/X+RipFylza7cm/pJ1koor9fmnPqO/Obf6bbk0zhKzkjon/B1Bybhb1nGBJqHpAk3L6bZwW7kXML6Vj7RVUz/Sfoq6pv9b2y1ieI5xtXhSfj7PEqh90M7q7LDCuQ/6K5VPPUSmPj8slc2GYz01o1y2odQXvtcveqt90V0WVmDZAvabbLLiCjlnYqRspMwj2JyyxQNUsfmL55xnvtoc19b/9FI2Mi1a9B3pRxkCBAiMFvCcNVpcfwQIEFhbwLmwdn5ER4BAWiD1/T31+XMPkbKRMt+iTtVPfd47XudCes4pQSAqYD1FpZQjQOAUAfveKZkcO47aeZPz/Jz7LH0rn3tJ4NFHKq7U569ZeC0frR8tl+ov9/NU+dK4IrMz1Xbq80+x3/731OWY57+5SpVNjSU3zk/tpf4O7FscqTHkzMucsimbb2szUneVMi7QJDLhAs0qU7VjHCWXQXpe+EjFk/o8QtUz/kj/r2VWi6dkDOp8FKh90L4ybc4fR6YeTHL/yL62fOohMvX5lfP+bezWk5mR+pKb2gue65esw5I6srangP1mTN5y11SkfKTMY3Q5ZceInNlLi/X0+mLt08uyFV98lc6z0npnziKjIkDgJIEW58JJHsZCgACBqws4F64+A4yfwP4Cub9lfRtx5F1ApExpH7ltR8pHyjzH61zYf00YwToC1tM6uRAJAQJjBOx7Y5xP66V23tRcDrhZpi4I3Mp86uNb3ZbfU97lPPqc38Mn2nfp96LaOZ6KL/X5c/85ZVvUa93G8/yNzPVH/znj3vnvCGrnWm19F2gSgi7Q1E6xDeqXXkh5Vy/aVqrcp89T9XK4e8afE8ej7GrxlIxBnbcCtQ/aV2etvciSehDr2f6nh7mch7yr5/91/NaTGfEqkLuGe3zZk5UzBew3Y/Jacia2fNlX0v8YmbN6GbmeXKA5a+4YDQECZwqMPBfOFDQqAgQInCXgXDgrn0ZD4IoCLd9VlfymlWu+erzOhdyMKk/gs4D1ZHYQIHA1Afve1TLeZry186b09+bSetFRr9J+aRyl9VbwaRl7aVul9Z79WrSR+o77KV+t+v42nto+autH52rPci7QJHRdoOk5/RZp+3FxIxLOjx+/L/Wu7muZd+1GLsJ8iivSfmQstzI944/G8FxutXhKxqDOLwK1D9pI39+kj9yif7abVf7TTfqcW9XmwE8B68lseBVwgcac6CVgv+kl+/t2c/6LM89n57d6OWfsCS81xmSqrpeR68kFmrpcqU2AAIERAiPPhRHj0QcBAgQI1Ak4F+r81CZAYL5A5EJKJMqad18577hWiPebh3MhMluUIRATsJ5iTkoRIHCOgH3vnFyOHEntvMl5Fn8eV2m9qM0q7ZfGUVpvBZ+WsZe2VVqvxxwtiaWkTir3K/4dQSrm3p+7QJMQdoGm9xTUPgECpwvUPmif7mN8BHIErKccrWuUdYHmGnmeMUr7zQx1fZ4qMHI9rfjiq/QFX2m9U+eRcREgcI7AyHPhHDUjIUCAwLkCzoVzc2tkBAiMEzjpHYJzYdy80dP5AtbT+Tk2QgIEfi9g3zMjSgRq503ps3hpvegYV2m/NI7SeiN8cv4jodF4buXe/YdCSx1a/YcTauO/1S8ZQ0mdVKwr/h1BKubenx97gaY13N/++pcmTdYeOE2C0AgBAgQGCtj3BmLr6ngB6+n4FDcZYPSLVLRck6A0sp2A/Wa7lAl4YYGZ66l2r6+t//xSsDRFOf+qUmkf6hEgQGCkwMxzYeQ49fqsfgEAACAASURBVEWAAAECMQHnQsxJKQIECKQEbu8wTniH4FxIZdrnBOIC1lPcSkkCBM4QsO+dkcfRo6idN7WXKXo9w7f4jfNbLqLtX9Wn5Tx+NkzNl5yyLWOMzJWS/lLjLWnzUSc6hz/1UVu/JvZWdV2gCUq6QBOEUowAAQIvArUP2kAJEPgpYD2ZDRGB6JeUmi/qPb+kRcaoTH8B+01/Yz1cR2DmeoqeCT1ffJXGUFrvOjPLSAkQ2FVg5rmwq5m4CRAgcLKAc+Hk7BobAQKjBE65PHPzci6MmjX6uYKA9XSFLBsjAQLPAvY986FEoHbelP6eV1ovOsZV2i+No7TeKj7ROHLKRf/GabW/ZyrJZUmdHMtb2do+auvnxtuj/HEXaHogtWyz9sBpGYu2CBAgMELAvjdCWR9XEbCerpJp4yQwX8B+Mz8HIjhHwHo6J5dGQoAAgRYCzoUWitogQIDAOQLOhXNyaSQECBBoIeBcaKGoDQL/ELCezAQCBK4mYN+7WsbbjPf/tXf3oNN3fULYr4cQElgWNrJhq6TZIGyeRovAggTCWrghkCosRAnYpDApLISFNBsi2Ai22lpZrLUgyNrIooVgtY1oIykSkmhCIthdYf5PJvfcc8/M+Z7zO+/ns9Wz95yX7/l8z8vMb+Zcf/OmjqNWCBBYT8AFms45c+B0BtcdAQLDBex7w1MggI0ErKeNkmkoBCYXsN9MniDhLSVgPS2VLsESIECguYBzoTmxDggQILCUgHNhqXQJlgABAs0FnAvNiXVwkID1dFCyDZUAgS8B+56JUCJg3pSoqUOAwA4CLtB0zqIDpzO47ggQGC5g3xueAgFsJGA9bZRMQyEwuYD9ZvIECW8pAetpqXQJlgABAs0FnAvNiXVAgACBpQScC0ulS7AECBBoLuBcaE6sg4MErKeDkm2oBAh8Cdj3TIQSAfOmRE0dAgR2EHCBpnMWHTidwXVHgMBwAfve8BQIYCMB62mjZBoKgckF7DeTJ0h4SwlYT0ulS7AECBBoLuBcaE6sAwIECCwl4FxYKl2CJUCAQHMB50JzYh0cJGA9HZRsQyVA4EvAvmcilAiYNyVq6hAgsIOACzSds+jA6QyuOwIEhgvY94anQAAbCVhPGyXTUAhMLmC/mTxBwltKwHpaKl2CJUCAQHMB50JzYh0QIEBgKQHnwlLpEiwBAgSaCzgXmhPr4CAB6+mgZBsqAQJfAvY9E6FEwLwpUVOHAIEdBFyg6ZxFB05ncN0RIDBcwL43PAUC2EjAetoomYZCYHIB+83kCRLeUgLW01LpEiwBAgSaCzgXmhPrgAABAksJOBeWSpdgCRAg0FzAudCcWAcHCVhPByXbUAkQ+BKw75kIJQLmTYmaOgQI7CDgAk3nLDpwOoPrjgCB4QL2veEpEMBGAtbTRsk0FAKTC9hvJk+Q8JYSsJ6WSpdgCRAg0FzAudCcWAcECBBYSsC5sFS6BEuAAIHmAs6F5sQ6OEjAejoo2YZKgMCXgH3PRCgRMG9K1NQhQGAHARdoOmfRgdMZXHcECAwXsO8NT4EANhKwnjZKpqEQmFzAfjN5goS3lID1tFS6BEuAAIHmAs6F5sQ6IECAwFICzoWl0iVYAgQINBdwLjQn1sFBAtbTQck2VAIEvgTseyZCiYB5U6KmDgECOwi4QNM5iw6czuC6I0BguIB9b3gKBLCRgPW0UTINhcDkAvabyRMkvKUErKel0iVYAgQINBdwLjQn1gEBAgSWEnAuLJUuwRIgQKC5gHOhObEODhKwng5KtqESIPAlYN8zEUoEzJsSNXUIENhBwAWazll04HQG1x0BAsMF7HvDUyCAjQSsp42SaSgEJhew30yeIOEtJWA9LZUuwRIgQKC5gHOhObEOCBAgsJSAc2GpdAmWAAECzQWcC82JdXCQgPV0ULINlQCBLwH7nolQImDelKipQ4DADgIu0HTOogOnM7juCBAYLmDfG54CAWwkYD1tlExDITC5gP1m8gQJbykB62mpdAmWAAECzQWcC82JdUCAAIGlBJwLS6VLsAQIEGgu4FxoTqyDgwSsp4OSbagECHwJ2PdMhBIB86ZETR0CBHYQcIGmcxYdOJ3BdUeAwHAB+97wFAhgIwHraaNkGgqByQXsN5MnSHhLCVhPS6VLsAQIEGgu4FxoTqwDAgQILCXgXFgqXYIlQIBAcwHnQnNiHRwkYD0dlGxDJUDgS8C+ZyKUCJg3JWrqECCwg4ALNJ2z6MDpDK47AgSGC9j3hqdAABsJWE8bJdNQCEwuYL+ZPEHCW0rAeloqXYIlQIBAcwHnQnNiHRAgQGApAefCUukSLAECBJoLOBeaE+vgIAHr6aBkGyoBAl8C9j0ToUTAvClRU4cAgR0EXKDpnEUHTmdw3REgMFzAvjc8BQLYSMB62iiZhkJgcgH7zeQJEt5SAtbTUukSLAECBJoLOBeaE+uAAAECSwk4F5ZKl2AJECDQXMC50JxYBwcJWE8HJdtQCRD4ErDvmQglAuZNiZo6BAjsIOACTecsOnA6g+uOAIHhAva94SkQwEYC1tNGyTQUApML2G8mT5DwlhKwnpZKl2AJECDQXMC50JxYBwQIEFhKwLmwVLoES4AAgeYCzoXmxDo4SMB6OijZhkqAwJeAfc9EKBEwb0rU1CFAYAcBF2g6Z9GB0xlcdwQIDBew7w1PgQA2ErCeNkqmoRCYXMB+M3mChLeUgPW0VLoES4AAgeYCzoXmxDogQIDAUgLOhaXSJVgCBAg0F3AuNCfWwUEC1tNByTZUAgS+BOx7JkKJgHlToqYOAQI7CExzgeYP/+Efft8BNDqGX/1jvxotqhwBAgQIECBAgAABAgQIECBAgAABAgQIECBAgAABAgQIECBAgAABAgQIECBAgAABAgQIECBAgEAFgV/7tV+r0Ep5Ez9zgaYcT00CBAgQIECAAAECBAgQIECAAAECBAgQIECAAAECBAgQIECAAAECBAgQIECAAAECBAgQIECAAIG0wPALNN+/fz/iL9D4k2fpyagEAQJ7Cdj39sqn0YwVsJ7G+uudwEkC9puTsm2srQWsp9bC2idAgMBaAs6FtfIlWgIECLQWcC60FtY+AQIE1hJwLqyVL9HOLWA9zZ0f0REgUF/Avlff9IQWzZsTsmyMBAi8Erjvfz//jZ8PBfqZCzRD/XVOgACBZgLeaDej1fCBAtbTgUk3ZAKDBOw3g+B1u6WA9bRlWg2KAAECxQLOhWI6FQkQILClgHNhy7QaFAECBIoFnAvFdCoS+ImA9WRSECBwmoB977SM1xmveVPHUSsECKwn4AJN55w5cDqD644AgeEC9r3hKRDARgLW00bJNBQCkwvYbyZPkPCWErCelkqXYAkQINBcwLnQnFgHBAgQWErAubBUugRLgACB5gLOhebEOjhIwHo6KNmGSoDAl4B9z0QoETBvStTUIUBgBwEXaDpn0YHTGVx3BAgMF7DvDU+BADYSsJ42SqahEJhcwH4zeYKEt5SA9bRUugRLgACB5gLOhebEOiBAgMBSAs6FpdIlWAIECDQXcC40J9bBQQLW00HJNlQCBL4E7HsmQomAeVOipg4BAjsIuEDTOYsOnM7guiNAYLiAfW94CgSwkYD1tFEyDYXA5AL2m8kTJLylBKynpdIlWAIECDQXcC40J9YBAQIElhJwLiyVLsESIECguYBzoTmxDg4SsJ4OSrahEiDwJWDfMxFKBMybEjV1CBDYQcAFms5ZdOB0BtcdAQLDBex7w1MggI0ErKeNkmkoBCYXsN9MniDhLSVgPS2VLsESIECguYBzoTmxDggQILCUgHNhqXQJlgABAs0FnAvNiXVwkID1dFCyDZUAgS8B+56JUCJg3pSoqUOAwA4CLtB0zqIDpzO47ggQGC5g3xueAgFsJGA9bZRMQyEwuYD9ZvIECW8pAetpqXQJlgABAs0FnAvNiXVAgACBpQScC0ulS7AECBBoLuBcaE6sg4MErKeDkm2oBAh8Cdj3TIQSAfOmRE0dAgR2EHCBpnMWHTidwXVHgMBwAfve8BQIYCMB62mjZBoKgckF7DeTJ0h4SwlYT0ulS7AECBBoLuBcaE6sAwIECCwl4FxYKl2CJUCAQHMB50JzYh0cJGA9HZRsQyVA4EvAvmcilAiYNyVq6hAgsIOACzSds+jA6QyuOwIEhgvY94anQAAbCVhPGyXTUAhMLmC/mTxBwltKwHpaKl2CJUCAQHMB50JzYh0QIEBgKQHnwlLpEiwBAgSaCzgXmhPr4CAB6+mgZBsqAQJfAvY9E6FEwLwpUVOHAIEdBFyg6ZxFB05ncN0RIDBcwL43PAUC2EjAetoomYZCYHIB+83kCRLeUgLW01LpEiwBAgSaCzgXmhPrgAABAksJOBeWSpdgCRAg0FzAudCcWAcHCVhPByXbUAkQ+BKw75kIJQLmTYmaOgQI7CDgAk3nLDpwOoPrjgCB4QL2veEpEMBGAtbTRsk0FAKTC9hvJk+Q8JYSsJ6WSpdgCRAg0FzAudCcWAcECBBYSsC5sFS6BEuAAIHmAs6F5sQ6OEjAejoo2YZKgMCXgH3PRCgRMG9K1NQhQGAHARdoOmfRgdMZXHcECAwXsO8NT4EANhKwnjZKpqEQmFzAfjN5goS3lID1tFS6BEuAAIHmAs6F5sQ6IECAwFICzoWl0iVYAgQINBdwLjQn1sFBAtbTQck2VAIEvgTseyZCiYB5U6KmDgECOwi4QNM5iw6czuC6I0BguIB9b3gKBLCRgPW0UTINhcDkAvabyRMkvKUErKel0iVYAgQINBdwLjQn1gEBAgSWEnAuLJUuwRIgQKC5gHOhObEODhKwng5KtqESIPAlYN8zEUoEzJsSNXUIENhBwAWazll04HQG1x0BAsMF7HvDUyCAjQSsp42SaSgEJhew30yeIOEtJWA9LZUuwRIgQKC5gHOhObEOCBAgsJSAc2GpdAmWAAECzQWcC82JdXCQgPV0ULINlQCBLwH7nolQImDelKipQ4DADgIu0HTOogOnM7juCBAYLmDfG54CAWwkYD1tlExDITC5gP1m8gQJbykB62mpdAmWAAECzQWcC82JdUCAAIGlBJwLS6VLsAQIEGgu4FxoTqyDgwSsp4OSbagECHwJ2PdMhBIB86ZETR0CBHYQcIGmcxYdOJ3BdUeAwHAB+97wFAhgIwHraaNkNhzKr//xP/nV+j//p/+kei8t264erAYvCdhvLvGpTOBHAiPXk33bZCRAgMB8AiPPhfk0RESAAAECzgVzgAABAgQeBZwL5gOBegLWUz1LLREgsIaAfW+NPM0W5a7zpvV3pK3bbz1PVo+/tU+k/daGrduPjHH3MttdoPm7f/8fNcnZb//Wb1Zpd9cDpwqORggQ2FLAvrdlWg1qkID1NAh+4m5ffWBq+SGqZdsTMx8Zmv3myLQbdCOBnuvpeZ+2bzdKqmYJECBwQaDnuXAhTFUJECBAoJOAc6ETtG4IECCwiIBzYZFECXMJAetpiTQJkgCBigL2vYqYBzW167xp/R1p6/ZbT8HV42/t86r91t/Dt25/hNnsfbpAE8yQCzRBqJWL/exn76P//v31a6/qvCv72MK93qeyJfHk+reMPzeWW/nZ4ikZgzo/Edj1jXbPVN/fID32+ekvS8xU/lUs93G0+OsYPfMyoi/raYT63H2WXKBJfRD+9Hqq7txaossRsN/kaF0vm3tefiofPWcf23AmX8/hpxZ6rqfaD9Zq7PuR+frJz/xsOz+1ToBAf4Ge50L/0emRAAECBHIFnAu5YsoT2F8g8lk891nSK7Urz4Zy+4+Wz3mGEHleULO9lFfud3PvZrJzYf81boT9BKynftZ6IkBgDgH73hx5WC2Kq/Mm5z33K5vI+/oS08jnqpJ273Wi7Z/qc8X2se5MfrW/h382qt1+dI7WytWK7Wx7gabWhZf7X7Sp1d7VA2fFSbZEzJ8utLx77dV/j1yMuYGkypXEkwvdMv7cWN6ZpJzu/UTLlcSlzmUB+941wtwfx89U3o/wr+X+VW3rqb7pbC1GPvw9PkDIXfO38aY+JFm7s82KMfHYb/q5l6y51DpORf+817R6MJmK45TXa6ynaM52erB2dZ6fMr+MkwCB9QRqnAvrjVrEBAgQIPBOwLlgbhAg8CyQ+jxc8izpXR/3/57zbCi3/9zyqRmR8knVz/V+fKb+zqvkOb1zITdTyhPIF/A+K99MDQIE1haw762dv1HRj5o3Oe/r3/2OJvKPT78rE/ltzquc3NvLib8kt6XtR+tFy5XEfq9To48abUTGEOmn9Hv4E7/nj5jPUMYFmkQWXKCZYZo2jiFy+eK5zJULLo9/ZeXVX6ApiSeXqGX8ubHcys8WT8kY1HkrMOqN9g4pyf1SYabyJW8sd8hZ6zFYT62Fx7cfWTuPUZZ8MZfqI3cvGa8mghYC9psWqj9tM7UebzVK1nkq+lubt4d7kf5TbXk9LXB1PeU8jMspm448feky0kZpGfOzVE49AgRmF7h6Lsw+PvERIECAQJ6AcyHPS2kCuws8/rDm1Q+9Ip+Vo2VKng1F277lKdp+pM173nPKRuZKtL1Pz9JqP093LkQypwyBmID1FHNSigCBfQTse/vksudIRs2bnPfi988Xjy6p+qnX3xlH60XLleaytP1ovWi50vhv9Wr0UaONyBgi/ZR8D59TJ6dsrTFF2tm5jAs0iey6QLPz9P//xlZyYaXkwsfjxZk760oXaKLxl0yZlp4l8ahTVWDUG+2qgxjUWO5D95nKl7yxHMS8VLfW01LpKgo2snZSDwVSbURf/zSAnH+RsAhCpeEC9ps+KUitx3cPliL1Ig/9rrTTR2iPXq6sp3c5iv73Kzm+171noffefyX2PWaOURAgsKvAlXNhVxPjIkCAwMkCzoWTs2/sBH4QeP4Mfnul1QWax8/buZ+9I+Vz24+0eZfKKRuZX5H2UuPJ/W4uFZdzISXkdQJxAespbqUkAQJ7CNj39shj71GMmje578VfudR+L37rIxJXTrnSfEbjeG4/Wi9arjT+WkY94ozGmnvBJfp9/rvPu1fGPvp7/ivzpmddF2gS2i7Q9JyOg/rKvUCTW/7VsEoujDy2E4nhHWekbqpM6vWcVEbaSpVJvZ4Tj7LVBUa90a4+kM4NRt4EpR7af3qTPFv7nXmX7c56WjZ14cAja/OxsVflU21ceT1VNzxQBacXsN/0SVFkTZWs80/R39rr9ael+yjO38uV9ZR6sPZu9FdznPsAsEUWIuujRb/aJECAQGuBK+dC69i0T4AAAQL9BZwL/c31SGB2gas/Akt9nr7ybCjV9s32yndXqWdat9dr/QMfkbHcx/PuOUukjUiZx3E7F2ZfoeJbScB6WilbYiVAoIaAfa+G4nltjJo3kffJqTLPlwReZS/380Oqz3sf0XKlM6q0/Wi9aLnS+J8/G5a20yPOaKy535+f/D1/ab5713OBJiHuAk3vKTmgv8jli8cyueVfDckFmh9UWnsOmFK6/LHAqDfaq+ch8gbwypcQs7W/er56xW899ZIe109kbT5GV/LD+shDhFsfpf/C4Tg9PdcUsN/U1HzfVmTN5z6I+RR5zbb6CO3RS+l6Ss2PyBmQauNZ+PGMeD4HPr3WIlO5sbeIQZsECBBoIVB6LrSIRZsECBAgMF7AuTA+ByIgMJvAp8/Dkc/KOfUj7aWeR797tnB7rhBpP1Lm1ke0XDSfkfZSz9JK2kjF51xICXmdQFzAeopbKUmAwB4C9r098th7FKPmTeq9dOr1u1PqkoILNK9nVNS3dD4+/y4pNw/P+S2NI9pvxCP1+TDns/Pu3/OX5qt3PRdoEuIu0PSekhP293zBo/WFjxrtf2Ks0X6kjWgqI22lyqRej8aiXBOBUW+0mwymY6O5b8xWL9+RdumurKel0xcKPrKWUx+6Um1ceT1VNzRIhZYQsN/MkabIg5OcSG/tPT4ksqZz9MrLlq6nVH4i8yPVxquHj6kHiT0u0kTjLs+KmgQIEBgnUHoujItYzwQIECDQUsC50FJX2wTWFLjymThV9+qzoVT7N/FImefnEdFnEaly0YxHY0x5RdqJlHmM27kQzaJyBNIC1lPaSAkCBPYSsO/tlc9eoxkxbyLvkSNlPn3+iNZ/do7Wi5YryeOVtqN1o+VqxN+yr5L4XtX59L37c/l3f6H0sVxqzDt/z18rJz3acYEmoewCTY9pOHkfLtD8NEE1L6xE2kqVSb0++RTbPbwRb7R3ME29kXr+ELB6+R1y1mMM1lMP5bF9RNZy6kNXqo0rr6fqjtXTe00B+01NzfK2Ug9OHi8y3Ht590OCVFvlUaqZEihdT6k9N5LTT208z5/cH6Fcrf/JLTX2lLnXCRAgMLNA6bkw85jERoAAAQLlAs6Fcjs1CewqcOUzceQ5wNV/XCW3jxqf/6+YvOo/0t7V5y73fiN9PcboXNh1ZRvXCAHraYS6PgkQGClg3xupv27fI+ZN5D1ypMxN/V25aP3HzOV891nSfnSWlLY9Q/w18xH1qlEuYv5c5spn46ufN3Ny/ekz8f213N8J1DCfoQ0XaBJZcIFmhmk6MIZXFzMilzVSZT69nqp744iUeccWqZsqk3o9J2WRtlJlUq/nxKNsdYERb7SrD2JAg7lvzFYvP4B4yS6tpyXTlhV0ZC1/+gD/+FrOj+ijbZ7+4SkrmYsXtt+MT2Dq4dItwud1nnpIk1N+vMA+EZSup9SZcPXBWkvh54d2tfo69eFdLT/tECAwh0DpuTBH9KIgQIAAgdoCzoXaotojsL5A6nnAuxGm6t1er/Vs6NPn/uhn91S893FGy0UzH20v4hVpK1LmMXbnQjSTyhFIC1hPaSMlCBDYS8C+t1c+e42mZN70+B4w+j469Z169PPJzTvnUkLqe/kW+UuNpVb8pbGncpZ6vbTfGvUe7aK/tYrMgWhbj/Mv8hduaoxZG9++uUCTmAUu0By8TN5dyohc1kiVufL6ve4tNd+//3CZJpKqx/K3//3u/2rFl4qpRzypGLzeXKDkjXbzoBboIPKm8bHMbOVfvbF7ZI+88VwgTd1DtJ66k3fvMLKWX62lnH81MNXHlQ953cF02EzAftOMNtTwlXUYuVRxDyK1H4SCVSgpULqeUvmJ5DrVRjJ4BQgQIECgukDpuVA9EA0SIECAwBQCzoUp0iAIAlMJlHyWT9Vp8aOyVz8ESsVR8kwq2mY0iZH2ol5X2noXr3MhmknlCKQFrKe0kRIECOwlYN/bK5+9RjPrvIm8174ZRd+7pzyf20n1n3o91V/t10fHH/WIlHv8TWFNp9RllntfqXKRCy6pcfqev2Zmy9tygSZh5wJN+eRatubzBZXngaQul9zKp8qkXn9s47n/6KWTdwnI6fvdJZtIG9EJEGkrVSb1ejQW5ZoIzPpGu8lgKzaaeiP1/CFgtvJ3indvam9vJiMxVyTdoinraYs0fhxE7rqIfKh67jDVx5Uf7u+foXNGaL8Zk+vHczP1L8i8i/DdvnDlRw1jNPbptXQ9lezXuQ9H91E2EgIECKwjUHourDNCkRIgQIBAjoBzIUdLWQJnCKSeBzwqRJ8l3crVeDYUiS3yfPk2huizr0ifOTMj0l7UK9pWznidCznZVJbAZwHryQwhQOA0AfveaRmvM95Z503kvfZNwAWaX8yD3O+Io76pWRb9TFryOTbVd63XHy0in2ddoKklP74dF2gSOXCBZvwk7RpB5CJGjTKRNj4N/Er9SN1UmdTrOUmLtJUqk3o9Jx5lqwvM+ka7+kArNxh5oxp9A3cPrWf5CEdkjJF2TipjPe2f7dx1ceUCTUqzxheqqT68Pq+A/aZ/bnLX/7sIcx6O1eqzv9ZaPZaup1R+Hh9IPoukHtx9qntFN/rjlyt9qEuAAIHVBUrPhdXHLX4CBAgQeC3gXDAzCBB4Fkg9D3j1nc8nxZwfAKWyEYmt1g/YbrFE+kvF/Ph6pL0cr6vtvYrduZCTUWUJfBawnswQAgROE7DvnZbxOuOddd5E3ms/fmZ4pxH57rLkM0w0vjpZ+tzKiPhLLs68++x7+++RPLWwvPLbipzPjp/G/vya7/lbZPrzc9mf/8bP+3X6oqefff/+7k9d5MVV+8JL7fZmPXDylDctHb2EESmXKpN6PUV8pX6kbqpM6vVU/I+vR9pKlUm9nhOPstUF7HtlpJE32j0vxOTGExl1pM1IOyeVsZ72z3buuii5QHNFMTe+K32pO1bAftPXv+baevWQJ/pnhvuO+pzerqyn3AeeOQ/5IhmoOTcj/SlDgACBEwSunAsn+BgjAQIEThNwLpyWceMlkBaIfBaPlLn3dCtb69lQpN+az6wj/aVFfygRaS/HK9reLYLoD8KcCzkZVZbAZwHryQwhQOA0AfveaRmvM96r8ybynvhVpJF6qTJXLjA8fl769H4997va57GmxvAui9F6qXJX478yy1KxXWm7Vt2cz6+538Pn2ue2nzJYwT81htav+ws0CWEXaFpPwUnaz7mAESmbKpN6PcVypX6kbqpM6vVU/I+vR9pKlUm9nhOPstUFrr7Rrh7QIg1G3sQ8lpmtfIQ5EnOknZPKWE/7Zzu1Lu6v3z/A53yYq6GXiq9GH9qYQ8B+0y8PtdfVq/cH0dFEv8iPtqfcLwSurKcdHqw9nl0lc8K8LFFThwCBmQWunAszj0tsBAgQIFAm4Fwoc1OLwM4CqWdFqdcfbXI/k6c+g0f6rvmjn0h/OXMh1V6u173vT26pPp/jdy7kZFRZAp8FrCczhACB0wTse6dlvM54r86b3Pe796gj9VJlPr2eqnuLI1LmXbkrdSOZi7QfKXM1/kis78pE4/vUR+lntCuf1aLfz6fGF23n3ZpItZ/KzdX6qfZ3eN0FmkQWXaDZYZoHxpB7AeNT+UhbV+pH2k8N+Ur/t7ZrxPAY42zxpPy8niVw9Y12VmebFc59oz9TtkvUeAAAIABJREFU+dSbsNTrm6Wy2nCsp2qU0zaU+vD3/EXcq7XUcn21bHvapBwamP2mX+Jz1lWkbKRMzoPJfhL79nR1PeX88CSnbEQ8Zz7Vfjhao+/IGJUhQIBAb4Gr50LvePVHgAABAm0FnAttfbVOYEWB1Ofh1Os5Y85tK1K+5rOJSH8tx/vcdu7z+JL4nQs5GVWWwGcB68kMIUDgNAH73mkZrzPeq/Om5D3vLfJovdxLCHeVVPup11OfBaL1o+VS/eW+nipfGlfOrOvRx7t4In1f/Z1lSR85fUba/5SPq/Vzcr1qWRdoEplzgWbVqZ0Rd8llkJYXPlLxpF6PDL1l/JH+n8vMFk/JGNR5K3D1jfbJtDlvmlIfLmo81M+JJ/UmLPX6yXn/NHbrycxIfchN7QWP9UvWYUkdWVtTwH7TJ2+5aypSPlIm+uCwj8L+vdRYT/e83rXe/cumNX+kknOmtHg4lzOX959FRkiAwE4CNc6FnTyMhQABAqcLOBdOnwHGT+CnAjnfxVz1y/3sHSn/WCZSvsUzhXdttoindr6cC1dntfoEfhCwnswGAgROE7DvnZbxOuO9Om+ev8PMjSr1VzAfv698brv0L0Fe/VzwGFMq/hY+PePPzedj+Rpxlvaf6jv1+qscl34Pv/L3/KX+q9RzgSaRKRdoVpnKF+IsvZDyql60rVS5d6+n6uUwtIw/J4572dniKRmDOi8Frr7RPp2198WX1Jv8nHjevdmMvAk9Pe/vxm89mRnPAjlrMlKXMIG7gP2mz1woORNrfilf0n8fmb166bmeSh/cvROvMUdK2yitt9fsMRoCBHYU6Hku7OhnTAQIENhNwLmwW0aNh8B1gZrPflLRlHz2zomvpP3HmK/Wr/1MPOd7r9LYnQupWet1AnEB6ylupSQBAnsI2Pf2yGPvUVydN6Xve0vrRX1mab80jtJ6s/jc4mg9hk9jzfncWmpWe3wzfs8ftVm1nAs0icy5QLPq1M6I+35xI1Ll+/cfl3pV97nMq3YjF2HexRVpPzKWW5mW8UdjeCw3WzwlY1DnJwJX32gj/eEN5aNF5Bb9DOWfb1HfY0rdwJf31wLWk5nxLOACjTnRSsB+00r2x+2+Oydf9f54dn6ql3PG1n6o00dtvV56rqcZH6yVzrPSeuvNEBETIHCaQM9z4TRb4yVAgMCKAs6FFbMmZgJtBSI/9IlEEHlGlHMh5LHP6LOp0mdf976izwZql3vnm5ubSA6e+3IuRGa3MgRiAtZTzEkpAgT2EbDv7ZPLniO5Om+i78Wfx1RaL2ozS/ulcZTWm8XnFkfrMXwaa4u+a38Pn1oTV8dwtX50Lq1czgWaRPZcoFl5eoudAIEZBK6+0Z5hDGIgMIuA9TRLJuaJwwWaeXKxWyT2m90yajwjBXqup9oP7mo8WCtto7TeyFzrmwABAhGBnudCJB5lCBAgQGCsgHNhrL/eCRB4LbDaZ/LV4v0075wLViWBegLWUz1LLREgsIaAfW+NPM0W5dV5U/pevLRe1G+W9kvjKK3XwyfnH0qIxnMrV/IPELxrv4Vf7e/hn2Ov3X4Lg5x8rlB22ws0tfF/+7d+s0qTVw+cKkFohAABAh0F7HsdsXW1vYD1tH2Kqwww+iEoWq5KUBpZTsB+s1zKBDyxwMj1dHWvv1r/lparD1FrPiydeJoIjQCBgwRGngsHMRsqAQIElhFwLiyTKoESOE7g9nl+pc/kq8X7bkI5F45bagbcUMB6aoiraQIEphSw702ZlumDujpvZv0esMZ3nJ+SF23/VJ/REz+anytxtu7javtX61+xWaWuCzTBTLlAE4RSjAABAk8CV99oAyVA4AcB68lsiAhEPwRd+aC+0henETNlfipgvzErCNQTGLmeomfCu9FerX9rt7SN0nr1MqclAgQItBEYeS60GZFWCRAgQOCKgHPhip66BAi0EljtMspq8X7Km3Oh1azW7okC1tOJWTdmAmcL2PfOzn/p6K/Om9Lv80rrRcc5S/ulcZTWm8UnGkercq39bnG37uNq+1frt8rNTO1ud4FmJtxXsVw9cGYfn/gIECDwLGDfMycI1BOwnupZaokAgc8C9hszhEA9AeupnqWWCBAgsIOAc2GHLBoDAQIE6gk4F+pZaokAAQI7CDgXdsiiMcwiYD3NkglxECDQS8C+10t6r37Mm73yaTQECMQFXKCJW1Up6cCpwqgRAgQWErDvLZQsoU4vYD1NnyIBEthGwH6zTSoNZAIB62mCJAiBAAECEwk4FyZKhlAIECAwgYBzYYIkCIEAAQITCTgXJkqGUJYXsJ6WT6EBECCQKWDfywRT/EvAvDERCBA4VcAFms6Zd+B0BtcdAQLDBex7w1MggI0ErKeNkmkoBCYXsN9MniDhLSVgPS2VLsESIECguYBzoTmxDggQILCUgHNhqXQJlgABAs0FnAvNiXVwkID1dFCyDZUAgS8B+56JUCJg3pSoqUOAwA4CLtB0zqIDpzO47ggQGC5g3xueAgFsJGA9bZRMQyEwuYD9ZvIECW8pAetpqXQJlgABAs0FnAvNiXVAgACBpQScC0ulS7AECBBoLuBcaE6sg4MErKeDkm2oBAh8Cdj3TIQSAfOmRE0dAgR2EHCBpnMWHTidwXVHgMBwAfve8BQIYCMB62mjZBoKgckF7DeTJ0h4SwlYT0ulS7AECBBoLuBcaE6sAwIECCwl4FxYKl2CJUCAQHMB50JzYh0cJGA9HZRsQyVA4EvAvmcilAiYNyVq6hAgsIOACzSds+jA6QyuOwIEhgvY94anQAAbCVhPGyXTUAhMLmC/mTxBwltKwHpaKl2CJUCAQHMB50JzYh0QIEBgKQHnwlLpEiwBAgSaCzgXmhPr4CAB6+mgZBsqAQJfAvY9E6FEwLwpUVOHAIEdBFyg6ZxFB05ncN0RIDBcwL43PAUC2EjAetoomYZCYHIB+83kCRLeUgLW01LpEiwBAgSaCzgXmhPrgAABAksJOBeWSpdgCRAg0FzAudCcWAcHCVhPByXbUAkQ+BKw75kIJQLmTYmaOgQI7CDgAk3nLDpwOoPrjgCB4QL2veEpEMBGAtbTRsk0FAKTC9hvJk+Q8JYSsJ6WSpdgCRAg0FzAudCcWAcECBBYSsC5sFS6BEuAAIHmAs6F5sQ6OEjAejoo2YZKgMCXgH3PRCgRMG9K1NQhQGAHARdoOmfRgdMZXHcECAwXsO8NT4EANhKwnjZKpqEQmFzAfjN5goS3lID1tFS6BEuAAIHmAs6F5sQ6IECAwFICzoWl0iVYAgQINBdwLjQn1sFBAtbTQck2VAIEvgTseyZCiYB5U6KmDgECOwi4QNM5iw6czuC6I0BguIB9b3gKBLCRgPW0UTINhcDkAvabyRMkvKUErKel0iVYAgQINBdwLjQn1gEBAgSWEnAuLJUuwRIgQKC5gHOhObEODhKwng5KtqESIPAlYN8zEUoEzJsSNXUIENhBwAWazll04HQG1x0BAsMF7HvDUyCAjQSsp42SaSgEJhew30yeIOEtJWA9LZUuwRIgQKC5gHOhObEOCBAgsJSAc2GpdAmWAAECzQWcC82JdXCQgPV0ULINlQCBLwH7nolQImDelKipQ4DADgIu0HTOogOnM7juCBAYLmDfG54CAWwkYD1tlExDITC5gP1m8gQJbykB62mpdAmWAAECzQWcC82JdUCAAIGlBJwLS6VLsAQIEGgu4FxoTqyDgwSsp4OSbagECHwJ2PdMhBIB86ZETR0CBHYQcIGmcxYdOJ3BdUeAwHAB+97wFAhgIwHraaNkGgqByQXsN5MnSHhLCVhPS6VLsAQIEGgu4FxoTqwDAgQILCXgXFgqXYIlQIBAcwHnQnNiHRwkYD0dlGxDJUDgS8C+ZyKUCJg3JWrqECCwg4ALNJ2z6MDpDK47AgSGC9j3hqdAABsJWE8bJdNQCEwuYL+ZPEHCW0rAeloqXYIlQIBAcwHnQnNiHRAgQGApAefCUukSLAECBJoLOBeaE+vgIAHr6aBkGyoBAl8C9j0ToUTAvClRU4cAgR0EXKDpnEUHTmdw3REgMFzAvjc8BQLYSMB62iiZhkJgcgH7zeQJEt5SAtbTUukSLAECBJoLOBeaE+uAAAECSwk4F5ZKl2AJECDQXMC50JxYBwcJWE8HJdtQCRD4ErDvmQglAuZNiZo6BAjsIOACTecsOnA6g+uOAIHhAva94SkQwEYC1tNGyTQUApML2G8mT5DwlhKwnpZKl2AJECDQXMC50JxYBwQIEFhKwLmwVLoES4AAgeYCzoXmxDo4SMB6OijZhkqAwJeAfc9EKBEwb0rU1CFAYAeBaS7Q/OE//MPvO4BGx/Crf+xXo0WVI0CAAAECBAgQIECAAAECBAgQIECAAAECBAgQIECAAAECBAgQIECAAAECBAgQIECAAAECBAgQqCDwa7/2axVaKW/iZy7QlOOpSYAAAQIECBAgQIAAAQIECBAgQIAAAQIECBAgQIAAAQIECBAgQIAAAQIECBAgQIAAAQIECBAgkBYYfoHm+/fvR/wFGn/yLD0ZlSBAYC8B+95e+TSasQLW01h/vRM4ScB+c1K2jbW1gPXUWlj7BAgQWEvAubBWvkRLgACB1gLOhdbC2idAgMBaAs6FtfIl2rkFrKe58yM6AgTqC9j36pue0KJ5c0KWjZEAgVcC9/3v57/x86FAP3OBZqi/zgkQINBMwBvtZrQaPlDAejow6YZMYJCA/WYQvG63FLCetkyrQREgQKBYwLlQTKciAQIEthRwLmyZVoMiQIBAsYBzoZhORQI/EbCeTAoCBE4TsO+dlvE64zVv6jhqhQCB9QRcoOmcMwdOZ3DdESAwXMC+NzwFAthIwHraKJmGQmByAfvN5AkS3lIC1tNS6RIsAQIEmgs4F5oT64AAAQJLCTgXlkqXYAkQINBcwLnQnFgHBwlYTwcl21AJEPgSsO+ZCCUC5k2JmjoECOwg4AJN5yw6cDqD644AgeEC9r3hKRDARgLW00bJNBQCkwvYbyZPkPCWErCelkqXYAkQINBcwLnQnFgHBAgQWErAubBUugRLgACB5gLOhebEOjhIwHo6KNmGSoDAl4B9z0QoETBvStTUIUBgBwEXaDpn0YHTGVx3BAgMF7DvDU+BADYSsJ42SqahEJhcwH4zeYKEt5SA9bRUugRLgACB5gLOhebEOiBAgMBSAs6FpdIlWAIECDQXcC40J9bBQQLW00HJNlQCBL4E7HsmQomAeVOipg4BAjsIuEDTOYsOnM7guiNAYLiAfW94CgSwkYD1tFEyDYXA5AL2m8kTJLylBKynpdIlWAIECDQXcC40J9YBAQIElhJwLiyVLsESIECguYBzoTmxDg4SsJ4OSrahEiDwJWDfMxFKBMybEjV1CBDYQcAFms5ZdOB0BtcdAQLDBex7w1MggI0ErKeNkmkoBCYXsN9MniDhLSVgPS2VLsESIECguYBzoTmxDggQILCUgHNhqXQJlgABAs0FnAvNiXVwkID1dFCyDZUAgS8B+56JUCJg3pSoqUOAwA4CLtB0zqIDpzO47ggQGC5g3xueAgFsJGA9bZRMQyEwuYD9ZvIECW8pAetpqXQJlgABAs0FnAvNiXVAgACBpQScC0ulS7AECBBoLuBcaE6sg4MErKeDkm2oBAh8Cdj3TIQSAfOmRE0dAgR2EHCBpnMWHTidwXVHgMBwAfve8BQIYCMB62mjZBoKgckF7DeTJ0h4SwlYT0ulS7AECBBoLuBcaE6sAwIECCwl4FxYKl2CJUCAQHMB50JzYh0cJGA9HZRsQyVA4EvAvmcilAiYNyVq6hAgsIOACzSds+jA6QyuOwIEhgvY94anQAAbCVhPGyXTUAhMLmC/mTxBwltKwHpaKl2CJUCAQHMB50JzYh0QIEBgKQHnwlLpEiwBAgSaCzgXmhPr4CAB6+mgZBsqAQJfAvY9E6FEwLwpUVOHAIEdBFyg6ZxFB05ncN0RIDBcwL43PAUC2EjAetoomYZCYHIB+83kCRLeUgLW01LpEiwBAgSaCzgXmhPrgAABAksJOBeWSpdgCRAg0FzAudCcWAcHCVhPByXbUAkQ+BKw75kIJQLmTYmaOgQI7CDgAk3nLDpwOoPrjgCB4QL2veEpEMBGAtbTRsk0FAKTC9hvJk+Q8JYSsJ6WSpdgCRAg0FzAudCcWAcECBBYSsC5sFS6BEuAAIHmAs6F5sQ6OEjAejoo2YZKgMCXgH3PRCgRMG9K1NQhQGAHARdoOmfRgdMZXHcECAwXsO8NT4EANhKwnjZKpqEQmFzAfjN5goS3lID1tFS6BEuAAIHmAs6F5sQ6IECAwFICzoWl0iVYAgQINBdwLjQn1sFBAtbTQck2VAIEvgTseyZCiYB5U6KmDgECOwi4QNM5iw6czuC6I0BguIB9b3gKBLCRgPW0UTINhcDkAvabyRMkvKUErKel0iVYAgQINBdwLjQn1gEBAgSWEnAuLJUuwRIgQKC5gHOhObEODhKwng5KtqESIPAlYN8zEUoEzJsSNXUIENhBwAWazll04HQG1x0BAsMF7HvDUyCAjQSsp42SaSgEJhew30yeIOEtJWA9LZUuwRIgQKC5gHOhObEOCBAgsJSAc2GpdAmWAAECzQWcC82JdXCQgPV0ULINlQCBLwH7nolQImDelKipQ4DADgIu0HTOogOnM7juCBAYLmDfG54CAWwkYD1tlMyGQ/n1P/4nv1r/5//0n1TvpWXb1YPV4CUB+80lPpUJ/Ehg5Hqyb5uMBAgQmE9g5Lkwn4aICBAgQMC5YA4QIECAwKOAc8F8IFBPwHqqZ6klAgTWELDvrZGn2aLcdd60/o60dfut58no+Fv337r91vnp0T6jHy6e/vw3ft6D/G0fP/v+/fv3GhH83b//j2o085M2fvu3frNKu7seOFVwNEKAwJYC9r0t02pQgwSsp0HwE3f76gNNyw85LduemPnI0Ow3R6bdoBsJ9FxPz/u0fbtRUjVLgACBCwI9z4ULYapKgAABAp0EnAudoHVDgACBRQScC4skSphLCFhPS6RJkAQIVBSw71XEPKipXedN6+9IW7ffegqOjr91/63bb52fFu37HcFPVbf7CzQu0LRYOoe0+bOfvR/ou/tdr+pE7oLd630qWxJPbqpaxp8by638bPGUjEGdnwjs+ka7Z6rvb2Ae+/z0lyVmKv8qlvs4Wvx1jJ55GdGX9TRCfe4+Sy7QpD4ofno9VXduLdHlCNhvcrSul809Lz+Vj56zj204k6/n8FMLPddT7QdfNfb9yHz95Gd+tp2fWidAoL9Az3Oh/+j0SIAAAQK5As6FXDHlCRB4Foh8ds999lSi/OlZU27/ueXfxZvzTOL2/CG3/GO/ud/NvYvZuVAy+9Qh8FrAejIzCBA4TcC+d1rG64z36rzJeQ/9KuJW3wNGPiddEYy2f6pPyjbilyqzwm+bZsp/7d8RpHK8wuvbXqCp9Rdj7hdyarV39cBZYVItGeOnCy3vXnv13yMXY25AqXIl8eTCt4w/N5Z3Jimnez/RciVxqXNZwL53jTD3x/EzlV/hjeq17PSvbT31N+/dY+TD0+MDhNw1fxvPDh8ye+flxP7sN/2yXnJeptZxKvrnvabVg8lUHKe8XmM9RXNW+8HX1bl2Jccj+74St7oECBBICdQ4F1J9eJ0AAQIE1hFwLqyTK5ESmFUg9fm55NlT7lg/PbfI7T+3fG6sz+VTfpHyJc/p38XtXLiaUfUJ/CBgPZkNBAicJmDfOy3jdcY7at7kvA9/9zuayD8+/a5M5Lc5r4Tv7eXEX5Kp0vaj9aLl3sXewy8VY+vPjqn+I3mt0Uatfmr/jiAS1+xlXKBJZMgFmtmncIX4IpcvnstcueDy+FdWXv0FmpJ4chlaxp8by638bPGUjEGdtwKj3mjvkJLcN3ozlY+8AYyU2SGPNcdgPdXUnLOt3HVR8sVcqo/cvWROSVFdFbDfXBWM1U+tx1srJes81futzcd/VdMFmpTYtdevrqech1k5ZSOjiszRSDslZUb2XRKvOgQIEIgKXD0Xov0oR4AAAQJrCDgX1siTKAnMKvD4o6VXz3cin60jZVLjf/esKdL2Y5nc8qm4Uq9H+ntsI/c5XW77t76cC6mseZ1AXMB6ilspSYDAHgL2vT3y2HsUo+ZN9L3yu3Kp+qnX3zlH60XLleaztP1ovWi53Pij7UbKpcq0/m1Tqv+ITY02avVT+3cEkbhmL+MCTSJDLtDMPoUrxFdyYaXkwsfjxZl72CtdoInGX5KSlp4l8ahTVWDUG+2qgxjUWO4bvZnKR94ARsoMop+2W+tp2tRUCyx3XeR+YXcLNNXH/fVPg/Jj+2opn7Yh+02f1KTW47s1G6kXeeh3pZ0+Qnv0cmU95T4Urvng6/k86L33m597zH+jIEDgpwJXzgWeBAgQILCfgHNhv5waEYEeAq+e4Y66QPP4+b3kucSn+q8saz4vyG0r93l8bvu38ToXeqwgfZwiYD2dkmnjJEDgLmDfMxdKBEbNm8h75VSZ3N/JRXxSfd7biJaL9Fnzc080rmi53Pij7UbKpcq0yP/jeFP9R2xqtFGrn5LP65G+Vy7jAk0iey7QrDy9g7HnXqDJLf8qjJILI4/tRGJ4N/xI3VSZ1OtB+q9ikbZSZVKv58SjbHWBUW+0qw+kc4ORN1BXvlSYrf3OvMt2Zz0tm7pw4JG1mfrAlmrjyuupuuGBKji9gP2mT4oiayr3i/lU5Lf2ev1p6VQsp7x+ZT29myP3//7O8GqOZ3iAFlkfp8wh4yRAYC+BK+fCXhJGQ4AAAQI3AeeCeUCAwFWBqz8auvr5+9OzpkjbV77rumIXie3qs/hb/dx+nAtXsqougR8LWE9mBAECpwnY907LeJ3xjpo3kffJqTKp70tvQrn/QGCqz7t6tFxplkrbj9aLlsuNP9pupFwkv+9yHGk/NbZZ2kjFGf3cOcP3/5Gx9CzjAk1C2wWantNxUF+RyxePZXLLvxqWCzQ/qLT2HDStdPuDwKg32qvnIPIm7MqXCrO1v3q+esVvPfWSHtdPZG0+Rlfyw/rRHzLH6eo5R8B+k6NVXjay5ms+yKjZVvmoz6tZup5S8yNyBqTaeM7G4xnx/ED502stspobe4sYtEmAAIEWAqXnQotYtEmAAAEC4wWcC+NzIAICqwt8+vwc+WwdKfPOKPWsKdL2le+6ruQuEtvVZ/G3+rn9OBeuZFVdAj8WsJ7MCAIEThOw752W8TrjHTVvUu+TU6/fR/+uXLT+s2K0XrRcaZZK24/Wi5bLjT/abqRcqkzks/Bz/NELVc+/q4rWezefch3v5aP9pqxefTaN1CmNe5V6LtAkMuUCzSpTuWGczxc8Wl/4qNH+J44a7UfaiKYk0laqTOr1aCzKNREY9Ua7yWA6Nhp5k3LlS4XZ2u9Iu3RX1tPS6QsFH1mbjw29Kp9q48rrqbqhQSq0hID9Zo40lazxT5Hf2nt8yGJN98lz6XpK5ScyP1JtPD9cvv3/qQdxjw8MU2VLhaNxl7avHgECBEYKlJ4LI2PWNwECBAi0E3AutLPVMoFTBK58hr5S9+abetYUaT9S5vn5xdXnETl93sf56plJpJ1Imce56lw4ZeUaZw8B66mHsj4IEJhJwL43UzbWiWXEvIm8R46Uufpe/VWWrvZbI/PRGGaMPxp7pFyqzKfXU3U/5em57pW2asyHSBuffjfwXP/+eXqFcUXGfqWMCzQJPRdorkyvTeq6QPPTRNa8sBJpK1Um9fomU3HVYYx4o72q1WPckTcpj2VWL79DznqMwXrqoTy2j8haTu0VqTauvJ6qO1ZP7zUF7Dc1NcvbSl2QeLzIcO/l3Q8IUm2VR6lmSqB0PaX23EhOIw8OU3Pn3fie59/VH6+kzreUs9cJECCwikDpubDK+MRJgAABAnkCzoU8L6UJEPipQOr5wSez2nUjzyqufP6/Em+LfiPxRMo8xuZcsMoJ1BOwnupZaokAgTUE7Htr5Gm2KEfMm8h75EiZm+W7ctH6rz4n3P/bp+8+S9qP5r607Zzvbkv7iHy+rOWXijHyPXju99c151M03zXKpaxerZVInRqxzdyGCzSJ7LhAM/P07RDbq4sZkcsaqTKfXk/VvQ07UuYdT6Ruqkzq9ZzURNpKlUm9nhOPstUFRrzRrj6IAQ1G3qQ8llm9/ADiJbu0npZMW1bQkbX86QP842s5P6KPthn5oJs1YIWnFbDfjE9N6uHMLcLndZ56SJRTfrzAPhGUrqfUmRD5UUqqjVbKzw9oa/WT+5CzVr/aIUCAQE2B0nOhZgzaIkCAAIF5BJwL8+RCJARWFSj97F9a7+50qx991vTpOUH0s/7VeB/jfvVc7V3+U8/bUm3lxu1cWHUlintGAetpxqyIiQCBlgL2vZa6+7ZdMm96fA8YfR+d+k49+nnjluFaF1B6+LyakbXiL53ttftPzYGrn9Wex3mlv1KzWvUe7aO/FUuNt1ZsM7fjAk0iOy7QzDx9G8f27lJG5LJGqsyV1+91b8P//v2HyzQRjsfyt//97v9qxZeKqUc8qRi83lyg5I1286AW6CDyJmXmCzSPHyxevTGLvHFbIE3dQ7SeupN37zCy9h+Divx4uuaHvtz4ugPqsJqA/aYaZVFDVx725OwL1nRRerIrla6nVH4iuU61kT0YFQgQIEDgskDpuXC5Yw0QIECAwJQCzoUp0yIoAksJlHz2L6mTei59ez3yrCLSTu4z7ZyE5Y79ynO6dyaf4nUu5GRTWQKfBawnM4QAgdME7HunZbzOeGedN9H37bUu0Dy3k+o/9Xqd7MRbGR1/i/6jF5E+/S4xeoEqms9IuWjc8ez+omTqYsy9vVS5++uRseTGuFp5F2gSGXOBZrUpXSHe5wsqz02mLpfcyqfKpF5/bOO5/+ilk3cUOX2/u2QTaSOaikhbqTKp16OxKNfXiIq0AAAgAElEQVREYNY32k0GW7HRyJuU2S/Q3DjevSm8vRmLjLEi6RZNWU9bpPHjIHLXRe4Xko/rMvqh6THg3Pj2z9i+I7TfjMnt47kZfZjzHOm7faHGg6MxKuv3WrqeUntu5AxItbG+rhEQIEBgPYHSc2G9kYqYAAECBCICzoWIkjIECHwSyPnsX+PZ0/0Zc+RZUyS2yAWVW5+lz8oiz85Kfa+O71W/zgXrnUA9AeupnqWWCBBYQ8C+t0aeZoty1nkTea99/2zy6vNCtP49Hy0ugPTM9ej4R/df+rmv5DNySZ2WcyH6+9HcHLWMeZa2XaBJZMIFmlmmaqc4IhcxapSJtPFpyFfqR+qmyqRez0lXpK1UmdTrOfEoW11g1jfa1QdaucHIG/noG6BXb/Zbtx/hiMQQaeekMtbT/tnOXReRH0+/+6CY0ox8AZpqw+vrCthv+ucud/2/izDnwUetPvtrrdVj6XpK5efx4dyzSOpfjvlU94purR+zXIlBXQIECMwuUHouzD4u8REgQIBAmYBzocxNLQIEfhBIPT+4l4yWS9lGLryknks89vGuvVrxRvqKPmd7LheJMVLmsV3nQmoGep1AXMB6ilspSYDAHgL2vT3y2HsUs86b6Pvo1Heeke8uSz6TROPrkc/R8Y/u/5VxKj81LsHUaOPq/Ljy25CU0dXYVqjvAk0iSy7QrDCNK8UYvYQRKZcqk3o9NaQr9SN1U2VSr6fif3w90laqTOr1nHiUrS4w6xvt6gOt3GDkTYoLNJXRF2jOelogSRdDjKz9xy5KLtBcCTE3vit9qTtWwH7T17/m2nr1kKTkL071Fdi7tyvrKfeBY85Dsoh6zbkZ6U8ZAgQInCBw5Vw4wccYCRAgcJqAc+G0jBsvgfoCkc/ukTLRyG5tRZ81Rfrt+Yw7Ek/q+XvO67eyuX06F6IzUTkCaQHrKW2kBAECewnY9/bKZ6/RXJ03ue937+OK1EuV+fR6qm40jtzvap/zFo2jtF6q/avxp+bh6P5T8V15PTW2K23Xqpvzebr27whqjWFkOy7QJPRdoBk5PTv2nXMBI1I2VSb1emroV+pH6qbKpF5Pxf/4eqStVJnU6znxKFtd4Oob7eoBLdJg5E2YCzSLJLNimNZTRcxJm0qt/fvrt/BvX1LmfBiqMeRUfDX60MYcAvabfnmova5evT+IjibyL/BE21LuB4Er6yn3oWbtB1815ufj2VUyL8zLEjV1CBCYWeDKuTDzuMRGgAABAmUCzoUyN7UIEPhBIPXZPfV6jmXpZ/xPn+1rP8v4NJ5ci1T51Ou3WCJlHmN2LuTMSGUJfBawnswQAgROE7DvnZbxOuO9Om9y3+/eo47US5X59Hqqbs579Su/y4nE8SqTkXqRMu/GGa1b4/PVFb/n/iOfSWt9t1zTqHS15nyWTq2tnp+9S8fbu54LNAlxF2h6T8lB/eVewPhUPtLWlfqR9lOMV/q/tV0jhscYZ4sn5ef1LIGrb7SzOtuscO4b/ZnKp95Epl7fLJXVhmM9VaOctqHUh73nD0c1P2hGUKzdiNIeZew3/fKYs64iZSNlUg9P+o3+jJ6urqech1k5ZSP6OfPpXXulbZTWi4xLGQIECIwUuHoujIxd3wQIECBQX8C5UN9UiwROE0h9fk69XtOr5LlESZ3SmHMtIuVzv5tLxe5cSAl5nUBcwHqKWylJgMAeAva9PfLYexRX503kPfOrMUXrvSuXqn/19eeYSz+3pOJ4l+9UvdTrteIvja92/4+/pYpcKrn1f/UiTa5xzbUb6Tv3s2jpHK45rtnacoEmkREXaGabsg3iKbkM0vLCRyqe1OsRopbxR/p/LjNbPCVjUOetwNU32ifTXn2j82iX+yP7q+VTb+RSr5+c909jt57MjNSHzNvr0fUVLZfaS2RlTwH7TZ+85q7DSPlImfvocsr2Edmzlxrr6fGh4KcHfrUffNWYI6VtlNbbcxYZFQECOwnUOBd28jAWAgQInC7gXDh9Bhg/gesCud8lXe/xfQslzyUe67R+FpDbfqR8bX/nQssZqu3TBKyn0zJuvAQI2PfMgRKBq/Pm+TvM3Bgilxze9RG5SPGqTOR9fmoc0TZa+ET7/jSGK21cqXuPKaeNnLIl7b9zKuk3NW+ir6f6Tr1+6yf1+TzSRjTeVcu5QJPInAs0q07tjLhLL6S8qhdtK1Xu3eupehnDfvlXZKLtR8utHE9O7Mp+FLj6Rvt03ldvVnIfxo8q/65fb8DKZ7X1VG63a83cPeLRwVrcdVbUGZf9po5jqpWSdZh7rrd6MJYam9d/EOi5nlIPwnLzUjJHn/sobaO0Xu4YlSdAgEBvgZ7nQu+x6Y8AAQIE8gWcC/lmahAg8GOBms+KrtrmPq+u/RwjFX/us4Zo+dxxf4rTuZDKotcJxAWsp7iVkgQI7CFg39sjj71HcXXeRN8zP4+rtF7UZ5b2S+MorTeLTyqOnPHllL33W1Kn9xz9ZNTic37vz9+pOTDD6y7QJLLgAs0M07RxDPfLIJFuvn//calXdZ/LvGo3cgHlXVyR9iNjuZVpGX80hsdys8VTMgZ1fiJw9Y020h9uBD9aRG7Rz1D+/ubrOY+Rf0FA7n8qYD2ZFZEPbNEPgtFy1M8UsN/0yfu7c/JV749n56d6OWesfaBPnnuup9oPvmrMkdI2Suv1yapeCBAgUC7Q81woj1JNAgQIEOgl4FzoJa0fAvsKRH5YExn9q2dPOc+Zbn28iyX6LOvqs7JUvLnPGnLKv4o9Fc+rvDgXIrNVGQIxAesp5qQUAQL7CNj39sllz5FcnTc575kfx1VaL2ozS/ulcZTWm8UnFUfO+HLK3vstqfMcc402Ug7vXm/Rd+/fEaTGkHq91C6nngs0CS0XaHKmk7IECBD4qcDVN9pMCRD4QcB6MhsiH9iiHzKi5aifKWC/OTPvRt1GoOd66v3gKyJWet6U1ovEpAwBAgRGCvQ8F0aOU98ECBAgEBNwLsSclCJAoK/Aap/JV4v3UzadC33nut72FrCe9s6v0REg8FMB+55ZUSJwdd6UvhcvrRcd4yztl8ZRWm8Wn1QcOePLKXvv91OdnH+4ITWOx9dL/gGFd+2XjDkVa+/fEaTGkHo9NZ4ar297gaYGzmMbv/1bv1mlyasHTpUgNEKAAIGOAva9jti62l7Aeto+xVUGGP2QES1XJSiNLCdgv1kuZQKeWGDkerq611+tf0vL1YeQNR82TjxNhEaAwEECI8+Fg5gNlQABAssIOBeWSZVACRwncPs8v9Jn8tXifTehnAvHLTUDbihgPTXE1TQBAlMK2PemTMv0QV2dN7N+D1jjO85PyYu2f6pPauJH/e7tPDp++pwaLZeKb/TruT4l8fbooySunnVcoAlqu0AThFKMAAECTwJX32gDJUDgBwHryWyICEQ/5Fz5oL7SF6cRM2V+KmC/MSsI1BMYuZ6iZ8K70V6tf2u3tI3SevUypyUCBAi0ERh5LrQZkVYJECBA4IqAc+GKnroECLQSWO0yymrxfsqbc6HVrNbuiQLW04lZN2YCZwvY987Of+nor86b0u/zSutFxzlL+6VxlNabxScVR+n4Ir9z2uH3TKU+KffH13v0kRPPiLLbXaAZgZjT59UDJ6cvZQkQIDCDgH1vhiyIYRcB62mXTBoHgfkF7Dfz50iE6whYT+vkSqQECBDoIeBc6KGsDwIECKwj4FxYJ1ciJUCAQA8B50IPZX2cImA9nZJp4yRA4C5g3zMXSgTMmxI1dQgQ2EHABZrOWXTgdAbXHQECwwXse8NTIICNBKynjZJpKAQmF7DfTJ4g4S0lYD0tlS7BEiBAoLmAc6E5sQ4IECCwlIBzYal0CZYAAQLNBZwLzYl1cJCA9XRQsg2VAIEvAfueiVAiYN6UqKlDgMAOAi7QdM6iA6czuO4IEBguYN8bngIBbCRgPW2UTEMhMLmA/WbyBAlvKQHraal0CZYAAQLNBZwLzYl1QIAAgaUEnAtLpUuwBAgQaC7gXGhOrIODBKyng5JtqAQIfAnY90yEEgHzpkRNHQIEdhBwgaZzFh04ncF1R4DAcAH73vAUCGAjAetpo2QaCoHJBew3kydIeEsJWE9LpUuwBAgQaC7gXGhOrAMCBAgsJeBcWCpdgiVAgEBzAedCc2IdHCRgPR2UbEMlQOBLwL5nIpQImDclauoQILCDgAs0nbPowOkMrjsCBIYL2PeGp0AAGwlYTxsl01AITC5gv5k8QcJbSsB6WipdgiVAgEBzAedCc2IdECBAYCkB58JS6RIsAQIEmgs4F5oT6+AgAevpoGQbKgECXwL2PROhRMC8KVFThwCBHQRcoOmcRQdOZ3DdESAwXMC+NzwFAthIwHraKJmGQmByAfvN5AkS3lIC1tNS6RIsAQIEmgs4F5oT64AAAQJLCTgXlkqXYAkQINBcwLnQnFgHBwlYTwcl21AJEPgSsO+ZCCUC5k2JmjoECOwgMM0Fmr/+9/6P7zuAGgMBAgQIECBAgAABAgQIECBAgAABAgQIECBAgAABAgQIECBAgAABAgQIECBAgAABAgQIECBAgMCcAn/2P/m3hgb2MxdohvrrnAABAgQIECBAgAABAgQIECBAgAABAgQIECBAgAABAgQIECBAgAABAgQIECBAgAABAgQIECCwvcDwCzR/+x//myP+As3/9q/+9ddk+vf/vV/aflIZIAECBAgQIECAAAECBAgQOF3Ac4DTZ4DxEyBA4McCzgUzggABAgQeBZwL5gMBAgQIOBfMAQJtBLzPauOqVQIE5hWw782bm5kjM29mzo7YCBBoKXDf/1ygaan80LYDpxO0bggQIECAAAECBAgQIECAwAQCngNMkAQhECBAYCIB58JEyRAKAQIEJhBwLkyQBCEQIEBgIgHnwkTJEMryAtbT8ik0AAIEMgXse5lgin8JmDcmAgECpwq4QNM58w6czuC6I0CAAAECBAgQIECAAAECAwU8BxiIr2sCBAhMKOBcmDApQiJAgMBAAefCQHxdEyBAYEIB58KESRHSsgLW07KpEzgBAoUC9r1CuMOrmTeHTwDDJ3CwgAs0nZPvwOkMrjsCBAgQIECAAAECBAgQIDBQwHOAgfi6JkCAwIQCzoUJkyIkAgQIDBRwLgzE1zUBAgQmFHAuTJgUIS0rYD0tmzqBEyBQKGDfK4Q7vJp5c/gEMHwCBwu4QNM5+Q6czuC6I0CAAAECBAgQIECAAAECAwU8BxiIr2sCBAhMKOBcmDApQiJAgMBAAefCQHxdEyBAYEIB58KESRHSsgLW07KpEzgBAoUC9r1CuMOrmTeHTwDDJ3CwgAs0nZPvwOkMrjsCBAgQIECAAAECBAgQIDBQwHOAgfi6JkCAwIQCzoUJkyIkAgQIDBRwLgzE1zUBAgQmFHAuTJgUIS0rYD0tmzqBEyBQKGDfK4Q7vJp5c/gEMHwCBwu4QNM5+Q6czuC6I0CAAAECBAgQIECAAAECAwU8BxiIr2sCBAhMKOBcmDApQiJAgMBAAefCQHxdEyBAYEIB58KESRHSsgLW07KpEzgBAoUC9r1CuMOrmTeHTwDDJ3CwgAs0nZPvwOkMrjsCBAgQIECAAAECBAgQIDBQwHOAgfi6JkCAwIQCzoUJkyIkAgQIDBRwLgzE1zUBAgQmFHAuTJgUIS0rYD0tmzqBEyBQKGDfK4Q7vJp5c/gEMHwCBwu4QNM5+Q6czuC6I0CAwMYC//r//j+//c2/+pe+/Yt/9kff/sP/6Off/vzv/rVvv/TLv9JkxD37ajKAQKMnjDHAoAgBAgQIECBQWcBzgMqgmiNAgMDiAs6FxRMofAIECFQWcC5UBtUcAQIEFhdwLiyeQOFPJWA9TZUOwRAg0EHAvtcBecMuzJsNk2pIBAiEBFygCTHVK+TAqWepJQIECOwk8Hh543lc7y7HtLzw8dz27/yF3/v2+3/jL1e/rNNyDLnzY6ZYcmNXfoyAOTPGXa8ECBBYTcBzgNUyJl4CBAi0FXAutPXVOgECBFYTcC6sljHxEiBAoK2Ac6Gtr9bPErCezsq30RIg8O2bfc8sKBEwb0rU1CFAYAcBF2g6Z9GB0xlcdwQIENhYoOWP93tcoKkd/6dLSK+mwfPFpJrx1Gxr9BRuNZZ3+fr015RSOS6pe/WvN7XyGZ13/RMgQIBAPQHPAepZaokAAQI7CDgX5slizue5K59HP4041e5z3VefYUv+UZZXMT23c+XzcmpckX8sJvIs516mtL+S2Vhz3tz7j1jPkJ9bvL2f57ReP8/tlzqX1rv171woWYlt6tRc35F1XWN+R/qJzM8e+2iL/ePTPlrrfIycmZHz+tMemnMevDv7InPh3ZwrzX/vetGV3yqukvlWkhfnQjTTyhFIC1hPaSMlCBDYS8C+t1c+e43GvOklrR8CBGYTcIGmc0YcOJ3BdUeAAIGNBaJf6KW+LHj10L/1BZpo7LXT96nfmjHVbKu2QW57Lcbyqs1bXH/zr/6lt3/l6EruSvrLcWphlNO/sgQIECAwt4DnAHPnR3QECBDoLeBc6C3+vr/oZ7krn0drjLak/+jY7vG9enZU8oPPW3sl8Y6oV5qbHNucsp/imSE/73LU8nlOaY4e6+XkoNS5tN49TudCjUzXaSM6X0r3uZwoo7Gk2ozMz1HjSe0fqbMhum8+nmc1XEu9Suu9Gmckr6m58eo9QM4/OlY6ntJ6rcdTe75F5ve7MTkXotlWjkBawHpKGylBgMBeAva9vfLZazTmTS9p/RAgMJuACzSdM+LA6QyuOwIECEwq8OoLjmio9y8xrjyAT3058vwlxu/8hd/79vt/4y+/vdwQjT3Vb247ueVbfzkzeny5Hqnyz/O09Mczj/2U5CDyxea7MiX9pVyeX4/El9um8gQIECCwj4DnAPvk0kgIECBQQ8C5UEPxehvRz7uRz3uRMqURX/lMmxPXvex/+l/82W//4O/8reLnP5E+X5WJPOOqWe+XfvlXilISnTe1nw+Nzs/Nq2Quls6H0vxcfV5T6lxa7x6vc6FoOVavFF3fveZ1pJ8IQmp+RvqJlPkUS8n+cWUfTcWber10LJ9iLj3n3u2HqbxG5satTMSi5vlb26Fk378yH1+51m7v1odzITqDlSOQFrCe0kZKECCwl4B9b6989hqNedNLWj8ECMwm4AJN54w4cDqD644AAQIbC0S+3EgN/10bz/+95gWaGnGnxvXu9RZfZnz6kub+Wo2LJ6VjLqn3/IVxzXGU5CAyZ6Jz+c//7l/7dv/iMdJu1K9mW9E+lSNAgACBNQQ8B1gjT6IkQIBALwHnQi/p1/3kft6NfNaLlCkddcln6Htf0bgey/25v/hXXKB5kazceZObg0/zY4b8nHCBptS5tN5jzp0LpTtknXq56zuyt0bKpKKv3ca7/T3ST6RMdB/L+QsntzZL+k7VSb1eOpZPe//ttU9/fT1nrDX2nZxz6pVX6XhK60UvVkZye+W91au5Ubu9Wx/OhdQO6XUCcQHrKW6lJAECewjY9/bIY+9RmDe9xfVHgMAsAi7QdM6EA6czuO4IECCwiMC7L+pu4b+7fBH5MiA1/E/93uve+neBJiX5i9efc1LT7VMENebCu/Zrth1pa6Uv5B7NImOLzSKlCBAgQGA3Ac8Bdsuo8RAgQOCagHPhml/N2pHPcbXKlMQd/UHmn/hTf+bbf/Xf/g/f/u1/598t6eb/f5Zxq3z1OUap163vkh8Wl9aL/hD3FWhkjPd6OWVTz2XkJ29659rfy+c6l9Z7HI1zIS+3LUtH5k2tMqlxRPqJtvFpXkf6iZRJ7WH/4p/9UdH3HLl9P5a/ej6WngE1n2+/Oq9q7Ds551TN8bQ+tyPzJfr+KvKPol3t7926cS6kdjevE4gLWE9xKyUJENhDwL63Rx57j8K86S2uPwIEZhFwgaZzJhw4ncF1R4AAgQUE3j1kTz18/3T5JfJw/0YT7fvqDyhyvpBplbJPXs99Rv1ejev23x7rP/eb23bEIzVXIm28K1Oz7UhbK30h92wWGd+VXKhLgAABAmsKeA6wZt5ETYAAgVYCzoVWsvntRj7D1SqTH93nf3W/1g+En8d39flPqdfNZ7cLNDVyJD8lK+cXdSJz8d3zyug6qJUf50J5nmvXjMybWmU+xT7b/hEZ85Vny5HvKKKXYWrYXZ1XNZ9vP1+gqbXvvNv/Hv96+6cys57bkbnaar7V/IfwnAtXV6H6BH4QsJ7MBgIEThOw752W8TrjNW/qOGqFAIH1BFyg6ZwzB05ncN0RIEBgcoHUA/1Pr6fqRoYe+bKg5l+gqRFzZFyvyqT6Tr2eavP2+qfLMT0u0pTafKpX4vKuvUhbNb9gLP0ir/Rfoo2Mr0WOtEmAAAECcwt4DjB3fkRHgACB3gLOhd7i7/uLfIarVSZ31Kl+a/1A+N7OLb7bj2Yjn6Nzx/JYPvocqvUPeEs/99/GksrNfbw1clQ7P5HYaz6XSTlH4imZb7ntljqX1nsek3OhJMtt6kTmTq0y0eex0Ysjz+3Vmp85+96rMV3xKtlHS+rUnk0t99GaeY3mtuV43s3bT3+x6Eq+Ps3HkrlzZX5/Godz4UqW1SXwYwHryYwgQOA0AfveaRmvM17zpo6jVggQWE/ABZrOOXPgdAbXHQECBCYXSD1gjz7QL/mrJjltR//lxRR3aryp+qWvR/qNlHn+UukeT47/Yz8l9UsNSutFXSLtR9oq+TFNSZ17vJGYImN7nhs5cyLavnIECBAgsKaA5wBr5k3UBAgQaCXgXGglm99u9PNgzvOTVxc/8iNLX9J4jOk/+PX/+Nv/83/9y2//6n//X37SVfQf+riXuzWQ+kswJeNJfQaP5KLks3+k3dzxRNuM5Kh3fiKx7/BD6cg4P83JyDoodXo135wLuauwXfno3Gl9Lsy0f0RN3mUlUj+yv78765730YjdLdZWz25L50apU2S/Sq2YkphL4x11sTL1PuT52X7JfPMXaFIzzesExgh4nzXGXa8ECIwTsO+Ns1+5Z/Nm5eyJnQCBKwIu0FzRK6jrwClAU4UAAQIbC6S+aCj58iLKldP2yhdoUsaRL0+ipjuWi/pFxh5pKzovX/X36QvTml9gvRtrZHwRJ2UIECBAYC8BzwH2yqfRECBA4KqAc+GqYL36OZ/hHstGPo9eiTIS13M8Vz4P32K9X/yJ9F06tujn/ZLP77Pl52b0KUcR53uZmvnJ6ffxX/+/xZC6WBVp+3Hu5JaPzrvcdkudS+u9GodzIZrd9uVy5k/LfWfU/vFpTKUXTiKm78qUONQ4H6MzrcTryrypue88jzE3rit5HfVsPRXz1flW8v7lnYVzIboKlSOQFrCe0kZKECCwl4B9b6989hqNedNLWj8ECMwm4AJN54w4cDqD644AAQILCES+IHr18D31wP/T0B/r/mf/5X/z7T//r//7HxV/bnvVCzQ5RjllF5hW1UKs6RJpq2Q9lNS5A0ViimLWbCvap3IECBAgML+A5wDz50iEBAgQ6CngXOip/bmv6Ge4T+WibeSMOtLm1TJXPkfnjCXns3fU+dbm43OyaL3SH38/jzdif6uTKlcSd6rNSG6i/T463/53zQs0Ncbxbqw5bZeug9J672J2LkRmbp8y0fkTXUel+04qjpL+U23WWFOv2oj0W7qmXtWrvV/lzryS3Fw5MyK+qTG0iPmxzedzu3SepMbx6fWIU6pMz/nmXLiSbXUJ/FjAejIjCBA4TcC+d1rG64zXvKnjqBUCBNYTcIGmc84cOJ3BdUeAAIFFBJ6/UHgMu+a/XHVv97G/P/Gn/sy3f/m//s/fbv+y5Kv/u/W/4gWa1Bcez2PNLb/I1LocZk2XSFs1v4i6Db7mDzxSmJHxpdrwOgECBAjsJ+A5wH45NSICBAhcEXAuXNGrWzfyGa5WmZzIa/UZ+UHsLa77X5+5/e9I36VjudVL/Zj80/OxP/cX/8q3f/B3/tbX86t7O70/99c0GpmfUc65P6jOmWuvnnlG51vuOriPI7feu/E4F0oy3aZOZA+sVebKCHrvH5ExvxtPpG6kzKv2az5H/qVf/pUrKflR3RZx1d53cvbMyHx79d3Sq3P72bn1uVCz/RZ5dS5UW3YaIvBWwPssk4MAgdME7HunZbzOeM2bOo5aIUBgPQEXaDrnzIHTGVx3BAgQIPATgcgXUs9lVrpAU/qlSK5L7amV+lK/dn/R9iIuNduq+UXULS4XaKLZUY4AAQIEWgl4DtBKVrsECBBYU8C5ME/eIp93a5WJjjrS362tSLl3ZaI/hL36nCISY9Tl3Zh7f+6P2kfGNTo/72Ks+Vzm8YfStefDq/hz+ihdB6X1Ps0J50JkxfQpE5lDtcpcGVHv/SMy5pw95dMlipyzp9V+dSU3Lc6rFvvOfYyR3EbKlOzJpe1G81O7/Z7zzbkQzbJyBNIC1lPaSAkCBPYSsO/tlc9eozFveknrhwCB2QRcoOmcEQdOZ3DdESBAgMCPBKJfGqx2geb50sxt0Dlftr37Yqv0X56LOq8wPWuOJdJWzS+ibr4u0Kwwy8RIgACBvQU8B9g7v0ZHgACBXAHnQq5Yu/Kln1Fr/fD31cgiMUWfYaR+YH1r5/Gvz0TbjWQkOo5IW/cyNZ8XlD7v6WF0H2fL/Hxyb+HcYj5cWT+Pecx1bpEf50LOTtC2bGSu1ipzZSS99/fImN+NJ1I3Uia65m/lej4P7hFXi33n09la631Oy4s/qfVTOqd6n4/v+nMupDLsdQJxAespbqUkAQJ7CNj39shj71GYN73F9UeAwCwCuRdo/vSf/tNFof/BH/zBx3o/+9v/+N98L2p5sUoOnMUSJlwCBAh0Eih5oJ9bJ6f8ahdoaqQpxyfVX822Un3dXm/ZX822I23V/KHGzabnF6aR8UXyqQwBAgQI7CXgOcBe+TQaAgQIXBVwLlwVrFc/8hmuVplo1JH+os8BUp+voyJM0MYAAAuISURBVDGN/AdKHmNMjeddnFHTqEet9lLjicaTm59Uu6m4cp1reaXijq6L53KRdm9lbuP+nf/uf/z2+3/9f/r2L/7ZH0Wrhf6BH+dCmLN5wch8rVXmymBS6zTa9vO8zl3fkX5aeqUcZhrPzarkOfVjvYj3fb96viD7rm7v/Nwu50T6jI71VblW7fecb86FKzNAXQI/FrCezAgCBE4TsO+dlvE64zVv6jhqhQCB9QRcoOmcMwdOZ3DdESBAYBGBkof6OXVyyt7IXKD5+U/+FdacqZTrndN2zy+FXs2F6JdvJV/KvXOLeJbUjbSbk5va7eX0rSwBAgQIzCvgOcC8uREZAQIERgg4F0aov+4z8hmuVpnoqCP9RT+rR9t6jK2kzvPYStpI1Sn5zH+PK9V2NDc57UX6jJSpYZuT308xtXgt1z5VvsS05nO20v6dC6nM9ns9ksNaZUqenebsQ9H9o/V4UmdW7f391l/JRZXoXyYr9WoVVySeTysoUv9VmdR4Ss+MGqs9Mqbo+oicoS3G6lyoMRO0QeAXAtaTmUCAwGkC9r3TMl5nvOZNHUetECCwnkDuBZr7CKN/iSb1l2fu7fkLNOvNHRETIECAQEWBx4fsJc1G/jW1W7vRf5Xy+aH/7/yF3/v2+3/jL3/9C4vRNt6No+QLjFyTkj5K6owcY65JafmaLrcYSr5QisRQ8mVrpN2oW822on0qR4AAAQJrCHjwvEaeREmAAIFeAs6FXtLpfiKf42qVSUfzixKR/qLlom09xlZSp0b9VL8ln/nvcaXajuYmp71In5Eyz7GV1MnJT8kzm0/z8Wq8LXITabM07tJ6zoVIVvqUieSwVpl3I2rV/sh9tGRvKXW4ubpA8yvhBdPK+cp8Cwf/omBkPK/aj9QrGVOk3VfxOBeuzAJ1CfxYwHoyIwgQOE3AvndaxuuM17yp46gVAgTWE3CBpnPOHDidwXVHgACBRQRKHqSX1IlyPLd9wgWaqE2kXMvcRPqvWabFWF61eYv505ebJV+03h1K+ss1bOGUG4PyBAgQIDCngOcAc+ZFVAQIEBgl4FwYJf/TfqOf4658Hs0dbTSmW7st4srp/9XYrtQv+WFqK4dPeYuOccb8fPKKjCv3+Uqkzdw1UiM3qT5L4y6t51xIZaTf69Ectljfj6Ns0X5pm1GTVJZy948r+3vpWFNj+PSs+f4XbEr7LnUurVdjvpWc2zXibXUOlObu3Vy9/ffUZa53Y3EuRFejcgTSAtZT2kgJAgT2ErDv7ZXPXqMxb3pJ64cAgdkESi/Q3Mfx7i/RRP/yzL0df4FmtpkhHgIECBDoKlDyxUFJneigntuueYHm3RcK9y+ZojG2+qJkh/5rjOHeRs48Ky37GO+nv3D02P6rMZbUvfoXlXrM55r51BYBAgQI9Bfw4Lm/uR4JECAws4BzYZ7s1PgMex9N5C8DRz5/5sT0/Hk093Pyq/Kp/nNej2T62eTT5/6Sz/y185P7DODKc4wW+Xn1rOe5n9Q8fTemV/VS40/1nZpvz/Vzy7+bo6XtlNZzLkR2iz5lcnKYmt9Xz4XS9kvndWl/Ncxa7+8552N0PDW8cuKqkdfeziPOhVRecs6d3PzknI+pHc25kBLyOoG4gPUUt1KSAIE9BOx7e+Sx9yjMm97i+iNAYBYBF2g6Z8KB0xlcdwQIEFhEIPrFzONwSupEOVygiUq9LtcyN9cia1vbuP/oW+qHJm0zoHUCBAgQmFHAc4AZsyImAgQIjBNwLoyzH9Hzbp+TjWfELIr3KT9xq5lKOhdmykb7WKzT9sZXepCfK3rt6+6Wn3dizoX2c0kP5whYT+fk2kgJEPiFgH3PTCgRMG9K1NQhQGAHgasXaO4G979Ek/uXZ+71/QWaHWaTMRAgQIBAsUDuv4z13FHrH+23+GKiRZt3l5ZtR5I8uv9IjK3K3Md+a//P/+5f+1bzLwu1ivlKuyfn+oqbugQIEDhJwIPnk7JtrAQIEEgLOBfSRruV2O1zsvHMPUPlZ+78vIrOubBezq5GbJ1eFWxbX37a+l5tfbf8OBeuzgj1CXwW8D7LDCFA4DQB+95pGa8zXvOmjqNWCBBYT8AFms45c+B0BtcdAQIEFhEo+RF+SZ1SjlZ99Wi3ZMxXLyS1GlfJWHrWOeHLq0fPU/Pcc07piwABAjsIeA6wQxaNgQABAvUEnAv1LFdoabfPycYz96yTn7nz8y4658KaeSuN2jotletTT376OJf2slt+nAulM0E9AnEB77PiVkoSILCHgH1vjzz2HoV501tcfwQIzCJQ6wLN1fH4CzRXBdUnQIAAAQIECBAgQIAAAQIEphPw4Hm6lAiIAAECQwWcC0P5dU6AAIHpBJwL06VEQAQIEBgq4FwYyq/zzQSsp80SajgECCQF7HtJIgVeCJg3pgUBAqcKuEDTOfMOnM7guiNAgAABAgQIECBAgAABAgMFPAcYiK9rAgQITCjgXJgwKUIiQIDAQAHnwkB8XRMgQGBCAefChEkR0rIC1tOyqRM4AQKFAva9QrjDq5k3h08AwydwsIALNJ2T78DpDK47AgQIECBAgAABAgQIECAwUMBzgIH4uiZAgMCEAs6FCZMiJAIECAwUcC4MxNc1AQIEJhRwLkyYFCEtK2A9LZs6gRMgUChg3yuEO7yaeXP4BDB8AgcLuEDTOfkOnM7guiNAgAABAgQIECBAgAABAgMFPAcYiK9rAgQITCjgXJgwKUIiQIDAQAHnwkB8XRMgQGBCAefChEkR0rIC1tOyqRM4AQKFAva9QrjDq5k3h08AwydwsIALNJ2T78DpDK47AgQIECBAgAABAgQIECAwUMBzgIH4uiZAgMCEAs6FCZMiJAIECAwUcC4MxNc1AQIEJhRwLkyYFCEtK2A9LZs6gRMgUChg3yuEO7yaeXP4BDB8AgcLuEDTOfkOnM7guiNAgAABAgQIECBAgAABAgMFPAcYiK9rAgQITCjgXJgwKUIiQIDAQAHnwkB8XRMgQGBCAefChEkR0rIC1tOyqRM4AQKFAva9QrjDq5k3h08AwydwsIALNJ2T78DpDK47AgQIECBAgAABAgQIECAwUMBzgIH4uiZAgMCEAs6FCZMiJAIECAwUcC4MxNc1AQIEJhRwLkyYFCEtK2A9LZs6gRMgUChg3yuEO7yaeXP4BDB8AgcLuEDTOfkOnM7guiNAgAABAgQIECBAgAABAgMFPAcYiK9rAgQITCjgXJgwKUIiQIDAQAHnwkB8XRMgQGBCAefChEkR0rIC1tOyqRM4AQKFAva9QrjDq5k3h08AwydwsIALNJ2T78DpDK47AgQIECBAgAABAgQIECAwUMBzgIH4uiZAgMCEAs6FCZMiJAIECAwUcC4MxNc1AQIEJhRwLkyYFCEtK2A9LZs6gRMgUChg3yuEO7yaeXP4BDB8AgcLuEDTOfkOnM7guiNAgAABAgQIECBAgAABAgMFPAcYiK9rAgQITCjgXJgwKUIiQIDAQAHnwkB8XRMgQGBCAefChEkR0rIC1tOyqRM4AQKFAva9QrjDq5k3h08AwydwsIALNJ2T78DpDK47AgQIECBAgAABAgQIECAwUMBzgIH4uiZAgMCEAs6FCZMiJAIECAwUcC4MxNc1AQIEJhRwLkyYFCEtK2A9LZs6gRMgUChg3yuEO7yaeXP4BDB8AgcLuEDTOfkOnM7guiNAgAABAgQIECBAgAABAgMFPAcYiK9rAgQITCjgXJgwKUIiQIDAQAHnwkB8XRMgQGBCAefChEkR0rIC1tOyqRM4AQKFAva9QrjDq5k3h08AwydwsIALNJ2T78DpDK47AgQIECBAgAABAgQIECAwUMBzgIH4uiZAgMCEAs6FCZMiJAIECAwUcC4MxNc1AQIEJhRwLkyYFCEtK2A9LZs6gRMgUChg3yuEO7yaeXP4BDB8AgcLzHKB5v8FYKoCJdQSr/k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731" y="1547309"/>
            <a:ext cx="432000" cy="432000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731" y="1063841"/>
            <a:ext cx="432000" cy="432002"/>
          </a:xfrm>
          <a:prstGeom prst="rect">
            <a:avLst/>
          </a:prstGeom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063842"/>
            <a:ext cx="432000" cy="432000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063841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4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0" y="1395507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세금계산서 발행과 다양한 편의기능을 제공합니다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707446"/>
            <a:ext cx="9699418" cy="28694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거래명세서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입금표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/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영수증 등 다양한 문서발행과 거래처 신용정보조회 등의 부가기능을 제공합니다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8218324" y="3059918"/>
            <a:ext cx="3381492" cy="1429375"/>
            <a:chOff x="6642100" y="3847219"/>
            <a:chExt cx="3727469" cy="1575621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4269334"/>
              <a:ext cx="3727469" cy="115350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거래명세서</a:t>
              </a: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입금표 등 부속문서도 전자문서로 발행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상태별로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한눈에 보는 세금계산서 상태 조회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ko-KR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WEHAGO 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서비스와 연계를 통한 자동완성입력 기능</a:t>
              </a:r>
            </a:p>
            <a:p>
              <a:pPr marL="97978" indent="-97978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월평균 </a:t>
              </a:r>
              <a:r>
                <a:rPr lang="ko-KR" altLang="en-US" sz="110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발행량이</a:t>
              </a:r>
              <a:r>
                <a:rPr lang="ko-KR" altLang="en-US" sz="110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많은 기업을 위한 대량발행 기능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3563938" cy="29516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전자세금계산서를 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38E2C7B5-9249-4F20-90D8-942E66C5D7DB}"/>
              </a:ext>
            </a:extLst>
          </p:cNvPr>
          <p:cNvGraphicFramePr>
            <a:graphicFrameLocks noGrp="1"/>
          </p:cNvGraphicFramePr>
          <p:nvPr/>
        </p:nvGraphicFramePr>
        <p:xfrm>
          <a:off x="8254984" y="5329700"/>
          <a:ext cx="3070471" cy="941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87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90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발행구분</a:t>
                      </a:r>
                      <a:endParaRPr kumimoji="0" lang="en-US" altLang="ko-KR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[더존] 본문체 50" panose="020B0803000000000000" pitchFamily="50" charset="-127"/>
                        <a:ea typeface="[더존] 본문체 50" panose="020B0803000000000000" pitchFamily="50" charset="-127"/>
                        <a:cs typeface="+mn-cs"/>
                      </a:endParaRPr>
                    </a:p>
                  </a:txBody>
                  <a:tcPr marL="82953" marR="82953" marT="41476" marB="65317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기본발행 사용포인트 </a:t>
                      </a:r>
                      <a:r>
                        <a:rPr kumimoji="0" lang="en-US" altLang="ko-KR" sz="900" b="0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건당</a:t>
                      </a:r>
                      <a:r>
                        <a:rPr kumimoji="0" lang="en-US" altLang="ko-KR" sz="900" b="0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[더존] 본문체 50" panose="020B0803000000000000" pitchFamily="50" charset="-127"/>
                          <a:ea typeface="[더존] 본문체 50" panose="020B0803000000000000" pitchFamily="50" charset="-127"/>
                          <a:cs typeface="+mn-cs"/>
                        </a:rPr>
                        <a:t>)</a:t>
                      </a:r>
                    </a:p>
                  </a:txBody>
                  <a:tcPr marL="82953" marR="82953" marT="41476" marB="65317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세금계산서 발행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200 P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Mobile-TAX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발행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300 P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거래명세서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/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입금표</a:t>
                      </a: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/</a:t>
                      </a:r>
                      <a:r>
                        <a:rPr kumimoji="1" lang="ko-KR" altLang="en-US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영수증 발행</a:t>
                      </a:r>
                      <a:endParaRPr kumimoji="1" lang="en-US" altLang="ko-KR" sz="9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[더존] 본문체 30" panose="020B0603000000000000" pitchFamily="50" charset="-127"/>
                        <a:ea typeface="[더존] 본문체 30" panose="020B0603000000000000" pitchFamily="50" charset="-127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415299"/>
                        </a:buClr>
                        <a:buSzPct val="125000"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[더존] 본문체 30" panose="020B0603000000000000" pitchFamily="50" charset="-127"/>
                          <a:ea typeface="[더존] 본문체 30" panose="020B0603000000000000" pitchFamily="50" charset="-127"/>
                        </a:rPr>
                        <a:t>200 P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269155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7DA76658-2B9F-46D0-BA48-CDC58BEA87CB}"/>
              </a:ext>
            </a:extLst>
          </p:cNvPr>
          <p:cNvSpPr txBox="1"/>
          <p:nvPr/>
        </p:nvSpPr>
        <p:spPr>
          <a:xfrm>
            <a:off x="8178340" y="5022750"/>
            <a:ext cx="2163983" cy="28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00" dirty="0">
                <a:latin typeface="[더존] 본문체 50" panose="020B0803000000000000" pitchFamily="50" charset="-127"/>
                <a:ea typeface="[더존] 본문체 50" panose="020B0803000000000000" pitchFamily="50" charset="-127"/>
              </a:rPr>
              <a:t>전자세금계산서 포인트사용 안내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2C421A-1C62-49E6-803C-D1A925D7C802}"/>
              </a:ext>
            </a:extLst>
          </p:cNvPr>
          <p:cNvSpPr txBox="1"/>
          <p:nvPr/>
        </p:nvSpPr>
        <p:spPr>
          <a:xfrm>
            <a:off x="8273016" y="6316399"/>
            <a:ext cx="3178448" cy="34022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※ </a:t>
            </a:r>
            <a:r>
              <a:rPr lang="ko-KR" altLang="en-US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월별 </a:t>
            </a:r>
            <a:r>
              <a:rPr lang="ko-KR" altLang="en-US" sz="900" spc="-27" dirty="0" err="1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발행량을</a:t>
            </a:r>
            <a:r>
              <a:rPr lang="ko-KR" altLang="en-US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 예측해 </a:t>
            </a:r>
            <a:r>
              <a:rPr lang="en-US" altLang="ko-KR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WEHAGO</a:t>
            </a:r>
            <a:r>
              <a:rPr lang="ko-KR" altLang="en-US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포인트 자동충전을 사용하면 </a:t>
            </a:r>
            <a:endParaRPr lang="en-US" altLang="ko-KR" sz="900" spc="-27" dirty="0">
              <a:latin typeface="[더존] 본문체 10" panose="020B0303000000000000" pitchFamily="50" charset="-127"/>
              <a:ea typeface="[더존] 본문체 10" panose="020B0303000000000000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      </a:t>
            </a:r>
            <a:r>
              <a:rPr lang="ko-KR" altLang="en-US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더 편리하게 사용할 수 있습니다</a:t>
            </a:r>
            <a:r>
              <a:rPr lang="en-US" altLang="ko-KR" sz="900" spc="-27" dirty="0">
                <a:latin typeface="[더존] 본문체 10" panose="020B0303000000000000" pitchFamily="50" charset="-127"/>
                <a:ea typeface="[더존] 본문체 10" panose="020B0303000000000000" pitchFamily="50" charset="-127"/>
              </a:rPr>
              <a:t>.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4463385" y="674247"/>
            <a:ext cx="3046971" cy="554254"/>
            <a:chOff x="4113345" y="707085"/>
            <a:chExt cx="3046971" cy="554254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C37F2918-5386-4463-98A0-42CEFAFABC91}"/>
                </a:ext>
              </a:extLst>
            </p:cNvPr>
            <p:cNvSpPr/>
            <p:nvPr/>
          </p:nvSpPr>
          <p:spPr>
            <a:xfrm>
              <a:off x="4329345" y="707085"/>
              <a:ext cx="2830971" cy="554254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rIns="0" rtlCol="0" anchor="t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800" spc="-91" dirty="0">
                  <a:solidFill>
                    <a:schemeClr val="tx1"/>
                  </a:solidFill>
                  <a:latin typeface="[더존] 제목체 50" panose="020B0803000000000000" pitchFamily="50" charset="-127"/>
                  <a:ea typeface="[더존] 제목체 50" panose="020B0803000000000000" pitchFamily="50" charset="-127"/>
                </a:rPr>
                <a:t>전자세금계산서</a:t>
              </a: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3345" y="764143"/>
              <a:ext cx="432000" cy="431999"/>
            </a:xfrm>
            <a:prstGeom prst="rect">
              <a:avLst/>
            </a:prstGeom>
          </p:spPr>
        </p:pic>
      </p:grpSp>
      <p:pic>
        <p:nvPicPr>
          <p:cNvPr id="20" name="그림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8" y="3118169"/>
            <a:ext cx="4515480" cy="2705478"/>
          </a:xfrm>
          <a:prstGeom prst="rect">
            <a:avLst/>
          </a:prstGeom>
          <a:effectLst>
            <a:outerShdw blurRad="127000" dist="25400" dir="5400000" algn="t" rotWithShape="0">
              <a:prstClr val="black">
                <a:alpha val="30000"/>
              </a:prstClr>
            </a:outerShdw>
          </a:effectLst>
        </p:spPr>
      </p:pic>
      <p:sp>
        <p:nvSpPr>
          <p:cNvPr id="23" name="직사각형 22"/>
          <p:cNvSpPr/>
          <p:nvPr/>
        </p:nvSpPr>
        <p:spPr>
          <a:xfrm>
            <a:off x="1167316" y="3119351"/>
            <a:ext cx="404621" cy="2704296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  <a:alpha val="49000"/>
                </a:schemeClr>
              </a:gs>
              <a:gs pos="100000">
                <a:schemeClr val="tx1">
                  <a:alpha val="0"/>
                  <a:lumMod val="56000"/>
                  <a:lumOff val="44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81"/>
          </a:p>
        </p:txBody>
      </p:sp>
      <p:grpSp>
        <p:nvGrpSpPr>
          <p:cNvPr id="22" name="그룹 21"/>
          <p:cNvGrpSpPr/>
          <p:nvPr/>
        </p:nvGrpSpPr>
        <p:grpSpPr>
          <a:xfrm>
            <a:off x="939978" y="2626319"/>
            <a:ext cx="7112145" cy="4135044"/>
            <a:chOff x="-21089" y="2610504"/>
            <a:chExt cx="7112145" cy="4135044"/>
          </a:xfrm>
        </p:grpSpPr>
        <p:sp>
          <p:nvSpPr>
            <p:cNvPr id="17" name="직사각형 16"/>
            <p:cNvSpPr/>
            <p:nvPr/>
          </p:nvSpPr>
          <p:spPr>
            <a:xfrm>
              <a:off x="-21089" y="2610504"/>
              <a:ext cx="6407526" cy="3753715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829" y="2832975"/>
              <a:ext cx="4791703" cy="2973675"/>
            </a:xfrm>
            <a:prstGeom prst="rect">
              <a:avLst/>
            </a:prstGeom>
          </p:spPr>
        </p:pic>
        <p:sp>
          <p:nvSpPr>
            <p:cNvPr id="18" name="직사각형 17"/>
            <p:cNvSpPr/>
            <p:nvPr/>
          </p:nvSpPr>
          <p:spPr>
            <a:xfrm>
              <a:off x="776829" y="2818357"/>
              <a:ext cx="4791703" cy="2990656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9310" y="4179289"/>
              <a:ext cx="2621746" cy="2566259"/>
            </a:xfrm>
            <a:prstGeom prst="rect">
              <a:avLst/>
            </a:prstGeom>
          </p:spPr>
        </p:pic>
      </p:grpSp>
      <p:sp>
        <p:nvSpPr>
          <p:cNvPr id="25" name="타원 24"/>
          <p:cNvSpPr/>
          <p:nvPr/>
        </p:nvSpPr>
        <p:spPr>
          <a:xfrm>
            <a:off x="7677422" y="3006869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597" y="2984636"/>
            <a:ext cx="505650" cy="505650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60365"/>
            <a:ext cx="432000" cy="432000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547309"/>
            <a:ext cx="432000" cy="432000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2" y="1063841"/>
            <a:ext cx="432000" cy="432002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063842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03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1" y="1383434"/>
            <a:ext cx="9699419" cy="3406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기업전용 메신저로 업무에 필요한 소통과 협업기능을 제공합니다</a:t>
            </a:r>
            <a:r>
              <a:rPr lang="en-US" altLang="ko-KR" sz="1400" dirty="0">
                <a:solidFill>
                  <a:srgbClr val="258AF8"/>
                </a:solidFill>
                <a:latin typeface="[더존] 제목체 30" panose="020B0503000000000000" pitchFamily="50" charset="-127"/>
                <a:ea typeface="[더존] 제목체 30" panose="020B0503000000000000" pitchFamily="50" charset="-127"/>
              </a:rPr>
              <a:t>. 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1246292" y="1695372"/>
            <a:ext cx="9699418" cy="43943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프로젝트나 </a:t>
            </a:r>
            <a:r>
              <a:rPr lang="ko-KR" altLang="en-US" sz="1100" dirty="0" err="1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조직별로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 그룹대화방을 만들어 빠르게 소통하고 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WEHAGO</a:t>
            </a:r>
            <a:r>
              <a:rPr lang="ko-KR" altLang="en-US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의 다른 서비스와 연결되는 다양한 기능을 제공합니다</a:t>
            </a:r>
            <a:r>
              <a:rPr lang="en-US" altLang="ko-KR" sz="1100" dirty="0">
                <a:solidFill>
                  <a:schemeClr val="tx1"/>
                </a:solidFill>
                <a:latin typeface="[더존] 본문체 30" panose="020B0603000000000000" pitchFamily="50" charset="-127"/>
                <a:ea typeface="[더존] 본문체 30" panose="020B0603000000000000" pitchFamily="50" charset="-127"/>
              </a:rPr>
              <a:t>.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1453761" y="3468538"/>
            <a:ext cx="3751053" cy="2350628"/>
            <a:chOff x="6642100" y="3847219"/>
            <a:chExt cx="4215288" cy="2591133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1" y="4269334"/>
              <a:ext cx="4089792" cy="216901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spc="-5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조직별</a:t>
              </a:r>
              <a: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spc="-5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목적별</a:t>
              </a: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대화방 생성으로 효율적인 소통</a:t>
              </a:r>
              <a: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/>
              </a:r>
              <a:b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</a:br>
              <a: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(</a:t>
              </a: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그룹대화</a:t>
              </a:r>
              <a: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/1:1</a:t>
              </a: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대화</a:t>
              </a:r>
              <a: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)</a:t>
              </a: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클립보드 복사</a:t>
              </a:r>
              <a: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/</a:t>
              </a:r>
              <a:r>
                <a:rPr lang="ko-KR" altLang="en-US" sz="1100" spc="-5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붙여넣기로</a:t>
              </a: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쉬운 정보 공유</a:t>
              </a: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이전 대화내용 검색 기능 제공</a:t>
              </a: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다운로드 없는 문서확인과 동시편집 가능한 </a:t>
              </a:r>
              <a:r>
                <a:rPr lang="ko-KR" altLang="en-US" sz="1100" spc="-50" dirty="0" err="1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웹오피스</a:t>
              </a: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 기능</a:t>
              </a: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화상대화의 문서공유</a:t>
              </a:r>
              <a: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화면공유로 더욱 편리한 원거리 협업</a:t>
              </a:r>
            </a:p>
            <a:p>
              <a:pPr marL="97978" indent="-97978">
                <a:lnSpc>
                  <a:spcPct val="1300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WEHAGO </a:t>
              </a: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서비스의 내용을 간편하게 전달</a:t>
              </a:r>
              <a:r>
                <a:rPr lang="en-US" altLang="ko-KR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, </a:t>
              </a:r>
              <a:r>
                <a:rPr lang="ko-KR" altLang="en-US" sz="1100" spc="-50" dirty="0">
                  <a:latin typeface="[더존] 본문체 30" panose="020B0603000000000000" pitchFamily="50" charset="-127"/>
                  <a:ea typeface="[더존] 본문체 30" panose="020B0603000000000000" pitchFamily="50" charset="-127"/>
                </a:rPr>
                <a:t>공유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CB6054A-EB1C-46D5-B8F3-4ACA0086A782}"/>
                </a:ext>
              </a:extLst>
            </p:cNvPr>
            <p:cNvSpPr/>
            <p:nvPr/>
          </p:nvSpPr>
          <p:spPr>
            <a:xfrm>
              <a:off x="6642100" y="3847219"/>
              <a:ext cx="4215288" cy="2951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WE</a:t>
              </a:r>
              <a:r>
                <a:rPr lang="ko-KR" altLang="en-US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톡을 쓰면 이렇게 좋아집니다</a:t>
              </a:r>
              <a:r>
                <a:rPr lang="en-US" altLang="ko-KR" sz="1200" dirty="0">
                  <a:solidFill>
                    <a:srgbClr val="364EBC"/>
                  </a:solidFill>
                  <a:latin typeface="[더존] 본문체 50" panose="020B0803000000000000" pitchFamily="50" charset="-127"/>
                  <a:ea typeface="[더존] 본문체 50" panose="020B0803000000000000" pitchFamily="50" charset="-127"/>
                </a:rPr>
                <a:t>.</a:t>
              </a:r>
            </a:p>
          </p:txBody>
        </p:sp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id="{C37F2918-5386-4463-98A0-42CEFAFABC91}"/>
              </a:ext>
            </a:extLst>
          </p:cNvPr>
          <p:cNvSpPr/>
          <p:nvPr/>
        </p:nvSpPr>
        <p:spPr>
          <a:xfrm>
            <a:off x="5557806" y="669923"/>
            <a:ext cx="1062117" cy="55425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WE</a:t>
            </a:r>
            <a:r>
              <a:rPr lang="ko-KR" altLang="en-US" sz="2800" spc="-91" dirty="0">
                <a:solidFill>
                  <a:schemeClr val="tx1"/>
                </a:solidFill>
                <a:latin typeface="[더존] 제목체 50" panose="020B0803000000000000" pitchFamily="50" charset="-127"/>
                <a:ea typeface="[더존] 제목체 50" panose="020B0803000000000000" pitchFamily="50" charset="-127"/>
              </a:rPr>
              <a:t>톡</a:t>
            </a:r>
          </a:p>
        </p:txBody>
      </p:sp>
      <p:pic>
        <p:nvPicPr>
          <p:cNvPr id="58" name="그림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140" y="731050"/>
            <a:ext cx="432000" cy="432000"/>
          </a:xfrm>
          <a:prstGeom prst="rect">
            <a:avLst/>
          </a:prstGeom>
        </p:spPr>
      </p:pic>
      <p:sp>
        <p:nvSpPr>
          <p:cNvPr id="60" name="직사각형 59"/>
          <p:cNvSpPr/>
          <p:nvPr/>
        </p:nvSpPr>
        <p:spPr>
          <a:xfrm>
            <a:off x="5515513" y="2716183"/>
            <a:ext cx="6407526" cy="375371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424" y="2930259"/>
            <a:ext cx="4791703" cy="29736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945" y="2852438"/>
            <a:ext cx="3874501" cy="2830474"/>
          </a:xfrm>
          <a:prstGeom prst="rect">
            <a:avLst/>
          </a:prstGeom>
        </p:spPr>
      </p:pic>
      <p:sp>
        <p:nvSpPr>
          <p:cNvPr id="65" name="타원 64"/>
          <p:cNvSpPr/>
          <p:nvPr/>
        </p:nvSpPr>
        <p:spPr>
          <a:xfrm>
            <a:off x="874713" y="3401386"/>
            <a:ext cx="468000" cy="468000"/>
          </a:xfrm>
          <a:prstGeom prst="ellipse">
            <a:avLst/>
          </a:prstGeom>
          <a:solidFill>
            <a:srgbClr val="364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23" y="3340437"/>
            <a:ext cx="621793" cy="621793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547310"/>
            <a:ext cx="432000" cy="431999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601" y="1547309"/>
            <a:ext cx="432000" cy="432000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4" y="1063841"/>
            <a:ext cx="432000" cy="43200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343" y="1063842"/>
            <a:ext cx="432000" cy="432000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474" y="1547309"/>
            <a:ext cx="431998" cy="432000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601" y="1063841"/>
            <a:ext cx="438953" cy="4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49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더존ICT그룹">
  <a:themeElements>
    <a:clrScheme name="WEHAGO T">
      <a:dk1>
        <a:sysClr val="windowText" lastClr="000000"/>
      </a:dk1>
      <a:lt1>
        <a:sysClr val="window" lastClr="FFFFFF"/>
      </a:lt1>
      <a:dk2>
        <a:srgbClr val="00CFC3"/>
      </a:dk2>
      <a:lt2>
        <a:srgbClr val="00AAF0"/>
      </a:lt2>
      <a:accent1>
        <a:srgbClr val="1C90FC"/>
      </a:accent1>
      <a:accent2>
        <a:srgbClr val="7950CC"/>
      </a:accent2>
      <a:accent3>
        <a:srgbClr val="00417D"/>
      </a:accent3>
      <a:accent4>
        <a:srgbClr val="C00000"/>
      </a:accent4>
      <a:accent5>
        <a:srgbClr val="FF9801"/>
      </a:accent5>
      <a:accent6>
        <a:srgbClr val="87239B"/>
      </a:accent6>
      <a:hlink>
        <a:srgbClr val="0563C1"/>
      </a:hlink>
      <a:folHlink>
        <a:srgbClr val="954F72"/>
      </a:folHlink>
    </a:clrScheme>
    <a:fontScheme name="더존ICT그룹">
      <a:majorFont>
        <a:latin typeface="[더존] 제목체 50"/>
        <a:ea typeface="[더존] 제목체 50"/>
        <a:cs typeface=""/>
      </a:majorFont>
      <a:minorFont>
        <a:latin typeface="[더존] 본문체 30"/>
        <a:ea typeface="[더존] 본문체 3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258AF8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더존ICT그룹" id="{894F3704-F3A8-4FB4-9BFE-BEB02ACA44E7}" vid="{D89ADAB8-24E4-48D3-9AB9-2C2C02522175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더존ICT그룹</Template>
  <TotalTime>27706</TotalTime>
  <Words>2366</Words>
  <Application>Microsoft Office PowerPoint</Application>
  <PresentationFormat>와이드스크린</PresentationFormat>
  <Paragraphs>493</Paragraphs>
  <Slides>25</Slides>
  <Notes>24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3" baseType="lpstr">
      <vt:lpstr>[더존] 본문체 10</vt:lpstr>
      <vt:lpstr>[더존] 본문체 30</vt:lpstr>
      <vt:lpstr>[더존] 본문체 50</vt:lpstr>
      <vt:lpstr>[더존] 제목체 30</vt:lpstr>
      <vt:lpstr>[더존] 제목체 50</vt:lpstr>
      <vt:lpstr>맑은 고딕</vt:lpstr>
      <vt:lpstr>Arial</vt:lpstr>
      <vt:lpstr>더존ICT그룹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koo iMac</dc:creator>
  <cp:lastModifiedBy>차민우</cp:lastModifiedBy>
  <cp:revision>759</cp:revision>
  <cp:lastPrinted>2019-10-31T05:34:09Z</cp:lastPrinted>
  <dcterms:created xsi:type="dcterms:W3CDTF">2017-03-31T01:39:15Z</dcterms:created>
  <dcterms:modified xsi:type="dcterms:W3CDTF">2023-06-23T04:59:38Z</dcterms:modified>
</cp:coreProperties>
</file>