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323" r:id="rId3"/>
    <p:sldId id="410" r:id="rId4"/>
    <p:sldId id="386" r:id="rId5"/>
    <p:sldId id="385" r:id="rId6"/>
    <p:sldId id="406" r:id="rId7"/>
  </p:sldIdLst>
  <p:sldSz cx="12192000" cy="6858000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DE6E8"/>
    <a:srgbClr val="F2DCDB"/>
    <a:srgbClr val="2E75B6"/>
    <a:srgbClr val="5B9BD5"/>
    <a:srgbClr val="0273D3"/>
    <a:srgbClr val="002060"/>
    <a:srgbClr val="E6E0EC"/>
    <a:srgbClr val="FFFFFF"/>
    <a:srgbClr val="0292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4" autoAdjust="0"/>
    <p:restoredTop sz="89747" autoAdjust="0"/>
  </p:normalViewPr>
  <p:slideViewPr>
    <p:cSldViewPr snapToGrid="0">
      <p:cViewPr varScale="1">
        <p:scale>
          <a:sx n="119" d="100"/>
          <a:sy n="119" d="100"/>
        </p:scale>
        <p:origin x="354" y="108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1956"/>
    </p:cViewPr>
  </p:sorterViewPr>
  <p:notesViewPr>
    <p:cSldViewPr snapToGrid="0">
      <p:cViewPr varScale="1">
        <p:scale>
          <a:sx n="77" d="100"/>
          <a:sy n="77" d="100"/>
        </p:scale>
        <p:origin x="406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fld id="{EB64B051-673A-4E54-9926-0B232EF8774E}" type="datetimeFigureOut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fld id="{3F3678CF-7FF0-4316-9481-AB34FB1A280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9030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1" y="1"/>
            <a:ext cx="3078427" cy="513508"/>
          </a:xfrm>
          <a:prstGeom prst="rect">
            <a:avLst/>
          </a:prstGeom>
        </p:spPr>
        <p:txBody>
          <a:bodyPr vert="horz" lIns="99069" tIns="49535" rIns="99069" bIns="49535" rtlCol="0"/>
          <a:lstStyle>
            <a:lvl1pPr algn="r">
              <a:defRPr sz="1300"/>
            </a:lvl1pPr>
          </a:lstStyle>
          <a:p>
            <a:fld id="{73C13CB2-7B88-4FC5-B4C5-77483CD8086F}" type="datetimeFigureOut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9" tIns="49535" rIns="99069" bIns="4953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8"/>
          </a:xfrm>
          <a:prstGeom prst="rect">
            <a:avLst/>
          </a:prstGeom>
        </p:spPr>
        <p:txBody>
          <a:bodyPr vert="horz" lIns="99069" tIns="49535" rIns="99069" bIns="4953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1" y="9721107"/>
            <a:ext cx="3078427" cy="513507"/>
          </a:xfrm>
          <a:prstGeom prst="rect">
            <a:avLst/>
          </a:prstGeom>
        </p:spPr>
        <p:txBody>
          <a:bodyPr vert="horz" lIns="99069" tIns="49535" rIns="99069" bIns="49535" rtlCol="0" anchor="b"/>
          <a:lstStyle>
            <a:lvl1pPr algn="r">
              <a:defRPr sz="1300"/>
            </a:lvl1pPr>
          </a:lstStyle>
          <a:p>
            <a:fld id="{40E656E3-939F-42E3-B174-1BAAD5E88B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5428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690">
              <a:defRPr/>
            </a:pPr>
            <a:r>
              <a:rPr lang="en-US" altLang="ko-KR" dirty="0"/>
              <a:t>FONT</a:t>
            </a:r>
            <a:r>
              <a:rPr lang="en-US" altLang="ko-KR" baseline="0" dirty="0"/>
              <a:t> : </a:t>
            </a:r>
            <a:r>
              <a:rPr lang="en-US" altLang="ko-KR" dirty="0"/>
              <a:t>Noto</a:t>
            </a:r>
            <a:r>
              <a:rPr lang="en-US" altLang="ko-KR" baseline="0" dirty="0"/>
              <a:t> Sans KR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56E3-939F-42E3-B174-1BAAD5E88B04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7394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690">
              <a:defRPr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56E3-939F-42E3-B174-1BAAD5E88B0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87623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690">
              <a:defRPr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56E3-939F-42E3-B174-1BAAD5E88B0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8444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690">
              <a:defRPr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56E3-939F-42E3-B174-1BAAD5E88B0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3606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690">
              <a:defRPr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56E3-939F-42E3-B174-1BAAD5E88B0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4932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690">
              <a:defRPr/>
            </a:pPr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656E3-939F-42E3-B174-1BAAD5E88B0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9245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76"/>
          <a:stretch/>
        </p:blipFill>
        <p:spPr>
          <a:xfrm>
            <a:off x="0" y="-8348"/>
            <a:ext cx="12200238" cy="374832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2201770"/>
            <a:ext cx="9144000" cy="901792"/>
          </a:xfrm>
        </p:spPr>
        <p:txBody>
          <a:bodyPr anchor="b">
            <a:normAutofit/>
          </a:bodyPr>
          <a:lstStyle>
            <a:lvl1pPr algn="l">
              <a:defRPr sz="44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226372"/>
            <a:ext cx="9144000" cy="574651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altLang="ko-KR" dirty="0"/>
              <a:t>2021. 00. 00 (</a:t>
            </a:r>
            <a:r>
              <a:rPr lang="ko-KR" altLang="en-US" dirty="0"/>
              <a:t>목</a:t>
            </a:r>
            <a:r>
              <a:rPr lang="en-US" altLang="ko-KR" dirty="0"/>
              <a:t>)</a:t>
            </a:r>
            <a:endParaRPr lang="ko-KR" altLang="en-US" dirty="0"/>
          </a:p>
        </p:txBody>
      </p:sp>
      <p:pic>
        <p:nvPicPr>
          <p:cNvPr id="35" name="그림 3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53" y="6320867"/>
            <a:ext cx="1884922" cy="447326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48874" y="6398356"/>
            <a:ext cx="2038515" cy="36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789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53FB5-0941-476A-80D8-BDA3F4BAFADC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1186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8113-76BA-4BAF-A666-602A4FA73B9E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753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059A7-5C87-4796-BEAA-1A041897F9FB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5546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9AF9E-F7F0-4203-B750-5FE0AFD9030D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0075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CF72-0FFF-40E3-97B4-5B55B82B76EC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100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A5CA0-2A20-49BF-B7CB-1BDEE88C51C2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853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79B40-6AA2-4C30-93FC-8CE21D2B5C7A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4970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4" b="30976"/>
          <a:stretch/>
        </p:blipFill>
        <p:spPr>
          <a:xfrm>
            <a:off x="-1" y="-9526"/>
            <a:ext cx="3212757" cy="6867526"/>
          </a:xfrm>
          <a:prstGeom prst="rect">
            <a:avLst/>
          </a:prstGeom>
        </p:spPr>
      </p:pic>
      <p:sp>
        <p:nvSpPr>
          <p:cNvPr id="11" name="제목 1"/>
          <p:cNvSpPr txBox="1">
            <a:spLocks/>
          </p:cNvSpPr>
          <p:nvPr userDrawn="1"/>
        </p:nvSpPr>
        <p:spPr>
          <a:xfrm>
            <a:off x="526388" y="3105167"/>
            <a:ext cx="2051823" cy="6381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6D0FF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ko-KR" altLang="en-US" sz="5400" b="1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목 차</a:t>
            </a:r>
          </a:p>
        </p:txBody>
      </p:sp>
    </p:spTree>
    <p:extLst>
      <p:ext uri="{BB962C8B-B14F-4D97-AF65-F5344CB8AC3E}">
        <p14:creationId xmlns:p14="http://schemas.microsoft.com/office/powerpoint/2010/main" val="543009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 - 전후 비교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4" b="44180"/>
          <a:stretch/>
        </p:blipFill>
        <p:spPr>
          <a:xfrm>
            <a:off x="0" y="-9525"/>
            <a:ext cx="12192000" cy="67679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88334" y="53237"/>
            <a:ext cx="11822434" cy="551265"/>
          </a:xfr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ko-KR" altLang="en-US" dirty="0"/>
              <a:t>목차 제목을 입력해주세요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6509979"/>
            <a:ext cx="1265797" cy="30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31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 - 프로그램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4" b="30976"/>
          <a:stretch/>
        </p:blipFill>
        <p:spPr>
          <a:xfrm>
            <a:off x="0" y="-9526"/>
            <a:ext cx="12192000" cy="1099117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442077"/>
            <a:ext cx="2743200" cy="365125"/>
          </a:xfrm>
        </p:spPr>
        <p:txBody>
          <a:bodyPr/>
          <a:lstStyle/>
          <a:p>
            <a:fld id="{E4CD6F1A-67E2-461A-A290-6FD3F747AA95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9670472" y="6442077"/>
            <a:ext cx="1683327" cy="365125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4724400" y="6442077"/>
            <a:ext cx="2743200" cy="365125"/>
          </a:xfrm>
        </p:spPr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38200" y="154832"/>
            <a:ext cx="9482138" cy="425739"/>
          </a:xfr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en-US" altLang="ko-KR" dirty="0"/>
              <a:t>1. </a:t>
            </a:r>
            <a:r>
              <a:rPr lang="ko-KR" altLang="en-US" dirty="0"/>
              <a:t>목차 제목을 입력해주세요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604841"/>
            <a:ext cx="9482138" cy="34902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Noto Sans KR Light" panose="020B0300000000000000" pitchFamily="34" charset="-127"/>
                <a:ea typeface="Noto Sans KR Light" panose="020B0300000000000000" pitchFamily="34" charset="-127"/>
              </a:defRPr>
            </a:lvl1pPr>
          </a:lstStyle>
          <a:p>
            <a:pPr lvl="0"/>
            <a:r>
              <a:rPr lang="ko-KR" altLang="en-US" dirty="0"/>
              <a:t>소제목을 입력해주세요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cxnSp>
        <p:nvCxnSpPr>
          <p:cNvPr id="20" name="직선 연결선 19"/>
          <p:cNvCxnSpPr/>
          <p:nvPr userDrawn="1"/>
        </p:nvCxnSpPr>
        <p:spPr>
          <a:xfrm>
            <a:off x="838200" y="6393007"/>
            <a:ext cx="105155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813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 - 프로그램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그림 개체 틀 11"/>
          <p:cNvSpPr>
            <a:spLocks noGrp="1"/>
          </p:cNvSpPr>
          <p:nvPr>
            <p:ph type="pic" sz="quarter" idx="14"/>
          </p:nvPr>
        </p:nvSpPr>
        <p:spPr>
          <a:xfrm>
            <a:off x="838200" y="1243880"/>
            <a:ext cx="9482138" cy="5021262"/>
          </a:xfrm>
          <a:ln>
            <a:solidFill>
              <a:schemeClr val="bg1">
                <a:lumMod val="65000"/>
              </a:schemeClr>
            </a:solidFill>
          </a:ln>
        </p:spPr>
        <p:txBody>
          <a:bodyPr/>
          <a:lstStyle/>
          <a:p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4" b="30976"/>
          <a:stretch/>
        </p:blipFill>
        <p:spPr>
          <a:xfrm>
            <a:off x="0" y="-9526"/>
            <a:ext cx="12192000" cy="1099117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442077"/>
            <a:ext cx="2743200" cy="365125"/>
          </a:xfrm>
        </p:spPr>
        <p:txBody>
          <a:bodyPr/>
          <a:lstStyle/>
          <a:p>
            <a:fld id="{E4CD6F1A-67E2-461A-A290-6FD3F747AA95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9670472" y="6442077"/>
            <a:ext cx="1683327" cy="365125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4724400" y="6442077"/>
            <a:ext cx="2743200" cy="365125"/>
          </a:xfrm>
        </p:spPr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38200" y="154832"/>
            <a:ext cx="9482138" cy="42573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en-US" altLang="ko-KR" dirty="0"/>
              <a:t>1. </a:t>
            </a:r>
            <a:r>
              <a:rPr lang="ko-KR" altLang="en-US" dirty="0"/>
              <a:t>목차 제목을 입력해주세요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7847012" y="4898162"/>
            <a:ext cx="3487738" cy="1366980"/>
          </a:xfrm>
          <a:solidFill>
            <a:srgbClr val="FFBF37"/>
          </a:solidFill>
          <a:ln w="28575">
            <a:solidFill>
              <a:srgbClr val="FC9C10"/>
            </a:solidFill>
          </a:ln>
        </p:spPr>
        <p:txBody>
          <a:bodyPr wrap="square" tIns="0" bIns="0" anchor="ctr" anchorCtr="0">
            <a:normAutofit/>
          </a:bodyPr>
          <a:lstStyle>
            <a:lvl1pPr marL="0" indent="0">
              <a:lnSpc>
                <a:spcPct val="100000"/>
              </a:lnSpc>
              <a:spcBef>
                <a:spcPts val="500"/>
              </a:spcBef>
              <a:buNone/>
              <a:defRPr sz="1200">
                <a:latin typeface="Noto Sans KR Light" panose="020B0300000000000000" pitchFamily="34" charset="-127"/>
                <a:ea typeface="Noto Sans KR Light" panose="020B0300000000000000" pitchFamily="34" charset="-127"/>
              </a:defRPr>
            </a:lvl1pPr>
          </a:lstStyle>
          <a:p>
            <a:pPr lvl="0"/>
            <a:r>
              <a:rPr lang="en-US" altLang="ko-KR" dirty="0"/>
              <a:t>(1) </a:t>
            </a:r>
            <a:r>
              <a:rPr lang="ko-KR" altLang="en-US" dirty="0"/>
              <a:t>설명</a:t>
            </a:r>
            <a:endParaRPr lang="en-US" altLang="ko-KR" dirty="0"/>
          </a:p>
          <a:p>
            <a:pPr lvl="0"/>
            <a:r>
              <a:rPr lang="ko-KR" altLang="en-US" dirty="0"/>
              <a:t>설명을 입력해주세요</a:t>
            </a:r>
            <a:r>
              <a:rPr lang="en-US" altLang="ko-KR" dirty="0"/>
              <a:t>.</a:t>
            </a:r>
          </a:p>
          <a:p>
            <a:pPr lvl="0"/>
            <a:r>
              <a:rPr lang="en-US" altLang="ko-KR" dirty="0"/>
              <a:t>(2) </a:t>
            </a:r>
            <a:r>
              <a:rPr lang="ko-KR" altLang="en-US" dirty="0"/>
              <a:t>설명</a:t>
            </a:r>
            <a:endParaRPr lang="en-US" altLang="ko-KR" dirty="0"/>
          </a:p>
          <a:p>
            <a:pPr lvl="0"/>
            <a:r>
              <a:rPr lang="ko-KR" altLang="en-US" dirty="0"/>
              <a:t>설명을 입력해주세요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604841"/>
            <a:ext cx="9482138" cy="34902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Noto Sans KR Light" panose="020B0300000000000000" pitchFamily="34" charset="-127"/>
                <a:ea typeface="Noto Sans KR Light" panose="020B0300000000000000" pitchFamily="34" charset="-127"/>
              </a:defRPr>
            </a:lvl1pPr>
          </a:lstStyle>
          <a:p>
            <a:pPr lvl="0"/>
            <a:r>
              <a:rPr lang="ko-KR" altLang="en-US" dirty="0"/>
              <a:t>소제목을 입력해주세요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cxnSp>
        <p:nvCxnSpPr>
          <p:cNvPr id="20" name="직선 연결선 19"/>
          <p:cNvCxnSpPr/>
          <p:nvPr userDrawn="1"/>
        </p:nvCxnSpPr>
        <p:spPr>
          <a:xfrm>
            <a:off x="838200" y="6393007"/>
            <a:ext cx="105155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4714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 - 전후 비교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4" b="30976"/>
          <a:stretch/>
        </p:blipFill>
        <p:spPr>
          <a:xfrm>
            <a:off x="0" y="-9526"/>
            <a:ext cx="12192000" cy="1099117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D6F1A-67E2-461A-A290-6FD3F747AA95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38200" y="154832"/>
            <a:ext cx="9482138" cy="42573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en-US" altLang="ko-KR" dirty="0"/>
              <a:t>1. </a:t>
            </a:r>
            <a:r>
              <a:rPr lang="ko-KR" altLang="en-US" dirty="0"/>
              <a:t>목차 제목을 입력해주세요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604841"/>
            <a:ext cx="9482138" cy="34902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Noto Sans KR Light" panose="020B0300000000000000" pitchFamily="34" charset="-127"/>
                <a:ea typeface="Noto Sans KR Light" panose="020B0300000000000000" pitchFamily="34" charset="-127"/>
              </a:defRPr>
            </a:lvl1pPr>
          </a:lstStyle>
          <a:p>
            <a:pPr lvl="0"/>
            <a:r>
              <a:rPr lang="ko-KR" altLang="en-US" dirty="0"/>
              <a:t>소제목을 입력해주세요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1171575"/>
            <a:ext cx="6616376" cy="590550"/>
          </a:xfrm>
        </p:spPr>
        <p:txBody>
          <a:bodyPr>
            <a:normAutofit/>
          </a:bodyPr>
          <a:lstStyle>
            <a:lvl1pPr marL="285750" indent="-285750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latin typeface="Noto Sans KR Light" panose="020B0300000000000000" pitchFamily="34" charset="-127"/>
                <a:ea typeface="Noto Sans KR Light" panose="020B0300000000000000" pitchFamily="34" charset="-127"/>
              </a:defRPr>
            </a:lvl1pPr>
          </a:lstStyle>
          <a:p>
            <a:pPr marL="285750" indent="-28575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ko-KR" altLang="en-US" sz="12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설명을 입력해주세요</a:t>
            </a:r>
            <a:r>
              <a:rPr lang="en-US" altLang="ko-KR" sz="12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ko-KR" altLang="en-US" sz="12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4" name="표 개체 틀 13"/>
          <p:cNvSpPr>
            <a:spLocks noGrp="1"/>
          </p:cNvSpPr>
          <p:nvPr>
            <p:ph type="tbl" sz="quarter" idx="18"/>
          </p:nvPr>
        </p:nvSpPr>
        <p:spPr>
          <a:xfrm>
            <a:off x="838200" y="1844109"/>
            <a:ext cx="10515600" cy="4385241"/>
          </a:xfrm>
        </p:spPr>
        <p:txBody>
          <a:bodyPr/>
          <a:lstStyle/>
          <a:p>
            <a:endParaRPr lang="ko-KR" altLang="en-US"/>
          </a:p>
        </p:txBody>
      </p:sp>
      <p:cxnSp>
        <p:nvCxnSpPr>
          <p:cNvPr id="16" name="직선 연결선 15"/>
          <p:cNvCxnSpPr/>
          <p:nvPr userDrawn="1"/>
        </p:nvCxnSpPr>
        <p:spPr>
          <a:xfrm>
            <a:off x="838200" y="1762125"/>
            <a:ext cx="105155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8776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76"/>
          <a:stretch/>
        </p:blipFill>
        <p:spPr>
          <a:xfrm>
            <a:off x="0" y="-8348"/>
            <a:ext cx="12200238" cy="3748326"/>
          </a:xfrm>
          <a:prstGeom prst="rect">
            <a:avLst/>
          </a:prstGeom>
        </p:spPr>
      </p:pic>
      <p:sp>
        <p:nvSpPr>
          <p:cNvPr id="13" name="제목 1"/>
          <p:cNvSpPr>
            <a:spLocks noGrp="1"/>
          </p:cNvSpPr>
          <p:nvPr>
            <p:ph type="ctrTitle"/>
          </p:nvPr>
        </p:nvSpPr>
        <p:spPr>
          <a:xfrm>
            <a:off x="1524000" y="2201770"/>
            <a:ext cx="9144000" cy="901792"/>
          </a:xfrm>
        </p:spPr>
        <p:txBody>
          <a:bodyPr anchor="b">
            <a:normAutofit/>
          </a:bodyPr>
          <a:lstStyle>
            <a:lvl1pPr algn="l">
              <a:defRPr sz="44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4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226372"/>
            <a:ext cx="9144000" cy="574651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altLang="ko-KR" dirty="0"/>
              <a:t>2021. 00. 00 (</a:t>
            </a:r>
            <a:r>
              <a:rPr lang="ko-KR" altLang="en-US" dirty="0"/>
              <a:t>목</a:t>
            </a:r>
            <a:r>
              <a:rPr lang="en-US" altLang="ko-KR" dirty="0"/>
              <a:t>)</a:t>
            </a:r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53" y="6320867"/>
            <a:ext cx="1884922" cy="447326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48874" y="6398356"/>
            <a:ext cx="2038515" cy="36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80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EFDEE-F65E-4206-B5E4-53AE50324AEE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0615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599A0-AD47-4047-95E7-2916FE39B1BD}" type="datetime1">
              <a:rPr lang="ko-KR" altLang="en-US" smtClean="0"/>
              <a:pPr/>
              <a:t>2023-06-26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DAD3-CC4A-4287-B64E-336298B75E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913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4230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749F4-D332-4CD3-9FCE-E83325BA22DC}" type="datetime1">
              <a:rPr lang="ko-KR" altLang="en-US" smtClean="0"/>
              <a:pPr/>
              <a:t>2023-06-26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9670472" y="6423027"/>
            <a:ext cx="16833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724400" y="64230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3B003-B476-4A28-9EF1-C4F8C97734E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532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4" r:id="rId4"/>
    <p:sldLayoutId id="2147483650" r:id="rId5"/>
    <p:sldLayoutId id="2147483661" r:id="rId6"/>
    <p:sldLayoutId id="2147483663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hf hdr="0" ftr="0" dt="0"/>
  <p:txStyles>
    <p:titleStyle>
      <a:lvl1pPr algn="l" defTabSz="914377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oto Sans KR Bold" panose="020B0800000000000000" pitchFamily="34" charset="-127"/>
          <a:ea typeface="Noto Sans KR Bold" panose="020B0800000000000000" pitchFamily="34" charset="-127"/>
          <a:cs typeface="+mj-cs"/>
        </a:defRPr>
      </a:lvl1pPr>
    </p:titleStyle>
    <p:bodyStyle>
      <a:lvl1pPr marL="228594" indent="-228594" algn="l" defTabSz="914377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>
            <a:extLst>
              <a:ext uri="{FF2B5EF4-FFF2-40B4-BE49-F238E27FC236}">
                <a16:creationId xmlns:a16="http://schemas.microsoft.com/office/drawing/2014/main" xmlns="" id="{507FDCF6-9F44-9087-47AD-7E43A75BFD61}"/>
              </a:ext>
            </a:extLst>
          </p:cNvPr>
          <p:cNvSpPr txBox="1">
            <a:spLocks/>
          </p:cNvSpPr>
          <p:nvPr/>
        </p:nvSpPr>
        <p:spPr>
          <a:xfrm>
            <a:off x="1380147" y="1849801"/>
            <a:ext cx="9431699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1" hangingPunct="1">
              <a:spcBef>
                <a:spcPct val="0"/>
              </a:spcBef>
              <a:buNone/>
              <a:defRPr sz="3200" b="1" i="1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ko-KR" altLang="en-US" sz="5400" i="0" dirty="0" err="1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클라우드</a:t>
            </a:r>
            <a:r>
              <a:rPr lang="ko-KR" altLang="en-US" sz="5400" i="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 기반 </a:t>
            </a:r>
            <a:r>
              <a:rPr lang="en-US" altLang="ko-KR" sz="5400" i="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(</a:t>
            </a:r>
            <a:r>
              <a:rPr lang="ko-KR" altLang="en-US" sz="5400" i="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스마트 솔루션</a:t>
            </a:r>
            <a:r>
              <a:rPr lang="en-US" altLang="ko-KR" sz="5400" i="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)</a:t>
            </a:r>
          </a:p>
          <a:p>
            <a:pPr algn="ctr">
              <a:lnSpc>
                <a:spcPct val="130000"/>
              </a:lnSpc>
            </a:pPr>
            <a:r>
              <a:rPr lang="ko-KR" altLang="en-US" sz="5400" i="0" dirty="0" err="1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마켓형</a:t>
            </a:r>
            <a:r>
              <a:rPr lang="ko-KR" altLang="en-US" sz="5400" i="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 구독 서비스</a:t>
            </a:r>
            <a:endParaRPr lang="en-US" altLang="ko-KR" sz="5400" i="0" dirty="0"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G Smart UI Bold" panose="020B0800000101010101" pitchFamily="50" charset="-127"/>
              <a:ea typeface="LG Smart UI Bold" panose="020B0800000101010101" pitchFamily="50" charset="-127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74EB43E-1985-9390-3EDC-229FCF5595AF}"/>
              </a:ext>
            </a:extLst>
          </p:cNvPr>
          <p:cNvSpPr txBox="1"/>
          <p:nvPr/>
        </p:nvSpPr>
        <p:spPr>
          <a:xfrm>
            <a:off x="6999316" y="91201"/>
            <a:ext cx="5129942" cy="4124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ko-KR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</a:rPr>
              <a:t>2023</a:t>
            </a:r>
            <a:r>
              <a:rPr lang="ko-KR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</a:rPr>
              <a:t>년 </a:t>
            </a:r>
            <a:r>
              <a:rPr lang="ko-KR" alt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 Smart UI Bold" panose="020B0800000101010101" pitchFamily="50" charset="-127"/>
                <a:ea typeface="LG Smart UI Bold" panose="020B0800000101010101" pitchFamily="50" charset="-127"/>
              </a:rPr>
              <a:t>비대면 전환 솔루션 지원사업</a:t>
            </a:r>
            <a:endParaRPr lang="ko-KR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G Smart UI Bold" panose="020B0800000101010101" pitchFamily="50" charset="-127"/>
              <a:ea typeface="LG Smart UI Bold" panose="020B0800000101010101" pitchFamily="50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xmlns="" id="{507FDCF6-9F44-9087-47AD-7E43A75BFD61}"/>
              </a:ext>
            </a:extLst>
          </p:cNvPr>
          <p:cNvSpPr txBox="1">
            <a:spLocks/>
          </p:cNvSpPr>
          <p:nvPr/>
        </p:nvSpPr>
        <p:spPr>
          <a:xfrm>
            <a:off x="142553" y="639555"/>
            <a:ext cx="2304256" cy="528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1" hangingPunct="1">
              <a:spcBef>
                <a:spcPct val="0"/>
              </a:spcBef>
              <a:buNone/>
              <a:defRPr sz="3200" b="1" i="1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en-US" altLang="ko-KR" i="0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[ </a:t>
            </a:r>
            <a:r>
              <a:rPr lang="ko-KR" altLang="en-US" i="0" dirty="0" smtClean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제품소개 </a:t>
            </a:r>
            <a:r>
              <a:rPr lang="en-US" altLang="ko-KR" i="0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LG Smart UI Bold" panose="020B0800000101010101" pitchFamily="50" charset="-127"/>
                <a:ea typeface="LG Smart UI Bold" panose="020B0800000101010101" pitchFamily="50" charset="-127"/>
                <a:cs typeface="Arial" pitchFamily="34" charset="0"/>
              </a:rPr>
              <a:t>]</a:t>
            </a:r>
            <a:endParaRPr lang="ko-KR" altLang="en-US" i="0" dirty="0"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LG Smart UI Bold" panose="020B0800000101010101" pitchFamily="50" charset="-127"/>
              <a:ea typeface="LG Smart UI Bold" panose="020B0800000101010101" pitchFamily="50" charset="-127"/>
              <a:cs typeface="Arial" pitchFamily="34" charset="0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xmlns="" id="{986BB6C3-15B5-736C-3739-37938234AC4E}"/>
              </a:ext>
            </a:extLst>
          </p:cNvPr>
          <p:cNvSpPr txBox="1">
            <a:spLocks/>
          </p:cNvSpPr>
          <p:nvPr/>
        </p:nvSpPr>
        <p:spPr>
          <a:xfrm>
            <a:off x="4270320" y="4000362"/>
            <a:ext cx="3651352" cy="14865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1" hangingPunct="1">
              <a:spcBef>
                <a:spcPct val="0"/>
              </a:spcBef>
              <a:buNone/>
              <a:defRPr sz="3200" b="1" i="1" kern="1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2000" i="0" dirty="0" smtClean="0">
                <a:latin typeface="LG Smart UI Regular" panose="020B0500000101010101" pitchFamily="50" charset="-127"/>
                <a:ea typeface="LG Smart UI Regular" panose="020B0500000101010101" pitchFamily="50" charset="-127"/>
                <a:cs typeface="Arial" pitchFamily="34" charset="0"/>
              </a:rPr>
              <a:t>  </a:t>
            </a:r>
            <a:r>
              <a:rPr lang="ko-KR" altLang="en-US" sz="2000" i="0" dirty="0" smtClean="0">
                <a:latin typeface="LG Smart UI Regular" panose="020B0500000101010101" pitchFamily="50" charset="-127"/>
                <a:ea typeface="LG Smart UI Regular" panose="020B0500000101010101" pitchFamily="50" charset="-127"/>
                <a:cs typeface="Arial" pitchFamily="34" charset="0"/>
              </a:rPr>
              <a:t>㈜</a:t>
            </a:r>
            <a:r>
              <a:rPr lang="ko-KR" altLang="en-US" sz="2000" i="0" dirty="0" err="1" smtClean="0">
                <a:latin typeface="LG Smart UI Regular" panose="020B0500000101010101" pitchFamily="50" charset="-127"/>
                <a:ea typeface="LG Smart UI Regular" panose="020B0500000101010101" pitchFamily="50" charset="-127"/>
                <a:cs typeface="Arial" pitchFamily="34" charset="0"/>
              </a:rPr>
              <a:t>지에스티</a:t>
            </a:r>
            <a:endParaRPr lang="en-US" altLang="ko-KR" sz="2000" i="0" dirty="0" smtClean="0">
              <a:latin typeface="LG Smart UI Regular" panose="020B0500000101010101" pitchFamily="50" charset="-127"/>
              <a:ea typeface="LG Smart UI Regular" panose="020B0500000101010101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445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모서리가 둥근 직사각형 49"/>
          <p:cNvSpPr/>
          <p:nvPr/>
        </p:nvSpPr>
        <p:spPr>
          <a:xfrm>
            <a:off x="95533" y="723209"/>
            <a:ext cx="11969087" cy="5736414"/>
          </a:xfrm>
          <a:prstGeom prst="roundRect">
            <a:avLst>
              <a:gd name="adj" fmla="val 255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204500"/>
              </p:ext>
            </p:extLst>
          </p:nvPr>
        </p:nvGraphicFramePr>
        <p:xfrm>
          <a:off x="142638" y="839587"/>
          <a:ext cx="6534086" cy="5520673"/>
        </p:xfrm>
        <a:graphic>
          <a:graphicData uri="http://schemas.openxmlformats.org/drawingml/2006/table">
            <a:tbl>
              <a:tblPr firstCol="1">
                <a:tableStyleId>{7DF18680-E054-41AD-8BC1-D1AEF772440D}</a:tableStyleId>
              </a:tblPr>
              <a:tblGrid>
                <a:gridCol w="14845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495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40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dirty="0" smtClean="0"/>
                        <a:t>서비스 상품명</a:t>
                      </a:r>
                      <a:endParaRPr lang="en-US" altLang="ko-KR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3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2000" b="1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클라우드</a:t>
                      </a:r>
                      <a:r>
                        <a:rPr lang="ko-KR" altLang="en-US" sz="20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기반 스마트 솔루션 </a:t>
                      </a:r>
                      <a:endParaRPr lang="en-US" altLang="ko-KR" sz="2000" b="1" dirty="0" smtClean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lvl="0" indent="0" algn="l" defTabSz="9143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20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 </a:t>
                      </a:r>
                      <a:r>
                        <a:rPr lang="ko-KR" altLang="en-US" sz="2000" b="1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마켓형</a:t>
                      </a:r>
                      <a:r>
                        <a:rPr lang="ko-KR" altLang="en-US" sz="20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구독 서비스</a:t>
                      </a:r>
                      <a:endParaRPr lang="en-US" altLang="ko-KR" sz="2000" b="1" dirty="0" smtClean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lvl="0" indent="0" algn="l" defTabSz="9143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 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(CRM, SCM, </a:t>
                      </a:r>
                      <a:r>
                        <a:rPr lang="ko-KR" altLang="en-US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영업관리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자재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/</a:t>
                      </a:r>
                      <a:r>
                        <a:rPr lang="ko-KR" altLang="en-US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물류관리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(WMS), </a:t>
                      </a:r>
                    </a:p>
                    <a:p>
                      <a:pPr marL="0" marR="0" lvl="0" indent="0" algn="l" defTabSz="9143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  </a:t>
                      </a:r>
                      <a:r>
                        <a:rPr lang="ko-KR" altLang="en-US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생산관리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품질관리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제조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A</a:t>
                      </a:r>
                      <a:r>
                        <a:rPr lang="en-US" altLang="ko-KR" sz="1600" b="0" baseline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I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문서관리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근태관리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</a:t>
                      </a:r>
                    </a:p>
                    <a:p>
                      <a:pPr marL="0" marR="0" lvl="0" indent="0" algn="l" defTabSz="9143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  </a:t>
                      </a:r>
                      <a:r>
                        <a:rPr lang="ko-KR" altLang="en-US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인사관리 등</a:t>
                      </a:r>
                      <a:r>
                        <a:rPr lang="en-US" altLang="ko-KR" sz="1600" b="0" dirty="0" smtClean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  <a:endParaRPr lang="ko-KR" altLang="en-US" sz="1600" b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553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dirty="0" smtClean="0"/>
                        <a:t>서비스</a:t>
                      </a:r>
                      <a:endParaRPr lang="en-US" altLang="ko-KR" sz="1300" dirty="0" smtClean="0"/>
                    </a:p>
                    <a:p>
                      <a:pPr algn="ctr" latinLnBrk="1"/>
                      <a:r>
                        <a:rPr lang="ko-KR" altLang="en-US" sz="1300" dirty="0" smtClean="0"/>
                        <a:t>소개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/>
                        <a:t>ERP, MES/POP, SCM, FEMS </a:t>
                      </a:r>
                      <a:r>
                        <a:rPr lang="ko-KR" altLang="en-US" sz="1400" dirty="0"/>
                        <a:t>등 각각의 솔루션으로 분리된 기능을 </a:t>
                      </a:r>
                      <a:r>
                        <a:rPr lang="ko-KR" altLang="en-US" sz="1400" b="1" dirty="0">
                          <a:solidFill>
                            <a:srgbClr val="0000FF"/>
                          </a:solidFill>
                        </a:rPr>
                        <a:t>통합적으로 설계</a:t>
                      </a:r>
                      <a:r>
                        <a:rPr lang="en-US" altLang="ko-KR" sz="1400" b="1" dirty="0">
                          <a:solidFill>
                            <a:srgbClr val="0000FF"/>
                          </a:solidFill>
                        </a:rPr>
                        <a:t>/</a:t>
                      </a:r>
                      <a:r>
                        <a:rPr lang="ko-KR" altLang="en-US" sz="1400" b="1" dirty="0" smtClean="0">
                          <a:solidFill>
                            <a:srgbClr val="0000FF"/>
                          </a:solidFill>
                        </a:rPr>
                        <a:t>개발</a:t>
                      </a:r>
                      <a:endParaRPr lang="en-US" altLang="ko-KR" sz="1400" b="0" dirty="0" smtClean="0">
                        <a:solidFill>
                          <a:schemeClr val="dk1"/>
                        </a:solidFill>
                      </a:endParaRP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b="1" dirty="0" err="1" smtClean="0">
                          <a:solidFill>
                            <a:srgbClr val="0000FF"/>
                          </a:solidFill>
                        </a:rPr>
                        <a:t>클라우드</a:t>
                      </a:r>
                      <a:r>
                        <a:rPr lang="ko-KR" altLang="en-US" sz="1400" b="0" dirty="0" err="1" smtClean="0">
                          <a:solidFill>
                            <a:schemeClr val="dk1"/>
                          </a:solidFill>
                        </a:rPr>
                        <a:t>를</a:t>
                      </a:r>
                      <a:r>
                        <a:rPr lang="ko-KR" altLang="en-US" sz="1400" b="0" dirty="0" smtClean="0">
                          <a:solidFill>
                            <a:schemeClr val="dk1"/>
                          </a:solidFill>
                        </a:rPr>
                        <a:t> 활용하여 사내 뿐 아니라 </a:t>
                      </a:r>
                      <a:r>
                        <a:rPr lang="ko-KR" altLang="en-US" sz="1400" b="1" dirty="0" smtClean="0">
                          <a:solidFill>
                            <a:srgbClr val="0000FF"/>
                          </a:solidFill>
                        </a:rPr>
                        <a:t>장소에 </a:t>
                      </a:r>
                      <a:r>
                        <a:rPr lang="ko-KR" altLang="en-US" sz="1400" b="1" dirty="0" err="1" smtClean="0">
                          <a:solidFill>
                            <a:srgbClr val="0000FF"/>
                          </a:solidFill>
                        </a:rPr>
                        <a:t>구애받지</a:t>
                      </a:r>
                      <a:r>
                        <a:rPr lang="ko-KR" altLang="en-US" sz="1400" b="1" dirty="0" smtClean="0">
                          <a:solidFill>
                            <a:srgbClr val="0000FF"/>
                          </a:solidFill>
                        </a:rPr>
                        <a:t> 않고 업무를 진행 </a:t>
                      </a:r>
                      <a:r>
                        <a:rPr lang="ko-KR" altLang="en-US" sz="1400" b="0" dirty="0" smtClean="0">
                          <a:solidFill>
                            <a:schemeClr val="dk1"/>
                          </a:solidFill>
                        </a:rPr>
                        <a:t>할 수 있도록</a:t>
                      </a:r>
                      <a:r>
                        <a:rPr lang="ko-KR" altLang="en-US" sz="1400" b="0" baseline="0" dirty="0" smtClean="0">
                          <a:solidFill>
                            <a:schemeClr val="dk1"/>
                          </a:solidFill>
                        </a:rPr>
                        <a:t> 하며 제조업 뿐 아니라 일반 회사에서 필요로 하는 기능도 제공</a:t>
                      </a:r>
                      <a:endParaRPr lang="en-US" altLang="ko-KR" sz="1400" b="0" dirty="0" smtClean="0">
                        <a:solidFill>
                          <a:schemeClr val="dk1"/>
                        </a:solidFill>
                      </a:endParaRP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b="0" dirty="0" smtClean="0">
                          <a:solidFill>
                            <a:schemeClr val="dk1"/>
                          </a:solidFill>
                        </a:rPr>
                        <a:t>고객이 </a:t>
                      </a:r>
                      <a:r>
                        <a:rPr lang="ko-KR" altLang="en-US" sz="1400" b="1" dirty="0" smtClean="0">
                          <a:solidFill>
                            <a:srgbClr val="0000FF"/>
                          </a:solidFill>
                        </a:rPr>
                        <a:t>필요로 하는 기능만 구독</a:t>
                      </a:r>
                      <a:r>
                        <a:rPr lang="ko-KR" altLang="en-US" sz="1400" b="0" dirty="0" smtClean="0">
                          <a:solidFill>
                            <a:schemeClr val="dk1"/>
                          </a:solidFill>
                        </a:rPr>
                        <a:t>하여 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</a:rPr>
                        <a:t>사용료를 지불</a:t>
                      </a:r>
                      <a:r>
                        <a:rPr lang="ko-KR" altLang="en-US" sz="1400" b="0" dirty="0" smtClean="0">
                          <a:solidFill>
                            <a:schemeClr val="dk1"/>
                          </a:solidFill>
                        </a:rPr>
                        <a:t>하며 기업환경에 요구되는 최적의 솔루션을 선택하고 이를 지원</a:t>
                      </a:r>
                      <a:endParaRPr lang="en-US" altLang="ko-KR" sz="1400" b="0" dirty="0" smtClean="0">
                        <a:solidFill>
                          <a:schemeClr val="dk1"/>
                        </a:solidFill>
                      </a:endParaRP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b="0" dirty="0" smtClean="0">
                          <a:solidFill>
                            <a:schemeClr val="dk1"/>
                          </a:solidFill>
                        </a:rPr>
                        <a:t>각 </a:t>
                      </a:r>
                      <a:r>
                        <a:rPr lang="ko-KR" altLang="en-US" sz="1400" b="1" dirty="0" smtClean="0">
                          <a:solidFill>
                            <a:srgbClr val="0000FF"/>
                          </a:solidFill>
                        </a:rPr>
                        <a:t>모듈의 유기적인 결합</a:t>
                      </a:r>
                      <a:r>
                        <a:rPr lang="ko-KR" altLang="en-US" sz="1400" b="0" dirty="0" smtClean="0">
                          <a:solidFill>
                            <a:schemeClr val="dk1"/>
                          </a:solidFill>
                        </a:rPr>
                        <a:t>을 통해 </a:t>
                      </a:r>
                      <a:r>
                        <a:rPr lang="ko-KR" altLang="en-US" sz="1400" b="0" dirty="0" err="1" smtClean="0">
                          <a:solidFill>
                            <a:schemeClr val="dk1"/>
                          </a:solidFill>
                        </a:rPr>
                        <a:t>확장성</a:t>
                      </a:r>
                      <a:r>
                        <a:rPr lang="ko-KR" altLang="en-US" sz="1400" b="0" dirty="0" smtClean="0">
                          <a:solidFill>
                            <a:schemeClr val="dk1"/>
                          </a:solidFill>
                        </a:rPr>
                        <a:t> 있는 통합 운영시스템으로 구성이 가능 하도록 설계되어 있음</a:t>
                      </a:r>
                      <a:endParaRPr lang="en-US" altLang="ko-KR" sz="1400" b="0" dirty="0" smtClean="0">
                        <a:solidFill>
                          <a:schemeClr val="dk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106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dirty="0"/>
                        <a:t>활용가능</a:t>
                      </a:r>
                      <a:endParaRPr lang="en-US" altLang="ko-KR" sz="1300" dirty="0"/>
                    </a:p>
                    <a:p>
                      <a:pPr algn="ctr" latinLnBrk="1"/>
                      <a:r>
                        <a:rPr lang="ko-KR" altLang="en-US" sz="1300" dirty="0"/>
                        <a:t>업종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baseline="0" dirty="0" smtClean="0"/>
                        <a:t>주 업종은 제조업이나 업종에 구애 받지 않음</a:t>
                      </a:r>
                      <a:endParaRPr lang="ko-KR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15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dirty="0" smtClean="0"/>
                        <a:t>기대효과</a:t>
                      </a:r>
                      <a:endParaRPr lang="ko-KR" altLang="en-US" sz="13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dirty="0"/>
                        <a:t>통합적으로 설계됨에 따라 사용자 </a:t>
                      </a:r>
                      <a:r>
                        <a:rPr lang="ko-KR" altLang="en-US" sz="1400" b="1" dirty="0" err="1">
                          <a:solidFill>
                            <a:srgbClr val="0000FF"/>
                          </a:solidFill>
                        </a:rPr>
                        <a:t>접근성</a:t>
                      </a:r>
                      <a:r>
                        <a:rPr lang="en-US" altLang="ko-KR" sz="1400" b="1" dirty="0">
                          <a:solidFill>
                            <a:srgbClr val="0000FF"/>
                          </a:solidFill>
                        </a:rPr>
                        <a:t>, </a:t>
                      </a:r>
                      <a:r>
                        <a:rPr lang="ko-KR" altLang="en-US" sz="1400" b="1" dirty="0">
                          <a:solidFill>
                            <a:srgbClr val="0000FF"/>
                          </a:solidFill>
                        </a:rPr>
                        <a:t>편의성 </a:t>
                      </a:r>
                      <a:r>
                        <a:rPr lang="ko-KR" altLang="en-US" sz="1400" dirty="0"/>
                        <a:t>증가</a:t>
                      </a:r>
                      <a:endParaRPr lang="en-US" altLang="ko-KR" sz="1400" dirty="0"/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dirty="0" smtClean="0"/>
                        <a:t>통합관리시스템의 </a:t>
                      </a:r>
                      <a:r>
                        <a:rPr lang="ko-KR" altLang="en-US" sz="1400" dirty="0"/>
                        <a:t>지능화와 최적화를 통해 </a:t>
                      </a:r>
                      <a:r>
                        <a:rPr lang="ko-KR" altLang="en-US" sz="1400" b="1" dirty="0">
                          <a:solidFill>
                            <a:srgbClr val="0000FF"/>
                          </a:solidFill>
                        </a:rPr>
                        <a:t>생산성 향상 및 비용 절감</a:t>
                      </a:r>
                      <a:endParaRPr lang="en-US" altLang="ko-KR" sz="1400" b="1" dirty="0">
                        <a:solidFill>
                          <a:srgbClr val="0000FF"/>
                        </a:solidFill>
                      </a:endParaRP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/>
                        <a:t>ICT </a:t>
                      </a:r>
                      <a:r>
                        <a:rPr lang="ko-KR" altLang="en-US" sz="1400" dirty="0"/>
                        <a:t>기술의 유기적인 결합에 따라 </a:t>
                      </a:r>
                      <a:r>
                        <a:rPr lang="ko-KR" altLang="en-US" sz="1400" b="1" dirty="0">
                          <a:solidFill>
                            <a:srgbClr val="0000FF"/>
                          </a:solidFill>
                        </a:rPr>
                        <a:t>저비용 고효율</a:t>
                      </a:r>
                      <a:r>
                        <a:rPr lang="ko-KR" altLang="en-US" sz="1400" dirty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ko-KR" altLang="en-US" sz="1400" dirty="0"/>
                        <a:t>효과 발생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442356984" descr="EMB0000425c00b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201" y="898532"/>
            <a:ext cx="5188229" cy="5451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제목 3"/>
          <p:cNvSpPr>
            <a:spLocks noGrp="1"/>
          </p:cNvSpPr>
          <p:nvPr>
            <p:ph type="title"/>
          </p:nvPr>
        </p:nvSpPr>
        <p:spPr>
          <a:xfrm>
            <a:off x="247996" y="77674"/>
            <a:ext cx="9482138" cy="495903"/>
          </a:xfrm>
        </p:spPr>
        <p:txBody>
          <a:bodyPr>
            <a:noAutofit/>
          </a:bodyPr>
          <a:lstStyle/>
          <a:p>
            <a:r>
              <a:rPr lang="en-US" altLang="ko-KR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Ⅰ</a:t>
            </a:r>
            <a:r>
              <a:rPr lang="en-US" altLang="ko-KR" sz="28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  <a:r>
              <a:rPr lang="ko-KR" altLang="en-US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서비스 소개</a:t>
            </a:r>
            <a:endParaRPr lang="ko-KR" altLang="en-US" sz="28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7153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제목 3"/>
          <p:cNvSpPr>
            <a:spLocks noGrp="1"/>
          </p:cNvSpPr>
          <p:nvPr>
            <p:ph type="title"/>
          </p:nvPr>
        </p:nvSpPr>
        <p:spPr>
          <a:xfrm>
            <a:off x="247996" y="77674"/>
            <a:ext cx="9482138" cy="495903"/>
          </a:xfrm>
        </p:spPr>
        <p:txBody>
          <a:bodyPr>
            <a:noAutofit/>
          </a:bodyPr>
          <a:lstStyle/>
          <a:p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Ⅰ. 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서비스 소개</a:t>
            </a:r>
            <a:endParaRPr lang="ko-KR" altLang="en-US" sz="28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95533" y="723209"/>
            <a:ext cx="11969087" cy="5736414"/>
          </a:xfrm>
          <a:prstGeom prst="roundRect">
            <a:avLst>
              <a:gd name="adj" fmla="val 255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F04BFD9F-A9D9-3D8A-FA8D-0C7E57411FEE}"/>
              </a:ext>
            </a:extLst>
          </p:cNvPr>
          <p:cNvSpPr/>
          <p:nvPr/>
        </p:nvSpPr>
        <p:spPr>
          <a:xfrm>
            <a:off x="239258" y="1543216"/>
            <a:ext cx="11681635" cy="46503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kern="0" dirty="0">
                <a:solidFill>
                  <a:srgbClr val="000000"/>
                </a:solidFill>
              </a:rPr>
              <a:t>제조업에 특화된 마켓 구독 서비스로 업종별 또는 기능별 </a:t>
            </a:r>
            <a:r>
              <a:rPr lang="en-US" altLang="ko-KR" b="1" kern="0" dirty="0">
                <a:solidFill>
                  <a:srgbClr val="0000FF"/>
                </a:solidFill>
              </a:rPr>
              <a:t>SaaS </a:t>
            </a:r>
            <a:r>
              <a:rPr lang="ko-KR" altLang="en-US" b="1" kern="0" dirty="0">
                <a:solidFill>
                  <a:srgbClr val="0000FF"/>
                </a:solidFill>
              </a:rPr>
              <a:t>기반으로 모델화된 스마트공장 통합운영 시스템 패키지</a:t>
            </a:r>
            <a:r>
              <a:rPr lang="ko-KR" altLang="en-US" kern="0" dirty="0">
                <a:solidFill>
                  <a:srgbClr val="000000"/>
                </a:solidFill>
              </a:rPr>
              <a:t>를 </a:t>
            </a:r>
            <a:r>
              <a:rPr lang="ko-KR" altLang="en-US" b="1" kern="0" dirty="0" err="1">
                <a:solidFill>
                  <a:srgbClr val="FF0000"/>
                </a:solidFill>
              </a:rPr>
              <a:t>마켓형</a:t>
            </a:r>
            <a:r>
              <a:rPr lang="ko-KR" altLang="en-US" b="1" kern="0" dirty="0">
                <a:solidFill>
                  <a:srgbClr val="FF0000"/>
                </a:solidFill>
              </a:rPr>
              <a:t> 구독 서비스 형태</a:t>
            </a:r>
            <a:r>
              <a:rPr lang="ko-KR" altLang="en-US" kern="0" dirty="0">
                <a:solidFill>
                  <a:srgbClr val="000000"/>
                </a:solidFill>
              </a:rPr>
              <a:t>로 </a:t>
            </a:r>
            <a:r>
              <a:rPr lang="ko-KR" altLang="en-US" kern="0" dirty="0" smtClean="0">
                <a:solidFill>
                  <a:srgbClr val="000000"/>
                </a:solidFill>
              </a:rPr>
              <a:t>도입</a:t>
            </a:r>
            <a:endParaRPr lang="en-US" altLang="ko-KR" kern="0" dirty="0" smtClean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ko-KR" altLang="en-US" sz="500" kern="0" dirty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kern="0" dirty="0" err="1">
                <a:solidFill>
                  <a:srgbClr val="000000"/>
                </a:solidFill>
              </a:rPr>
              <a:t>마켓형</a:t>
            </a:r>
            <a:r>
              <a:rPr lang="ko-KR" altLang="en-US" kern="0" dirty="0">
                <a:solidFill>
                  <a:srgbClr val="000000"/>
                </a:solidFill>
              </a:rPr>
              <a:t> 구독 서비스를 도입 시 </a:t>
            </a:r>
            <a:r>
              <a:rPr lang="ko-KR" altLang="en-US" b="1" kern="0" dirty="0">
                <a:solidFill>
                  <a:srgbClr val="0000FF"/>
                </a:solidFill>
              </a:rPr>
              <a:t>비용 절감</a:t>
            </a:r>
            <a:r>
              <a:rPr lang="ko-KR" altLang="en-US" kern="0" dirty="0">
                <a:solidFill>
                  <a:srgbClr val="000000"/>
                </a:solidFill>
              </a:rPr>
              <a:t>과 구축 업종별로 </a:t>
            </a:r>
            <a:r>
              <a:rPr lang="ko-KR" altLang="en-US" b="1" kern="0" dirty="0">
                <a:solidFill>
                  <a:srgbClr val="0000FF"/>
                </a:solidFill>
              </a:rPr>
              <a:t>특화된 노하우</a:t>
            </a:r>
            <a:r>
              <a:rPr lang="en-US" altLang="ko-KR" kern="0" dirty="0">
                <a:solidFill>
                  <a:srgbClr val="000000"/>
                </a:solidFill>
              </a:rPr>
              <a:t>, </a:t>
            </a:r>
            <a:r>
              <a:rPr lang="ko-KR" altLang="en-US" kern="0" dirty="0">
                <a:solidFill>
                  <a:srgbClr val="000000"/>
                </a:solidFill>
              </a:rPr>
              <a:t>전문가 컨설팅이 반영된 </a:t>
            </a:r>
            <a:r>
              <a:rPr lang="ko-KR" altLang="en-US" b="1" kern="0" dirty="0">
                <a:solidFill>
                  <a:srgbClr val="0000FF"/>
                </a:solidFill>
              </a:rPr>
              <a:t>체계적인 시스템 도입 </a:t>
            </a:r>
            <a:r>
              <a:rPr lang="ko-KR" altLang="en-US" kern="0" dirty="0" smtClean="0">
                <a:solidFill>
                  <a:srgbClr val="000000"/>
                </a:solidFill>
              </a:rPr>
              <a:t>가능</a:t>
            </a:r>
            <a:endParaRPr lang="en-US" altLang="ko-KR" kern="0" dirty="0" smtClean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ko-KR" altLang="en-US" sz="500" kern="0" dirty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kern="0" dirty="0">
                <a:solidFill>
                  <a:srgbClr val="000000"/>
                </a:solidFill>
              </a:rPr>
              <a:t>공급기업과 </a:t>
            </a:r>
            <a:r>
              <a:rPr lang="ko-KR" altLang="en-US" kern="0" dirty="0" err="1">
                <a:solidFill>
                  <a:srgbClr val="000000"/>
                </a:solidFill>
              </a:rPr>
              <a:t>컨택</a:t>
            </a:r>
            <a:r>
              <a:rPr lang="ko-KR" altLang="en-US" kern="0" dirty="0">
                <a:solidFill>
                  <a:srgbClr val="000000"/>
                </a:solidFill>
              </a:rPr>
              <a:t> 없이 시스템을 도입함으로써 보다 더 많은 비용 </a:t>
            </a:r>
            <a:r>
              <a:rPr lang="ko-KR" altLang="en-US" kern="0" dirty="0" smtClean="0">
                <a:solidFill>
                  <a:srgbClr val="000000"/>
                </a:solidFill>
              </a:rPr>
              <a:t>절감</a:t>
            </a:r>
            <a:endParaRPr lang="en-US" altLang="ko-KR" kern="0" dirty="0" smtClean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ko-KR" altLang="en-US" sz="500" kern="0" dirty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kern="0" dirty="0">
                <a:solidFill>
                  <a:srgbClr val="000000"/>
                </a:solidFill>
              </a:rPr>
              <a:t>선택한 프로그램 수 기반으로 월 사용료를 지불하는 형태로</a:t>
            </a:r>
            <a:r>
              <a:rPr lang="en-US" altLang="ko-KR" kern="0" dirty="0">
                <a:solidFill>
                  <a:srgbClr val="000000"/>
                </a:solidFill>
              </a:rPr>
              <a:t>, </a:t>
            </a:r>
            <a:r>
              <a:rPr lang="ko-KR" altLang="en-US" kern="0" dirty="0">
                <a:solidFill>
                  <a:srgbClr val="000000"/>
                </a:solidFill>
              </a:rPr>
              <a:t>고객은 비용 결제 전 </a:t>
            </a:r>
            <a:r>
              <a:rPr lang="ko-KR" altLang="en-US" b="1" kern="0" dirty="0">
                <a:solidFill>
                  <a:srgbClr val="0000FF"/>
                </a:solidFill>
              </a:rPr>
              <a:t>사전 프로그램 체험</a:t>
            </a:r>
            <a:r>
              <a:rPr lang="ko-KR" altLang="en-US" kern="0" dirty="0">
                <a:solidFill>
                  <a:srgbClr val="000000"/>
                </a:solidFill>
              </a:rPr>
              <a:t>을 통해 </a:t>
            </a:r>
            <a:r>
              <a:rPr lang="ko-KR" altLang="en-US" b="1" kern="0" dirty="0">
                <a:solidFill>
                  <a:srgbClr val="0000FF"/>
                </a:solidFill>
              </a:rPr>
              <a:t>구독을 결정</a:t>
            </a:r>
            <a:r>
              <a:rPr lang="ko-KR" altLang="en-US" kern="0" dirty="0">
                <a:solidFill>
                  <a:srgbClr val="000000"/>
                </a:solidFill>
              </a:rPr>
              <a:t>할 수 </a:t>
            </a:r>
            <a:r>
              <a:rPr lang="ko-KR" altLang="en-US" kern="0" dirty="0" smtClean="0">
                <a:solidFill>
                  <a:srgbClr val="000000"/>
                </a:solidFill>
              </a:rPr>
              <a:t>있음</a:t>
            </a:r>
            <a:endParaRPr lang="en-US" altLang="ko-KR" kern="0" dirty="0" smtClean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ko-KR" altLang="en-US" sz="500" kern="0" dirty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kern="0" dirty="0" err="1">
                <a:solidFill>
                  <a:srgbClr val="000000"/>
                </a:solidFill>
              </a:rPr>
              <a:t>클라우드</a:t>
            </a:r>
            <a:r>
              <a:rPr lang="ko-KR" altLang="en-US" kern="0" dirty="0">
                <a:solidFill>
                  <a:srgbClr val="000000"/>
                </a:solidFill>
              </a:rPr>
              <a:t> 기반으로 장소에 구애 없이 시스템 설정만 되면 어디서든 사용이 가능하며 </a:t>
            </a:r>
            <a:r>
              <a:rPr lang="ko-KR" altLang="en-US" b="1" kern="0" dirty="0">
                <a:solidFill>
                  <a:srgbClr val="0000FF"/>
                </a:solidFill>
              </a:rPr>
              <a:t>제조업 외에도 다양한 업종에 적용</a:t>
            </a:r>
            <a:r>
              <a:rPr lang="ko-KR" altLang="en-US" kern="0" dirty="0">
                <a:solidFill>
                  <a:srgbClr val="000000"/>
                </a:solidFill>
              </a:rPr>
              <a:t>할 수 </a:t>
            </a:r>
            <a:r>
              <a:rPr lang="ko-KR" altLang="en-US" kern="0" dirty="0" smtClean="0">
                <a:solidFill>
                  <a:srgbClr val="000000"/>
                </a:solidFill>
              </a:rPr>
              <a:t>있음</a:t>
            </a:r>
            <a:endParaRPr lang="en-US" altLang="ko-KR" kern="0" dirty="0" smtClean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ko-KR" altLang="en-US" sz="500" kern="0" dirty="0">
              <a:solidFill>
                <a:srgbClr val="000000"/>
              </a:solidFill>
            </a:endParaRPr>
          </a:p>
          <a:p>
            <a:pPr marL="342900" marR="63500" lvl="0" indent="-342900" fontAlgn="base" latinLnBrk="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kern="0" dirty="0">
                <a:solidFill>
                  <a:srgbClr val="000000"/>
                </a:solidFill>
              </a:rPr>
              <a:t>특히 자체 </a:t>
            </a:r>
            <a:r>
              <a:rPr lang="en-US" altLang="ko-KR" kern="0" dirty="0">
                <a:solidFill>
                  <a:srgbClr val="000000"/>
                </a:solidFill>
              </a:rPr>
              <a:t>IDC </a:t>
            </a:r>
            <a:r>
              <a:rPr lang="ko-KR" altLang="en-US" kern="0" dirty="0">
                <a:solidFill>
                  <a:srgbClr val="000000"/>
                </a:solidFill>
              </a:rPr>
              <a:t>센터를 보유한 </a:t>
            </a:r>
            <a:r>
              <a:rPr lang="en-US" altLang="ko-KR" kern="0" dirty="0">
                <a:solidFill>
                  <a:srgbClr val="000000"/>
                </a:solidFill>
              </a:rPr>
              <a:t>IT </a:t>
            </a:r>
            <a:r>
              <a:rPr lang="ko-KR" altLang="en-US" kern="0" dirty="0">
                <a:solidFill>
                  <a:srgbClr val="000000"/>
                </a:solidFill>
              </a:rPr>
              <a:t>기업은 </a:t>
            </a:r>
            <a:r>
              <a:rPr lang="en-US" altLang="ko-KR" kern="0" dirty="0">
                <a:solidFill>
                  <a:srgbClr val="000000"/>
                </a:solidFill>
              </a:rPr>
              <a:t>1% </a:t>
            </a:r>
            <a:r>
              <a:rPr lang="ko-KR" altLang="en-US" kern="0" dirty="0">
                <a:solidFill>
                  <a:srgbClr val="000000"/>
                </a:solidFill>
              </a:rPr>
              <a:t>미만이지만 당사는 </a:t>
            </a:r>
            <a:r>
              <a:rPr lang="ko-KR" altLang="en-US" b="1" kern="0" dirty="0">
                <a:solidFill>
                  <a:srgbClr val="FF0000"/>
                </a:solidFill>
              </a:rPr>
              <a:t>자체 </a:t>
            </a:r>
            <a:r>
              <a:rPr lang="en-US" altLang="ko-KR" b="1" kern="0" dirty="0">
                <a:solidFill>
                  <a:srgbClr val="FF0000"/>
                </a:solidFill>
              </a:rPr>
              <a:t>IDC </a:t>
            </a:r>
            <a:r>
              <a:rPr lang="ko-KR" altLang="en-US" b="1" kern="0" dirty="0">
                <a:solidFill>
                  <a:srgbClr val="FF0000"/>
                </a:solidFill>
              </a:rPr>
              <a:t>센터를 보유해 저비용 고효율의 효과로 시스템을 제공 </a:t>
            </a:r>
            <a:r>
              <a:rPr lang="ko-KR" altLang="en-US" kern="0" dirty="0">
                <a:solidFill>
                  <a:srgbClr val="000000"/>
                </a:solidFill>
              </a:rPr>
              <a:t>할 수 </a:t>
            </a:r>
            <a:r>
              <a:rPr lang="ko-KR" altLang="en-US" kern="0" dirty="0" smtClean="0">
                <a:solidFill>
                  <a:srgbClr val="000000"/>
                </a:solidFill>
              </a:rPr>
              <a:t>있음</a:t>
            </a:r>
            <a:endParaRPr lang="ko-KR" altLang="en-US" kern="0" dirty="0">
              <a:solidFill>
                <a:srgbClr val="000000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39533" y="875525"/>
            <a:ext cx="3005288" cy="4821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ko-KR" altLang="en-US" sz="20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서비스 차별성</a:t>
            </a:r>
            <a:endParaRPr lang="ko-KR" altLang="en-US" sz="2000" b="1" kern="0" spc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38758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제목 3"/>
          <p:cNvSpPr>
            <a:spLocks noGrp="1"/>
          </p:cNvSpPr>
          <p:nvPr>
            <p:ph type="title"/>
          </p:nvPr>
        </p:nvSpPr>
        <p:spPr>
          <a:xfrm>
            <a:off x="247996" y="77674"/>
            <a:ext cx="9482138" cy="495903"/>
          </a:xfrm>
        </p:spPr>
        <p:txBody>
          <a:bodyPr>
            <a:noAutofit/>
          </a:bodyPr>
          <a:lstStyle/>
          <a:p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Ⅰ. 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서비스 소개</a:t>
            </a:r>
            <a:endParaRPr lang="ko-KR" altLang="en-US" sz="28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95533" y="723209"/>
            <a:ext cx="11969087" cy="5736414"/>
          </a:xfrm>
          <a:prstGeom prst="roundRect">
            <a:avLst>
              <a:gd name="adj" fmla="val 255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aphicFrame>
        <p:nvGraphicFramePr>
          <p:cNvPr id="6" name="표 4">
            <a:extLst>
              <a:ext uri="{FF2B5EF4-FFF2-40B4-BE49-F238E27FC236}">
                <a16:creationId xmlns="" xmlns:a16="http://schemas.microsoft.com/office/drawing/2014/main" id="{199128F2-2037-FAD1-DEB2-F2AA4C4D3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272921"/>
              </p:ext>
            </p:extLst>
          </p:nvPr>
        </p:nvGraphicFramePr>
        <p:xfrm>
          <a:off x="246624" y="825144"/>
          <a:ext cx="11666903" cy="5619349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81727">
                  <a:extLst>
                    <a:ext uri="{9D8B030D-6E8A-4147-A177-3AD203B41FA5}">
                      <a16:colId xmlns="" xmlns:a16="http://schemas.microsoft.com/office/drawing/2014/main" val="1136469342"/>
                    </a:ext>
                  </a:extLst>
                </a:gridCol>
                <a:gridCol w="5184575">
                  <a:extLst>
                    <a:ext uri="{9D8B030D-6E8A-4147-A177-3AD203B41FA5}">
                      <a16:colId xmlns="" xmlns:a16="http://schemas.microsoft.com/office/drawing/2014/main" val="2046223845"/>
                    </a:ext>
                  </a:extLst>
                </a:gridCol>
                <a:gridCol w="5400601">
                  <a:extLst>
                    <a:ext uri="{9D8B030D-6E8A-4147-A177-3AD203B41FA5}">
                      <a16:colId xmlns="" xmlns:a16="http://schemas.microsoft.com/office/drawing/2014/main" val="2646541693"/>
                    </a:ext>
                  </a:extLst>
                </a:gridCol>
              </a:tblGrid>
              <a:tr h="3523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구분</a:t>
                      </a:r>
                      <a:endParaRPr lang="ko-KR" altLang="en-US" sz="14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타사 </a:t>
                      </a:r>
                      <a:r>
                        <a:rPr lang="ko-KR" altLang="en-US" sz="1400" b="1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구축형</a:t>
                      </a:r>
                      <a:r>
                        <a:rPr lang="ko-KR" altLang="en-US" sz="14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서비스</a:t>
                      </a:r>
                      <a:endParaRPr lang="ko-KR" altLang="en-US" sz="14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클라우드</a:t>
                      </a:r>
                      <a:r>
                        <a:rPr lang="ko-KR" altLang="en-US" sz="14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기반 스마트 서비스 </a:t>
                      </a:r>
                      <a:r>
                        <a:rPr lang="ko-KR" altLang="en-US" sz="1400" b="1" baseline="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마켓형</a:t>
                      </a:r>
                      <a:r>
                        <a:rPr lang="ko-KR" altLang="en-US" sz="1400" b="1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구독 서비스</a:t>
                      </a:r>
                      <a:endParaRPr lang="ko-KR" altLang="en-US" sz="14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28619289"/>
                  </a:ext>
                </a:extLst>
              </a:tr>
              <a:tr h="69336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개념</a:t>
                      </a:r>
                      <a:endParaRPr lang="ko-KR" altLang="en-US" sz="14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자체 서버 및 인프라 구축을 통한 </a:t>
                      </a:r>
                      <a:r>
                        <a:rPr lang="ko-KR" altLang="en-US" sz="1400" b="1" baseline="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구축형</a:t>
                      </a:r>
                      <a:r>
                        <a:rPr lang="ko-KR" altLang="en-US" sz="14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프로그램 개발</a:t>
                      </a:r>
                      <a:endParaRPr lang="en-US" altLang="ko-KR" sz="1400" b="1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SaaS</a:t>
                      </a:r>
                      <a:r>
                        <a:rPr lang="en-US" altLang="ko-KR" sz="1400" b="1" baseline="0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400" b="1" baseline="0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기반 </a:t>
                      </a:r>
                      <a:r>
                        <a:rPr lang="en-US" altLang="ko-KR" sz="1400" b="1" baseline="0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Basic </a:t>
                      </a:r>
                      <a:r>
                        <a:rPr lang="ko-KR" altLang="en-US" sz="1400" b="1" baseline="0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기본 모듈 </a:t>
                      </a:r>
                      <a:r>
                        <a:rPr lang="en-US" altLang="ko-KR" sz="1400" b="1" baseline="0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+ </a:t>
                      </a:r>
                      <a:r>
                        <a:rPr lang="ko-KR" altLang="en-US" sz="1400" b="1" baseline="0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특화모듈</a:t>
                      </a:r>
                      <a:r>
                        <a:rPr lang="ko-KR" altLang="en-US" sz="1400" b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로 구성된 </a:t>
                      </a:r>
                      <a:r>
                        <a:rPr lang="ko-KR" altLang="en-US" sz="1400" b="1" baseline="0" dirty="0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월 </a:t>
                      </a:r>
                      <a:r>
                        <a:rPr lang="ko-KR" altLang="en-US" sz="1400" b="1" baseline="0" dirty="0" err="1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구독형</a:t>
                      </a:r>
                      <a:r>
                        <a:rPr lang="ko-KR" altLang="en-US" sz="1400" b="1" baseline="0" dirty="0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서비스</a:t>
                      </a:r>
                      <a:endParaRPr lang="ko-KR" altLang="en-US" sz="1400" b="1" dirty="0">
                        <a:solidFill>
                          <a:srgbClr val="FF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265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특징</a:t>
                      </a:r>
                      <a:endParaRPr lang="ko-KR" altLang="en-US" sz="14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회사 프로세스에 최적화된 프로그램 사용 가능 </a:t>
                      </a:r>
                      <a:endParaRPr lang="en-US" altLang="ko-KR" sz="1400" b="0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분석 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설계 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구현에 최소 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개월 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~ 1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년간의 시간 소요</a:t>
                      </a:r>
                      <a:endParaRPr lang="en-US" altLang="ko-KR" sz="1400" b="0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Customizing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진행 시 라이선스 외 최소 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7,000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 비용 발생</a:t>
                      </a:r>
                      <a:endParaRPr lang="en-US" altLang="ko-KR" sz="1400" b="0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비용 대비 활성화 저조</a:t>
                      </a:r>
                      <a:endParaRPr lang="en-US" altLang="ko-KR" sz="1400" b="0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추가 모듈 도입 외 특화 모듈 도입 시 최소 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4,000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 비용 발생</a:t>
                      </a:r>
                      <a:endParaRPr lang="en-US" altLang="ko-KR" sz="1400" b="0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서버 및 인프라 구축에 대한 지속적인 관리와 인력 관리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비용 발생</a:t>
                      </a:r>
                      <a:endParaRPr lang="en-US" altLang="ko-KR" sz="1400" b="0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1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표준화된 모듈 및 </a:t>
                      </a:r>
                      <a:r>
                        <a:rPr lang="ko-KR" altLang="en-US" sz="1400" b="1" dirty="0" err="1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마켓형</a:t>
                      </a:r>
                      <a:r>
                        <a:rPr lang="ko-KR" altLang="en-US" sz="1400" b="1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구독 서비스 플랫폼</a:t>
                      </a: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을 사용으로 </a:t>
                      </a:r>
                      <a:r>
                        <a:rPr lang="ko-KR" altLang="en-US" sz="1400" b="1" dirty="0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비용 절감</a:t>
                      </a:r>
                      <a:endParaRPr lang="en-US" altLang="ko-KR" sz="1400" b="1" dirty="0" smtClean="0">
                        <a:solidFill>
                          <a:srgbClr val="FF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en-US" altLang="ko-KR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19</a:t>
                      </a: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년간 약 </a:t>
                      </a:r>
                      <a:r>
                        <a:rPr lang="en-US" altLang="ko-KR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200</a:t>
                      </a:r>
                      <a:r>
                        <a:rPr lang="ko-KR" altLang="en-US" sz="14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여개의</a:t>
                      </a: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스마트공장 </a:t>
                      </a:r>
                      <a:r>
                        <a:rPr lang="ko-KR" altLang="en-US" sz="1400" b="1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구축 경험 및 노하우가 접목된 솔루션 </a:t>
                      </a: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사용</a:t>
                      </a:r>
                      <a:endParaRPr lang="en-US" altLang="ko-KR" sz="14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구독 서비스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신청 후 결제 즉시 프로그램 사용 가능</a:t>
                      </a:r>
                      <a:endParaRPr lang="en-US" altLang="ko-KR" sz="1400" b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특화모듈 간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400" b="1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유기적 결합</a:t>
                      </a:r>
                      <a:r>
                        <a:rPr lang="ko-KR" altLang="en-US" sz="1400" b="1" baseline="0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빅데이터</a:t>
                      </a:r>
                      <a:r>
                        <a:rPr lang="en-US" altLang="ko-KR" sz="1400" b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AI,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Digital Twin Monitoring)</a:t>
                      </a: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1" baseline="0" dirty="0" err="1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클라우드</a:t>
                      </a:r>
                      <a:r>
                        <a:rPr lang="ko-KR" altLang="en-US" sz="1400" b="1" baseline="0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서버 사용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을 통한 관리 </a:t>
                      </a:r>
                      <a:r>
                        <a:rPr lang="ko-KR" altLang="en-US" sz="1400" b="1" baseline="0" dirty="0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인력 비용 절감</a:t>
                      </a:r>
                      <a:endParaRPr lang="en-US" altLang="ko-KR" sz="1400" b="1" baseline="0" dirty="0" smtClean="0">
                        <a:solidFill>
                          <a:srgbClr val="FF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0" baseline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중소기업벤처부에서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지정한 </a:t>
                      </a:r>
                      <a:r>
                        <a:rPr lang="ko-KR" altLang="en-US" sz="1400" b="1" baseline="0" dirty="0" smtClean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스마트공장 수준에 맞게 시스템 확장 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가능</a:t>
                      </a:r>
                      <a:endParaRPr lang="en-US" altLang="ko-KR" sz="1400" b="0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342900" indent="-342900" algn="l" latinLnBrk="1">
                        <a:lnSpc>
                          <a:spcPct val="150000"/>
                        </a:lnSpc>
                        <a:buFont typeface="+mj-ea"/>
                        <a:buAutoNum type="circleNumDbPlain"/>
                      </a:pPr>
                      <a:r>
                        <a:rPr lang="ko-KR" altLang="en-US" sz="1400" b="1" baseline="0" dirty="0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웹</a:t>
                      </a:r>
                      <a:r>
                        <a:rPr lang="en-US" altLang="ko-KR" sz="1400" b="1" baseline="0" dirty="0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(PC, </a:t>
                      </a:r>
                      <a:r>
                        <a:rPr lang="ko-KR" altLang="en-US" sz="1400" b="1" baseline="0" dirty="0" err="1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모바일</a:t>
                      </a:r>
                      <a:r>
                        <a:rPr lang="en-US" altLang="ko-KR" sz="1400" b="1" baseline="0" dirty="0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en-US" altLang="ko-KR" sz="1400" b="1" baseline="0" dirty="0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400" b="1" baseline="0" dirty="0" err="1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앱</a:t>
                      </a:r>
                      <a:r>
                        <a:rPr lang="en-US" altLang="ko-KR" sz="1400" b="1" baseline="0" dirty="0" smtClean="0">
                          <a:solidFill>
                            <a:srgbClr val="FF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(PC)  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동시 가입 가능 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(API </a:t>
                      </a:r>
                      <a:r>
                        <a:rPr lang="ko-KR" altLang="en-US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연동</a:t>
                      </a:r>
                      <a:r>
                        <a:rPr lang="en-US" altLang="ko-KR" sz="1400" b="0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817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초기 비용</a:t>
                      </a:r>
                      <a:endParaRPr lang="ko-KR" altLang="en-US" sz="14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4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기본 라이선스 </a:t>
                      </a:r>
                      <a:r>
                        <a:rPr lang="en-US" altLang="ko-KR" sz="14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en-US" altLang="ko-KR" sz="1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3,500</a:t>
                      </a:r>
                      <a:r>
                        <a:rPr lang="ko-KR" altLang="en-US" sz="1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 </a:t>
                      </a:r>
                      <a:endParaRPr lang="en-US" altLang="ko-KR" sz="14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4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(</a:t>
                      </a:r>
                      <a:r>
                        <a:rPr lang="ko-KR" altLang="en-US" sz="14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법인 및 사용자 수에 따라 상이</a:t>
                      </a:r>
                      <a:r>
                        <a:rPr lang="en-US" altLang="ko-KR" sz="14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/ </a:t>
                      </a:r>
                      <a:r>
                        <a:rPr lang="ko-KR" altLang="en-US" sz="14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최대 </a:t>
                      </a:r>
                      <a:r>
                        <a:rPr lang="en-US" altLang="ko-KR" sz="14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+</a:t>
                      </a:r>
                      <a:r>
                        <a:rPr lang="ko-KR" altLang="en-US" sz="14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14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5,000</a:t>
                      </a:r>
                      <a:r>
                        <a:rPr lang="ko-KR" altLang="en-US" sz="14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만원</a:t>
                      </a:r>
                      <a:r>
                        <a:rPr lang="en-US" altLang="ko-KR" sz="1400" b="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400" b="1" baseline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클라우드</a:t>
                      </a: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사용료 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필수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178,000</a:t>
                      </a: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원 </a:t>
                      </a:r>
                      <a:endParaRPr lang="en-US" altLang="ko-KR" sz="1400" b="1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285750" indent="-285750" algn="l" latinLnBrk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이외 프로그램 구독 수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/ </a:t>
                      </a: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이용환경 별 금액 </a:t>
                      </a:r>
                      <a:r>
                        <a:rPr lang="ko-KR" altLang="en-US" sz="1400" b="1" baseline="0" dirty="0" err="1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과금</a:t>
                      </a:r>
                      <a:endParaRPr lang="en-US" altLang="ko-KR" sz="1400" b="1" baseline="0" dirty="0" smtClean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l" latinLnBrk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   (</a:t>
                      </a: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프로그램 본 당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 조회 프로그램 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4,900   , </a:t>
                      </a:r>
                      <a:r>
                        <a:rPr lang="ko-KR" altLang="en-US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처리 프로그램 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9,900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95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743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제목 3"/>
          <p:cNvSpPr>
            <a:spLocks noGrp="1"/>
          </p:cNvSpPr>
          <p:nvPr>
            <p:ph type="title"/>
          </p:nvPr>
        </p:nvSpPr>
        <p:spPr>
          <a:xfrm>
            <a:off x="247996" y="77674"/>
            <a:ext cx="9482138" cy="495903"/>
          </a:xfrm>
        </p:spPr>
        <p:txBody>
          <a:bodyPr>
            <a:noAutofit/>
          </a:bodyPr>
          <a:lstStyle/>
          <a:p>
            <a:r>
              <a:rPr lang="en-US" altLang="ko-KR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Ⅱ</a:t>
            </a:r>
            <a:r>
              <a:rPr lang="en-US" altLang="ko-KR" sz="28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  <a:r>
              <a:rPr lang="ko-KR" altLang="en-US" sz="28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서비스 금액</a:t>
            </a:r>
            <a:endParaRPr lang="ko-KR" altLang="en-US" sz="28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357444"/>
              </p:ext>
            </p:extLst>
          </p:nvPr>
        </p:nvGraphicFramePr>
        <p:xfrm>
          <a:off x="247986" y="1225528"/>
          <a:ext cx="5797172" cy="1411224"/>
        </p:xfrm>
        <a:graphic>
          <a:graphicData uri="http://schemas.openxmlformats.org/drawingml/2006/table">
            <a:tbl>
              <a:tblPr/>
              <a:tblGrid>
                <a:gridCol w="1905583"/>
                <a:gridCol w="1506994"/>
                <a:gridCol w="2384595"/>
              </a:tblGrid>
              <a:tr h="29636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금액</a:t>
                      </a:r>
                      <a:r>
                        <a:rPr lang="en-US" altLang="ko-KR" sz="13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13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300" b="1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설명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29636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IDC</a:t>
                      </a:r>
                      <a:r>
                        <a:rPr lang="en-US" altLang="ko-KR" sz="13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3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이용료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178,000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월 </a:t>
                      </a: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사용료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36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사용자 </a:t>
                      </a: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명 초과 시 추가금액 </a:t>
                      </a: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발생 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36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data 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사용량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1GB 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초과 시 추가금액 </a:t>
                      </a: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발생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F04BFD9F-A9D9-3D8A-FA8D-0C7E57411FEE}"/>
              </a:ext>
            </a:extLst>
          </p:cNvPr>
          <p:cNvSpPr/>
          <p:nvPr/>
        </p:nvSpPr>
        <p:spPr>
          <a:xfrm>
            <a:off x="247997" y="839586"/>
            <a:ext cx="5797169" cy="3473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기본 사용료 및 구성환경</a:t>
            </a:r>
            <a:endParaRPr lang="en-US" altLang="ko-KR" sz="16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6199469" y="1031879"/>
            <a:ext cx="5797172" cy="128565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b="1" dirty="0" smtClean="0">
                <a:solidFill>
                  <a:schemeClr val="tx1"/>
                </a:solidFill>
              </a:rPr>
              <a:t>IDC 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센터 이용료만 월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178,000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원이며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</a:rPr>
              <a:t>기능사용을 위해서는 </a:t>
            </a:r>
            <a:r>
              <a:rPr lang="ko-KR" altLang="en-US" sz="1200" b="1" dirty="0" err="1" smtClean="0">
                <a:solidFill>
                  <a:schemeClr val="tx1"/>
                </a:solidFill>
              </a:rPr>
              <a:t>모듈별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프로그램 구독 신청을 하여</a:t>
            </a:r>
            <a:endParaRPr lang="en-US" altLang="ko-KR" sz="12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b="1" dirty="0" smtClean="0">
                <a:solidFill>
                  <a:schemeClr val="tx1"/>
                </a:solidFill>
              </a:rPr>
              <a:t> 구독신청 수 만큼 비용 발생 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(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기본 적으로 제공하는 프로그램 없음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sz="1200" b="1" dirty="0" smtClean="0">
                <a:solidFill>
                  <a:schemeClr val="tx1"/>
                </a:solidFill>
              </a:rPr>
              <a:t>(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다음페이지에 상세 금액 기입</a:t>
            </a:r>
            <a:r>
              <a:rPr lang="en-US" altLang="ko-KR" sz="1200" b="1" dirty="0" smtClean="0">
                <a:solidFill>
                  <a:schemeClr val="tx1"/>
                </a:solidFill>
              </a:rPr>
              <a:t>)</a:t>
            </a:r>
            <a:r>
              <a:rPr lang="ko-KR" altLang="en-US" sz="1200" b="1" dirty="0" smtClean="0">
                <a:solidFill>
                  <a:schemeClr val="tx1"/>
                </a:solidFill>
              </a:rPr>
              <a:t> </a:t>
            </a:r>
            <a:endParaRPr lang="en-US" altLang="ko-KR" sz="1200" b="1" dirty="0" smtClean="0">
              <a:solidFill>
                <a:schemeClr val="tx1"/>
              </a:solidFill>
            </a:endParaRPr>
          </a:p>
        </p:txBody>
      </p:sp>
      <p:pic>
        <p:nvPicPr>
          <p:cNvPr id="116" name="그림 1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73" y="2775833"/>
            <a:ext cx="11748655" cy="3688030"/>
          </a:xfrm>
          <a:prstGeom prst="rect">
            <a:avLst/>
          </a:prstGeom>
        </p:spPr>
      </p:pic>
      <p:cxnSp>
        <p:nvCxnSpPr>
          <p:cNvPr id="118" name="꺾인 연결선 117"/>
          <p:cNvCxnSpPr/>
          <p:nvPr/>
        </p:nvCxnSpPr>
        <p:spPr>
          <a:xfrm rot="16200000" flipH="1">
            <a:off x="8392340" y="3675712"/>
            <a:ext cx="4538041" cy="536027"/>
          </a:xfrm>
          <a:prstGeom prst="bentConnector4">
            <a:avLst>
              <a:gd name="adj1" fmla="val 16"/>
              <a:gd name="adj2" fmla="val 309133"/>
            </a:avLst>
          </a:prstGeom>
          <a:ln w="28575">
            <a:solidFill>
              <a:srgbClr val="0000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/>
          <p:cNvSpPr/>
          <p:nvPr/>
        </p:nvSpPr>
        <p:spPr>
          <a:xfrm>
            <a:off x="6096000" y="2338933"/>
            <a:ext cx="48333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50" b="1" dirty="0" smtClean="0">
                <a:solidFill>
                  <a:srgbClr val="FF0000"/>
                </a:solidFill>
              </a:rPr>
              <a:t> * </a:t>
            </a:r>
            <a:r>
              <a:rPr lang="ko-KR" altLang="en-US" sz="1050" b="1" dirty="0" err="1" smtClean="0">
                <a:solidFill>
                  <a:srgbClr val="FF0000"/>
                </a:solidFill>
              </a:rPr>
              <a:t>스타트업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 기업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(3</a:t>
            </a:r>
            <a:r>
              <a:rPr lang="ko-KR" altLang="en-US" sz="1050" b="1" dirty="0" err="1" smtClean="0">
                <a:solidFill>
                  <a:srgbClr val="FF0000"/>
                </a:solidFill>
              </a:rPr>
              <a:t>년이내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 창업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), 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영세기업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제조업 기준 연간매출 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5</a:t>
            </a:r>
            <a:r>
              <a:rPr lang="ko-KR" altLang="en-US" sz="1050" b="1" dirty="0" err="1" smtClean="0">
                <a:solidFill>
                  <a:srgbClr val="FF0000"/>
                </a:solidFill>
              </a:rPr>
              <a:t>억이하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)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은 </a:t>
            </a:r>
            <a:endParaRPr lang="en-US" altLang="ko-KR" sz="1050" b="1" dirty="0" smtClean="0">
              <a:solidFill>
                <a:srgbClr val="FF0000"/>
              </a:solidFill>
            </a:endParaRPr>
          </a:p>
          <a:p>
            <a:r>
              <a:rPr lang="en-US" altLang="ko-KR" sz="1050" b="1" dirty="0">
                <a:solidFill>
                  <a:srgbClr val="FF0000"/>
                </a:solidFill>
              </a:rPr>
              <a:t> 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  </a:t>
            </a:r>
            <a:r>
              <a:rPr lang="ko-KR" altLang="en-US" sz="1050" b="1" dirty="0" smtClean="0">
                <a:solidFill>
                  <a:srgbClr val="0000FF"/>
                </a:solidFill>
              </a:rPr>
              <a:t>기업상황을 고려하여 특별할인가 적용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예정 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업체 규모별 할인가는 상이</a:t>
            </a:r>
            <a:r>
              <a:rPr lang="en-US" altLang="ko-KR" sz="1050" b="1" dirty="0" smtClean="0">
                <a:solidFill>
                  <a:srgbClr val="FF0000"/>
                </a:solidFill>
              </a:rPr>
              <a:t>)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cxnSp>
        <p:nvCxnSpPr>
          <p:cNvPr id="104" name="직선 연결선 103"/>
          <p:cNvCxnSpPr/>
          <p:nvPr/>
        </p:nvCxnSpPr>
        <p:spPr>
          <a:xfrm flipV="1">
            <a:off x="8623739" y="1674705"/>
            <a:ext cx="1899745" cy="228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176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제목 3"/>
          <p:cNvSpPr>
            <a:spLocks noGrp="1"/>
          </p:cNvSpPr>
          <p:nvPr>
            <p:ph type="title"/>
          </p:nvPr>
        </p:nvSpPr>
        <p:spPr>
          <a:xfrm>
            <a:off x="247996" y="77674"/>
            <a:ext cx="9482138" cy="495903"/>
          </a:xfrm>
        </p:spPr>
        <p:txBody>
          <a:bodyPr>
            <a:noAutofit/>
          </a:bodyPr>
          <a:lstStyle/>
          <a:p>
            <a:r>
              <a:rPr lang="en-US" altLang="ko-KR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Ⅱ. </a:t>
            </a:r>
            <a:r>
              <a:rPr lang="ko-KR" altLang="en-US" sz="28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서비스 금액</a:t>
            </a:r>
            <a:endParaRPr lang="ko-KR" altLang="en-US" sz="2800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F04BFD9F-A9D9-3D8A-FA8D-0C7E57411FEE}"/>
              </a:ext>
            </a:extLst>
          </p:cNvPr>
          <p:cNvSpPr/>
          <p:nvPr/>
        </p:nvSpPr>
        <p:spPr>
          <a:xfrm>
            <a:off x="247996" y="854763"/>
            <a:ext cx="5797169" cy="347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추가비용 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– 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구독 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수에 따른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과금</a:t>
            </a:r>
            <a:endParaRPr lang="en-US" altLang="ko-KR" sz="16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679595"/>
              </p:ext>
            </p:extLst>
          </p:nvPr>
        </p:nvGraphicFramePr>
        <p:xfrm>
          <a:off x="231310" y="1249787"/>
          <a:ext cx="5797172" cy="1411224"/>
        </p:xfrm>
        <a:graphic>
          <a:graphicData uri="http://schemas.openxmlformats.org/drawingml/2006/table">
            <a:tbl>
              <a:tblPr/>
              <a:tblGrid>
                <a:gridCol w="1260448"/>
                <a:gridCol w="990600"/>
                <a:gridCol w="3546124"/>
              </a:tblGrid>
              <a:tr h="19741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금액</a:t>
                      </a:r>
                      <a:r>
                        <a:rPr lang="en-US" altLang="ko-KR" sz="13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원</a:t>
                      </a:r>
                      <a:r>
                        <a:rPr lang="en-US" altLang="ko-KR" sz="1300" b="1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300" b="1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설명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9842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처리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9,900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신규데이터 생성 및 수정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등록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수정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삭제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2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조회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4,900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단순 조회 및 출력기능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2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Customizing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협의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제공되는 기능 외 고객 맞춤형 개발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F04BFD9F-A9D9-3D8A-FA8D-0C7E57411FEE}"/>
              </a:ext>
            </a:extLst>
          </p:cNvPr>
          <p:cNvSpPr/>
          <p:nvPr/>
        </p:nvSpPr>
        <p:spPr>
          <a:xfrm>
            <a:off x="247996" y="2915852"/>
            <a:ext cx="5797169" cy="347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추가비용 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– 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사용자 수에 따른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과금</a:t>
            </a:r>
            <a:endParaRPr lang="en-US" altLang="ko-KR" sz="16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720471"/>
              </p:ext>
            </p:extLst>
          </p:nvPr>
        </p:nvGraphicFramePr>
        <p:xfrm>
          <a:off x="237365" y="3337807"/>
          <a:ext cx="5797172" cy="1764030"/>
        </p:xfrm>
        <a:graphic>
          <a:graphicData uri="http://schemas.openxmlformats.org/drawingml/2006/table">
            <a:tbl>
              <a:tblPr/>
              <a:tblGrid>
                <a:gridCol w="4009367"/>
                <a:gridCol w="1787805"/>
              </a:tblGrid>
              <a:tr h="31926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금액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1926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30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명 이하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무료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6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30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명 초과 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~ 50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명 이하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50,000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6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50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명 초과 </a:t>
                      </a: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~ 100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명 이하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100,000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6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100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명 초과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200,000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F04BFD9F-A9D9-3D8A-FA8D-0C7E57411FEE}"/>
              </a:ext>
            </a:extLst>
          </p:cNvPr>
          <p:cNvSpPr/>
          <p:nvPr/>
        </p:nvSpPr>
        <p:spPr>
          <a:xfrm>
            <a:off x="6197630" y="839586"/>
            <a:ext cx="5797169" cy="347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추가비용 </a:t>
            </a:r>
            <a:r>
              <a:rPr lang="en-US" altLang="ko-KR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– Data </a:t>
            </a:r>
            <a:r>
              <a:rPr lang="ko-KR" altLang="en-US" sz="1600" dirty="0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사용 용량 별 </a:t>
            </a:r>
            <a:r>
              <a:rPr lang="ko-KR" altLang="en-US" sz="1600" dirty="0" err="1" smtClean="0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과금</a:t>
            </a:r>
            <a:endParaRPr lang="en-US" altLang="ko-KR" sz="1600" dirty="0" smtClean="0">
              <a:solidFill>
                <a:schemeClr val="tx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040935"/>
              </p:ext>
            </p:extLst>
          </p:nvPr>
        </p:nvGraphicFramePr>
        <p:xfrm>
          <a:off x="6197610" y="1250052"/>
          <a:ext cx="5797189" cy="5358816"/>
        </p:xfrm>
        <a:graphic>
          <a:graphicData uri="http://schemas.openxmlformats.org/drawingml/2006/table">
            <a:tbl>
              <a:tblPr/>
              <a:tblGrid>
                <a:gridCol w="879465"/>
                <a:gridCol w="1247775"/>
                <a:gridCol w="1009650"/>
                <a:gridCol w="2660299"/>
              </a:tblGrid>
              <a:tr h="365854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구분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금액</a:t>
                      </a:r>
                      <a:r>
                        <a:rPr lang="en-US" altLang="ko-KR" sz="13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  <a:r>
                        <a:rPr lang="en-US" altLang="ko-KR" sz="13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ko-KR" altLang="en-US" sz="1300" b="1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설명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43098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레거시</a:t>
                      </a: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프로그램 사용용량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~ 1GB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이하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무료 제공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DB: MS-SQL Standard Edition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기준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0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~ 5GB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이하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12,900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30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~ 10GB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이하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22,900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30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10GB </a:t>
                      </a: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이상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별도 협의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3098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제조 </a:t>
                      </a:r>
                      <a:r>
                        <a:rPr lang="en-US" altLang="ko-KR" sz="1300" b="1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BigData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사용용량</a:t>
                      </a:r>
                      <a:endParaRPr lang="en-US" altLang="ko-KR" sz="1300" b="1" kern="0" spc="0" dirty="0" smtClean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kern="0" spc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(I/F</a:t>
                      </a:r>
                      <a:r>
                        <a:rPr lang="en-US" altLang="ko-KR" sz="130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 data)</a:t>
                      </a:r>
                      <a:endParaRPr lang="ko-KR" altLang="en-US" sz="13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~ 2GB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이하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79,000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DB: MS-SQL Standard Edition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기준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0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~ 4GB </a:t>
                      </a: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이하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139,000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30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~ 8GB </a:t>
                      </a: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이하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299,000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30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8GB </a:t>
                      </a: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이상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별도 협의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3098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첨부파일 사용용량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~ 30GB </a:t>
                      </a: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이하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무료제공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서버 사양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: 2Bay(3.5inch, 2.5inch) SATA / 1.6GHz Dual Core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CPU / 2GB DDR3 RAM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b="1" kern="0" spc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트래픽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: 1Gbps</a:t>
                      </a:r>
                      <a:endParaRPr lang="ko-KR" altLang="en-US" sz="10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전체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월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2,400GByte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기본 제공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초과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1GB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당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70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해외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월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50GByte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기본 제공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초과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100MB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당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40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0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추가 </a:t>
                      </a:r>
                      <a:r>
                        <a:rPr lang="en-US" altLang="ko-KR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100</a:t>
                      </a:r>
                      <a:r>
                        <a:rPr 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GB </a:t>
                      </a:r>
                      <a:r>
                        <a:rPr lang="ko-KR" altLang="en-US" sz="1200" b="1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당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19,000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26310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별도 </a:t>
                      </a:r>
                      <a:r>
                        <a:rPr 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NAS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구축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별도 협의</a:t>
                      </a:r>
                    </a:p>
                  </a:txBody>
                  <a:tcPr marL="75023" marR="75023" marT="37512" marB="3751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02859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4968</TotalTime>
  <Words>834</Words>
  <Application>Microsoft Office PowerPoint</Application>
  <PresentationFormat>와이드스크린</PresentationFormat>
  <Paragraphs>155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9" baseType="lpstr">
      <vt:lpstr>HY견고딕</vt:lpstr>
      <vt:lpstr>HY헤드라인M</vt:lpstr>
      <vt:lpstr>KoPub돋움체 Bold</vt:lpstr>
      <vt:lpstr>LG Smart UI Bold</vt:lpstr>
      <vt:lpstr>LG Smart UI Regular</vt:lpstr>
      <vt:lpstr>Noto Sans CJK KR Regular</vt:lpstr>
      <vt:lpstr>Noto Sans KR Bold</vt:lpstr>
      <vt:lpstr>Noto Sans KR Light</vt:lpstr>
      <vt:lpstr>나눔고딕</vt:lpstr>
      <vt:lpstr>맑은 고딕</vt:lpstr>
      <vt:lpstr>Arial</vt:lpstr>
      <vt:lpstr>Wingdings</vt:lpstr>
      <vt:lpstr>Office 테마</vt:lpstr>
      <vt:lpstr>PowerPoint 프레젠테이션</vt:lpstr>
      <vt:lpstr>Ⅰ. 서비스 소개</vt:lpstr>
      <vt:lpstr>Ⅰ. 서비스 소개</vt:lpstr>
      <vt:lpstr>Ⅰ. 서비스 소개</vt:lpstr>
      <vt:lpstr>Ⅱ. 서비스 금액</vt:lpstr>
      <vt:lpstr>Ⅱ. 서비스 금액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오지희</dc:creator>
  <cp:lastModifiedBy>pc</cp:lastModifiedBy>
  <cp:revision>477</cp:revision>
  <cp:lastPrinted>2023-05-08T07:09:51Z</cp:lastPrinted>
  <dcterms:created xsi:type="dcterms:W3CDTF">2021-07-05T02:30:22Z</dcterms:created>
  <dcterms:modified xsi:type="dcterms:W3CDTF">2023-06-26T01:52:05Z</dcterms:modified>
</cp:coreProperties>
</file>