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86" r:id="rId5"/>
    <p:sldId id="287" r:id="rId6"/>
    <p:sldId id="288" r:id="rId7"/>
    <p:sldId id="289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9153"/>
    <a:srgbClr val="FD9401"/>
    <a:srgbClr val="CD8B2E"/>
    <a:srgbClr val="6F7071"/>
    <a:srgbClr val="B48B61"/>
    <a:srgbClr val="595347"/>
    <a:srgbClr val="D9D8D5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90" y="20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20B4214-4DBF-4616-B2C3-8B4EF7E46E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AB03FE9-97D5-43D9-BC92-7B6A40E4F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F7394D1-6C04-4599-BB51-9A952C1EA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34B3F-010A-43D0-B99E-3343AD573276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7566867-1A19-44DC-8532-C255ED42E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CC5D865-9FE0-4F4A-ADF1-214DE2357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43124-508E-42FC-84CC-76C104603A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8552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105D42E-715B-4EDD-A27B-332544481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4DDA5DB-0087-4B56-AB93-7A96F320BB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310E96F-C356-4868-AAF1-E7F5037B9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34B3F-010A-43D0-B99E-3343AD573276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9FAD522-9369-4F05-814F-D9537D666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51A04CC-EDF1-43BF-A270-3ED96526E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43124-508E-42FC-84CC-76C104603A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9746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FD20C71-EBBC-40F0-B528-6DCCE85561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EFEAFDC-90E7-4666-8054-5E1622750D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E21E9D8-B8DB-4488-9EB8-662CCDEC7C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34B3F-010A-43D0-B99E-3343AD573276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0DD5FDD-E25D-4ECB-9C77-C975AECBF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B5C334A-2787-4D3E-AA09-1AB980F88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43124-508E-42FC-84CC-76C104603A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7485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1955A4-42D8-4052-91CD-83CC8EB8A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20FDB7F-4847-4641-947F-2C40965305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41E8238-7785-4913-A114-3C4A0B8F7A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0915E74-67E7-4632-B5FF-C607E64B6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34B3F-010A-43D0-B99E-3343AD573276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0ACB9C5-D260-4603-993D-811AD5292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25CE58B-7D88-46FD-9424-91D4C1DEB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43124-508E-42FC-84CC-76C104603A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3616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9A889C1-1DC9-4BA1-BE5E-FEA0E3D6CB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37FCBF-30AD-43ED-A29C-F719B7BEFF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A5F8C6A-FC2D-4F48-9EA9-082BD928B7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F93FD55E-35E4-45CB-9F14-0B6DE30889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29DEB8A-6088-4697-8FB2-145D3FE892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CE0739F7-EBE7-4E61-A35B-0E2190F22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34B3F-010A-43D0-B99E-3343AD573276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079755D-AE2C-4E94-8827-3EDEB9899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0F694F53-41A5-4EC8-B85C-ECF325B95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43124-508E-42FC-84CC-76C104603A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122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2B42CAD-5B9C-4883-99D8-79E064D669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3BE3CBBE-A715-436F-83AE-1CDB1B4428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34B3F-010A-43D0-B99E-3343AD573276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99D08C5-525A-4D7A-BAC8-393060F23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132695A6-CAB4-47F8-A104-F10AB42E8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43124-508E-42FC-84CC-76C104603A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9992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A8BEF53-7AB9-4B35-9113-0F6666F458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34B3F-010A-43D0-B99E-3343AD573276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AD076032-36AC-455A-B9BE-179570A11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7764636-4C36-4807-B9BC-D7B8D5C0A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43124-508E-42FC-84CC-76C104603A41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170576-C598-413D-9D50-1D8263FFE92C}"/>
              </a:ext>
            </a:extLst>
          </p:cNvPr>
          <p:cNvSpPr txBox="1"/>
          <p:nvPr userDrawn="1"/>
        </p:nvSpPr>
        <p:spPr>
          <a:xfrm>
            <a:off x="9811098" y="6614007"/>
            <a:ext cx="239039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ⓒSaebyeol Yu.</a:t>
            </a:r>
            <a:r>
              <a:rPr lang="ko-KR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Saebyeol’s</a:t>
            </a:r>
            <a:r>
              <a:rPr lang="ko-KR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PowerPoint</a:t>
            </a:r>
            <a:endParaRPr lang="ko-KR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9139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9070FE-CE34-4BED-AE7D-B6C92374F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FCC5AE0-4A2D-4FB9-91EA-7C51570FF5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F512FCE-182C-4B3A-99C0-26607E6133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9A38F52-749B-4A01-8260-BA394B0F4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34B3F-010A-43D0-B99E-3343AD573276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7021B5B-96D1-40E1-A15C-F6C0B703D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6C378E2-A8C9-436C-981A-B61FFF677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43124-508E-42FC-84CC-76C104603A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3874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5E21AFA-4CEB-436D-8F46-8FFB0B212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8EAE84A-13CE-432B-BD71-6DAC799A26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18359BC-4BCB-40E6-9AE7-3B4E811B47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F1B02BE-923A-40D7-8979-76A39828E5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34B3F-010A-43D0-B99E-3343AD573276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02453C0-2DE9-406E-8B46-7A3552383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701784D-991A-4949-8628-D7A938504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43124-508E-42FC-84CC-76C104603A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4788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706BDD4-7832-4FEF-AAAB-5E87D30D3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6D78FB2-BEAE-4940-88AB-CE46D37201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ADB5249-15A3-46F2-95ED-5B53EFB5C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34B3F-010A-43D0-B99E-3343AD573276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7E9081F-8629-4881-8001-2B078416B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7AEB9FF-478D-4F34-A5DC-85C16DA5C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43124-508E-42FC-84CC-76C104603A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6588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B8E3ED1E-1367-4089-8246-25CF02101A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F03311B-06C8-4BA3-8FA8-A087FE4C4A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753F52C-E04E-4842-9401-2A53FEC18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34B3F-010A-43D0-B99E-3343AD573276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5650625-DEC8-4CA1-833E-D5F27F2B9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94A1BC5-DB02-4CA7-A164-16C8D455C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43124-508E-42FC-84CC-76C104603A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6661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934B21B-5718-4A4A-8574-E147A41CB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170F6AC-0FA0-4F7E-BA41-75C2E9DB23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C78638B-432A-4AC6-B5AB-AF2A332AE7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34B3F-010A-43D0-B99E-3343AD573276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881B2BA-060F-41BC-AAED-8689459479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E4F3852-0A20-458B-A039-10AC150CF7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43124-508E-42FC-84CC-76C104603A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1138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49344FD1-928E-46E6-8B04-3890CC5E3C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96000" y="-1"/>
            <a:ext cx="6096000" cy="6858001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E6923B7-3A57-49DE-8BF8-6F8CB01D7157}"/>
              </a:ext>
            </a:extLst>
          </p:cNvPr>
          <p:cNvSpPr txBox="1"/>
          <p:nvPr/>
        </p:nvSpPr>
        <p:spPr>
          <a:xfrm>
            <a:off x="3477936" y="1573105"/>
            <a:ext cx="564449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dirty="0" err="1">
                <a:latin typeface="휴먼모음T" panose="02030504000101010101" pitchFamily="18" charset="-127"/>
                <a:ea typeface="휴먼모음T" panose="02030504000101010101" pitchFamily="18" charset="-127"/>
              </a:rPr>
              <a:t>부산형사회연대기금</a:t>
            </a:r>
            <a:r>
              <a:rPr lang="ko-KR" altLang="en-US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스마트기업 플랫폼 사업 </a:t>
            </a:r>
            <a:r>
              <a:rPr lang="ko-KR" altLang="en-US" b="1" dirty="0" err="1">
                <a:latin typeface="휴먼모음T" panose="02030504000101010101" pitchFamily="18" charset="-127"/>
                <a:ea typeface="휴먼모음T" panose="02030504000101010101" pitchFamily="18" charset="-127"/>
              </a:rPr>
              <a:t>인큐베이팅</a:t>
            </a:r>
            <a:r>
              <a:rPr lang="ko-KR" altLang="en-US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지원</a:t>
            </a:r>
            <a:endParaRPr lang="en-US" altLang="ko-KR" sz="7200" b="1" dirty="0">
              <a:solidFill>
                <a:schemeClr val="accent5">
                  <a:lumMod val="50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/>
            <a:r>
              <a:rPr lang="ko-KR" altLang="en-US" sz="7200" b="1" dirty="0">
                <a:solidFill>
                  <a:schemeClr val="accent5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사업소개서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BF6F48-B375-437A-95F2-C534233CF54D}"/>
              </a:ext>
            </a:extLst>
          </p:cNvPr>
          <p:cNvSpPr txBox="1"/>
          <p:nvPr/>
        </p:nvSpPr>
        <p:spPr>
          <a:xfrm>
            <a:off x="298733" y="381662"/>
            <a:ext cx="2667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dirty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20</a:t>
            </a:r>
            <a:r>
              <a:rPr lang="ko-KR" altLang="en-US" sz="2400" b="1" dirty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페이지 내외 작성 </a:t>
            </a:r>
            <a:endParaRPr lang="ko-KR" altLang="en-US" sz="8800" b="1" dirty="0">
              <a:solidFill>
                <a:srgbClr val="00206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72841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F97DE0FD-DDA9-4D1F-BF06-8014D8845C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96000" y="-1"/>
            <a:ext cx="6096000" cy="6858001"/>
          </a:xfrm>
          <a:prstGeom prst="rect">
            <a:avLst/>
          </a:prstGeom>
          <a:solidFill>
            <a:schemeClr val="bg1"/>
          </a:solidFill>
        </p:spPr>
      </p:pic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E56C74D8-F170-447D-B69F-E6349C6CB9ED}"/>
              </a:ext>
            </a:extLst>
          </p:cNvPr>
          <p:cNvCxnSpPr/>
          <p:nvPr/>
        </p:nvCxnSpPr>
        <p:spPr>
          <a:xfrm>
            <a:off x="802105" y="1540042"/>
            <a:ext cx="529389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18A06163-F13B-44B5-8E40-59A5A97D1A9C}"/>
              </a:ext>
            </a:extLst>
          </p:cNvPr>
          <p:cNvSpPr txBox="1"/>
          <p:nvPr/>
        </p:nvSpPr>
        <p:spPr>
          <a:xfrm>
            <a:off x="802105" y="611196"/>
            <a:ext cx="9509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spc="-30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목차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188FD87-008C-4736-BEA2-193074C8C6B8}"/>
              </a:ext>
            </a:extLst>
          </p:cNvPr>
          <p:cNvSpPr txBox="1"/>
          <p:nvPr/>
        </p:nvSpPr>
        <p:spPr>
          <a:xfrm>
            <a:off x="1965157" y="949750"/>
            <a:ext cx="22926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A table of contents.</a:t>
            </a:r>
            <a:endParaRPr lang="ko-KR" altLang="en-US" dirty="0">
              <a:solidFill>
                <a:schemeClr val="bg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ADDCAABF-5CBF-4B3A-B75A-B5A24562D312}"/>
              </a:ext>
            </a:extLst>
          </p:cNvPr>
          <p:cNvGrpSpPr/>
          <p:nvPr/>
        </p:nvGrpSpPr>
        <p:grpSpPr>
          <a:xfrm>
            <a:off x="802105" y="1840046"/>
            <a:ext cx="2020333" cy="523220"/>
            <a:chOff x="802105" y="2134906"/>
            <a:chExt cx="2020333" cy="523220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FB4D45F-A4A3-49EB-AFA0-34CC4B0B48D1}"/>
                </a:ext>
              </a:extLst>
            </p:cNvPr>
            <p:cNvSpPr txBox="1"/>
            <p:nvPr/>
          </p:nvSpPr>
          <p:spPr>
            <a:xfrm>
              <a:off x="802105" y="2134906"/>
              <a:ext cx="65594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800" spc="300" dirty="0">
                  <a:solidFill>
                    <a:schemeClr val="bg1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01</a:t>
              </a:r>
              <a:endParaRPr lang="ko-KR" altLang="en-US" sz="2800" spc="30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E6EB41B-9D20-4122-AACA-F791FABA04F4}"/>
                </a:ext>
              </a:extLst>
            </p:cNvPr>
            <p:cNvSpPr txBox="1"/>
            <p:nvPr/>
          </p:nvSpPr>
          <p:spPr>
            <a:xfrm>
              <a:off x="1611850" y="2134906"/>
              <a:ext cx="121058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spc="-300" dirty="0">
                  <a:solidFill>
                    <a:schemeClr val="bg1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사업내용</a:t>
              </a:r>
            </a:p>
          </p:txBody>
        </p: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42A2E15B-033E-4DDB-8FD2-BE6E61E18B7B}"/>
              </a:ext>
            </a:extLst>
          </p:cNvPr>
          <p:cNvGrpSpPr/>
          <p:nvPr/>
        </p:nvGrpSpPr>
        <p:grpSpPr>
          <a:xfrm>
            <a:off x="802105" y="2872530"/>
            <a:ext cx="3778828" cy="523220"/>
            <a:chOff x="802105" y="2134906"/>
            <a:chExt cx="3778828" cy="523220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B01F1F4D-5FC7-4004-9AD2-598583A93686}"/>
                </a:ext>
              </a:extLst>
            </p:cNvPr>
            <p:cNvSpPr txBox="1"/>
            <p:nvPr/>
          </p:nvSpPr>
          <p:spPr>
            <a:xfrm>
              <a:off x="802105" y="2134906"/>
              <a:ext cx="65594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800" spc="300" dirty="0">
                  <a:solidFill>
                    <a:schemeClr val="bg1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02</a:t>
              </a:r>
              <a:endParaRPr lang="ko-KR" altLang="en-US" sz="2800" spc="30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730E2A25-BF6C-434C-B74A-8A82D76B9911}"/>
                </a:ext>
              </a:extLst>
            </p:cNvPr>
            <p:cNvSpPr txBox="1"/>
            <p:nvPr/>
          </p:nvSpPr>
          <p:spPr>
            <a:xfrm>
              <a:off x="1611850" y="2134906"/>
              <a:ext cx="296908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spc="-300" dirty="0">
                  <a:solidFill>
                    <a:schemeClr val="bg1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아이템 차별화 및 현황</a:t>
              </a:r>
            </a:p>
          </p:txBody>
        </p:sp>
      </p:grp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D18AB412-254D-46F9-BE97-287A15E67492}"/>
              </a:ext>
            </a:extLst>
          </p:cNvPr>
          <p:cNvGrpSpPr/>
          <p:nvPr/>
        </p:nvGrpSpPr>
        <p:grpSpPr>
          <a:xfrm>
            <a:off x="802105" y="3905014"/>
            <a:ext cx="3940730" cy="523220"/>
            <a:chOff x="802105" y="2134906"/>
            <a:chExt cx="3940730" cy="523220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0D5C8BFF-3E4B-4663-B12B-A7CE0616AA5D}"/>
                </a:ext>
              </a:extLst>
            </p:cNvPr>
            <p:cNvSpPr txBox="1"/>
            <p:nvPr/>
          </p:nvSpPr>
          <p:spPr>
            <a:xfrm>
              <a:off x="802105" y="2134906"/>
              <a:ext cx="65594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800" spc="300" dirty="0">
                  <a:solidFill>
                    <a:schemeClr val="bg1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03</a:t>
              </a:r>
              <a:endParaRPr lang="ko-KR" altLang="en-US" sz="2800" spc="30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3A767670-C53B-4241-A1C3-A9BF042FB1BB}"/>
                </a:ext>
              </a:extLst>
            </p:cNvPr>
            <p:cNvSpPr txBox="1"/>
            <p:nvPr/>
          </p:nvSpPr>
          <p:spPr>
            <a:xfrm>
              <a:off x="1611850" y="2134906"/>
              <a:ext cx="313098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spc="-300" dirty="0">
                  <a:solidFill>
                    <a:schemeClr val="bg1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마케팅전략 및 조직운영</a:t>
              </a:r>
            </a:p>
          </p:txBody>
        </p:sp>
      </p:grp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866E8979-D24A-4208-8446-91D190F01B7A}"/>
              </a:ext>
            </a:extLst>
          </p:cNvPr>
          <p:cNvGrpSpPr/>
          <p:nvPr/>
        </p:nvGrpSpPr>
        <p:grpSpPr>
          <a:xfrm>
            <a:off x="802105" y="4937498"/>
            <a:ext cx="4291788" cy="523220"/>
            <a:chOff x="802105" y="2134906"/>
            <a:chExt cx="4291788" cy="523220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224DFD49-C803-4DD2-A6BF-CD9C0091B62D}"/>
                </a:ext>
              </a:extLst>
            </p:cNvPr>
            <p:cNvSpPr txBox="1"/>
            <p:nvPr/>
          </p:nvSpPr>
          <p:spPr>
            <a:xfrm>
              <a:off x="802105" y="2134906"/>
              <a:ext cx="65594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800" spc="300" dirty="0">
                  <a:solidFill>
                    <a:schemeClr val="bg1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04</a:t>
              </a:r>
              <a:endParaRPr lang="ko-KR" altLang="en-US" sz="2800" spc="30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1D92E367-C03B-4FF8-8CBA-969C4ECD9952}"/>
                </a:ext>
              </a:extLst>
            </p:cNvPr>
            <p:cNvSpPr txBox="1"/>
            <p:nvPr/>
          </p:nvSpPr>
          <p:spPr>
            <a:xfrm>
              <a:off x="1611850" y="2134906"/>
              <a:ext cx="3482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spc="-300" dirty="0">
                  <a:solidFill>
                    <a:schemeClr val="bg1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소요예산 및 자금조달 방안</a:t>
              </a:r>
            </a:p>
          </p:txBody>
        </p: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60E5506E-3EA7-4D39-9C5A-53B232359F6C}"/>
              </a:ext>
            </a:extLst>
          </p:cNvPr>
          <p:cNvGrpSpPr/>
          <p:nvPr/>
        </p:nvGrpSpPr>
        <p:grpSpPr>
          <a:xfrm>
            <a:off x="802105" y="5777675"/>
            <a:ext cx="3225791" cy="523220"/>
            <a:chOff x="802105" y="2134906"/>
            <a:chExt cx="3225791" cy="523220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4612A999-5A60-4E2C-9AE6-24B357BEF8AE}"/>
                </a:ext>
              </a:extLst>
            </p:cNvPr>
            <p:cNvSpPr txBox="1"/>
            <p:nvPr/>
          </p:nvSpPr>
          <p:spPr>
            <a:xfrm>
              <a:off x="802105" y="2134906"/>
              <a:ext cx="65594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800" spc="300" dirty="0">
                  <a:solidFill>
                    <a:schemeClr val="bg1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05</a:t>
              </a:r>
              <a:endParaRPr lang="ko-KR" altLang="en-US" sz="2800" spc="30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95E8ADF5-5896-4FD7-B2E4-3C29B90CCA4F}"/>
                </a:ext>
              </a:extLst>
            </p:cNvPr>
            <p:cNvSpPr txBox="1"/>
            <p:nvPr/>
          </p:nvSpPr>
          <p:spPr>
            <a:xfrm>
              <a:off x="1611850" y="2134906"/>
              <a:ext cx="241604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spc="-300" dirty="0">
                  <a:solidFill>
                    <a:schemeClr val="bg1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사회기여</a:t>
              </a:r>
              <a:r>
                <a:rPr lang="en-US" altLang="ko-KR" sz="2800" spc="-300" dirty="0">
                  <a:solidFill>
                    <a:schemeClr val="bg1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(</a:t>
              </a:r>
              <a:r>
                <a:rPr lang="ko-KR" altLang="en-US" sz="2800" spc="-300" dirty="0">
                  <a:solidFill>
                    <a:schemeClr val="bg1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우대조건</a:t>
              </a:r>
              <a:r>
                <a:rPr lang="en-US" altLang="ko-KR" sz="2800" spc="-300" dirty="0">
                  <a:solidFill>
                    <a:schemeClr val="bg1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)</a:t>
              </a:r>
              <a:endParaRPr lang="ko-KR" altLang="en-US" sz="2800" spc="-30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275851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35793BFC-7410-4CA5-9F33-BBE620E91B97}"/>
              </a:ext>
            </a:extLst>
          </p:cNvPr>
          <p:cNvSpPr/>
          <p:nvPr/>
        </p:nvSpPr>
        <p:spPr>
          <a:xfrm>
            <a:off x="0" y="-2"/>
            <a:ext cx="2438400" cy="16042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911BEAA-E3C2-4AE3-963F-87E3CAF3FB81}"/>
              </a:ext>
            </a:extLst>
          </p:cNvPr>
          <p:cNvSpPr/>
          <p:nvPr/>
        </p:nvSpPr>
        <p:spPr>
          <a:xfrm>
            <a:off x="2438400" y="-2"/>
            <a:ext cx="2438400" cy="16042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7D8FA21-061E-4374-84B8-289D75129065}"/>
              </a:ext>
            </a:extLst>
          </p:cNvPr>
          <p:cNvSpPr/>
          <p:nvPr/>
        </p:nvSpPr>
        <p:spPr>
          <a:xfrm>
            <a:off x="4876800" y="-2"/>
            <a:ext cx="2438400" cy="16042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F13425E8-514E-4A6A-80B1-6C04D22E0E7B}"/>
              </a:ext>
            </a:extLst>
          </p:cNvPr>
          <p:cNvSpPr/>
          <p:nvPr/>
        </p:nvSpPr>
        <p:spPr>
          <a:xfrm>
            <a:off x="7315200" y="-3"/>
            <a:ext cx="2438400" cy="16042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73FA5A3-7443-4A4A-A0C2-99EF274D1D5C}"/>
              </a:ext>
            </a:extLst>
          </p:cNvPr>
          <p:cNvSpPr/>
          <p:nvPr/>
        </p:nvSpPr>
        <p:spPr>
          <a:xfrm>
            <a:off x="9753600" y="-3"/>
            <a:ext cx="2438400" cy="16042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D594AD39-1264-44FB-9659-7901314242FB}"/>
              </a:ext>
            </a:extLst>
          </p:cNvPr>
          <p:cNvCxnSpPr>
            <a:cxnSpLocks/>
          </p:cNvCxnSpPr>
          <p:nvPr/>
        </p:nvCxnSpPr>
        <p:spPr>
          <a:xfrm>
            <a:off x="1061630" y="1097280"/>
            <a:ext cx="1113037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E501AEF9-92F4-4B13-9B17-E9338A27B6EF}"/>
              </a:ext>
            </a:extLst>
          </p:cNvPr>
          <p:cNvCxnSpPr>
            <a:cxnSpLocks/>
          </p:cNvCxnSpPr>
          <p:nvPr/>
        </p:nvCxnSpPr>
        <p:spPr>
          <a:xfrm>
            <a:off x="1483360" y="2956560"/>
            <a:ext cx="10708640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22388386-915F-4665-8260-169A76E039B4}"/>
              </a:ext>
            </a:extLst>
          </p:cNvPr>
          <p:cNvCxnSpPr>
            <a:cxnSpLocks/>
          </p:cNvCxnSpPr>
          <p:nvPr/>
        </p:nvCxnSpPr>
        <p:spPr>
          <a:xfrm>
            <a:off x="1483360" y="4848013"/>
            <a:ext cx="10708640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4A29B428-1657-4B3A-AB73-BAEB228F0FF0}"/>
              </a:ext>
            </a:extLst>
          </p:cNvPr>
          <p:cNvSpPr txBox="1"/>
          <p:nvPr/>
        </p:nvSpPr>
        <p:spPr>
          <a:xfrm>
            <a:off x="1521112" y="1367004"/>
            <a:ext cx="609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001</a:t>
            </a:r>
            <a:endParaRPr lang="ko-KR" alt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03A9EFD-EDEA-4E55-ADA5-D740EFA08E91}"/>
              </a:ext>
            </a:extLst>
          </p:cNvPr>
          <p:cNvSpPr txBox="1"/>
          <p:nvPr/>
        </p:nvSpPr>
        <p:spPr>
          <a:xfrm>
            <a:off x="2371717" y="1367004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&gt;&gt;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D8DCAB7-985A-4C8B-A75E-44BEFB962917}"/>
              </a:ext>
            </a:extLst>
          </p:cNvPr>
          <p:cNvSpPr txBox="1"/>
          <p:nvPr/>
        </p:nvSpPr>
        <p:spPr>
          <a:xfrm>
            <a:off x="3060418" y="1320838"/>
            <a:ext cx="3019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spc="-150" dirty="0">
                <a:solidFill>
                  <a:schemeClr val="accent2"/>
                </a:solidFill>
                <a:latin typeface="+mj-ea"/>
                <a:ea typeface="+mj-ea"/>
              </a:rPr>
              <a:t>대표자기소개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3921B81-C796-4BD8-A372-18E09CFFB595}"/>
              </a:ext>
            </a:extLst>
          </p:cNvPr>
          <p:cNvSpPr txBox="1"/>
          <p:nvPr/>
        </p:nvSpPr>
        <p:spPr>
          <a:xfrm>
            <a:off x="1521112" y="3187783"/>
            <a:ext cx="655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002</a:t>
            </a:r>
            <a:endParaRPr lang="ko-KR" alt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598FF87-5FC5-41F1-A935-8518D0B49166}"/>
              </a:ext>
            </a:extLst>
          </p:cNvPr>
          <p:cNvSpPr txBox="1"/>
          <p:nvPr/>
        </p:nvSpPr>
        <p:spPr>
          <a:xfrm>
            <a:off x="2371717" y="3187783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&gt;&gt;</a:t>
            </a:r>
            <a:endParaRPr lang="ko-KR" altLang="en-US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7EE1B45-F6F4-4551-9329-2ABE79454968}"/>
              </a:ext>
            </a:extLst>
          </p:cNvPr>
          <p:cNvSpPr txBox="1"/>
          <p:nvPr/>
        </p:nvSpPr>
        <p:spPr>
          <a:xfrm>
            <a:off x="1521112" y="5049202"/>
            <a:ext cx="6575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003</a:t>
            </a:r>
            <a:endParaRPr lang="ko-KR" altLang="en-US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E5AC435-47EB-41A2-BFBA-F9E57DF09646}"/>
              </a:ext>
            </a:extLst>
          </p:cNvPr>
          <p:cNvSpPr txBox="1"/>
          <p:nvPr/>
        </p:nvSpPr>
        <p:spPr>
          <a:xfrm>
            <a:off x="2371717" y="5049202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&gt;&gt;</a:t>
            </a:r>
            <a:endParaRPr lang="ko-KR" alt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60BC241-1D22-46C6-AC7E-C9769E22D4E4}"/>
              </a:ext>
            </a:extLst>
          </p:cNvPr>
          <p:cNvSpPr txBox="1"/>
          <p:nvPr/>
        </p:nvSpPr>
        <p:spPr>
          <a:xfrm>
            <a:off x="3060418" y="5003036"/>
            <a:ext cx="3019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spc="-150" dirty="0">
                <a:solidFill>
                  <a:schemeClr val="accent2"/>
                </a:solidFill>
                <a:latin typeface="+mj-ea"/>
                <a:ea typeface="+mj-ea"/>
              </a:rPr>
              <a:t>사업아이템 소개</a:t>
            </a: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E08A87AE-4FC5-4355-ADF9-8C612E55E22C}"/>
              </a:ext>
            </a:extLst>
          </p:cNvPr>
          <p:cNvGrpSpPr/>
          <p:nvPr/>
        </p:nvGrpSpPr>
        <p:grpSpPr>
          <a:xfrm>
            <a:off x="1003441" y="509549"/>
            <a:ext cx="2020333" cy="523220"/>
            <a:chOff x="802105" y="2134906"/>
            <a:chExt cx="2020333" cy="523220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14B1D701-7B71-4EB2-BB8C-B9CF276AE78E}"/>
                </a:ext>
              </a:extLst>
            </p:cNvPr>
            <p:cNvSpPr txBox="1"/>
            <p:nvPr/>
          </p:nvSpPr>
          <p:spPr>
            <a:xfrm>
              <a:off x="802105" y="2134906"/>
              <a:ext cx="65594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800" spc="300" dirty="0">
                  <a:latin typeface="휴먼모음T" panose="02030504000101010101" pitchFamily="18" charset="-127"/>
                  <a:ea typeface="휴먼모음T" panose="02030504000101010101" pitchFamily="18" charset="-127"/>
                </a:rPr>
                <a:t>01</a:t>
              </a:r>
              <a:endParaRPr lang="ko-KR" altLang="en-US" sz="2800" spc="300" dirty="0">
                <a:latin typeface="휴먼모음T" panose="02030504000101010101" pitchFamily="18" charset="-127"/>
                <a:ea typeface="휴먼모음T" panose="02030504000101010101" pitchFamily="18" charset="-127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9AC52442-9327-4E1C-BFF5-A99FB9675BEA}"/>
                </a:ext>
              </a:extLst>
            </p:cNvPr>
            <p:cNvSpPr txBox="1"/>
            <p:nvPr/>
          </p:nvSpPr>
          <p:spPr>
            <a:xfrm>
              <a:off x="1611850" y="2134906"/>
              <a:ext cx="121058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spc="-300" dirty="0">
                  <a:latin typeface="휴먼모음T" panose="02030504000101010101" pitchFamily="18" charset="-127"/>
                  <a:ea typeface="휴먼모음T" panose="02030504000101010101" pitchFamily="18" charset="-127"/>
                </a:rPr>
                <a:t>사업내용</a:t>
              </a:r>
            </a:p>
          </p:txBody>
        </p:sp>
      </p:grpSp>
      <p:sp>
        <p:nvSpPr>
          <p:cNvPr id="10" name="직사각형 9">
            <a:extLst>
              <a:ext uri="{FF2B5EF4-FFF2-40B4-BE49-F238E27FC236}">
                <a16:creationId xmlns:a16="http://schemas.microsoft.com/office/drawing/2014/main" id="{7CA68208-EEBC-4AE1-AE14-39B0486FD2CB}"/>
              </a:ext>
            </a:extLst>
          </p:cNvPr>
          <p:cNvSpPr/>
          <p:nvPr/>
        </p:nvSpPr>
        <p:spPr>
          <a:xfrm>
            <a:off x="9753600" y="6671144"/>
            <a:ext cx="2364188" cy="1272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83D7DDB-18CC-4C8D-9F6B-75278A303EE7}"/>
              </a:ext>
            </a:extLst>
          </p:cNvPr>
          <p:cNvSpPr txBox="1"/>
          <p:nvPr/>
        </p:nvSpPr>
        <p:spPr>
          <a:xfrm>
            <a:off x="3060418" y="3141616"/>
            <a:ext cx="3019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spc="-150" dirty="0">
                <a:solidFill>
                  <a:schemeClr val="accent2"/>
                </a:solidFill>
                <a:latin typeface="+mj-ea"/>
                <a:ea typeface="+mj-ea"/>
              </a:rPr>
              <a:t>사업추진 배경</a:t>
            </a:r>
          </a:p>
        </p:txBody>
      </p:sp>
    </p:spTree>
    <p:extLst>
      <p:ext uri="{BB962C8B-B14F-4D97-AF65-F5344CB8AC3E}">
        <p14:creationId xmlns:p14="http://schemas.microsoft.com/office/powerpoint/2010/main" val="11862731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35793BFC-7410-4CA5-9F33-BBE620E91B97}"/>
              </a:ext>
            </a:extLst>
          </p:cNvPr>
          <p:cNvSpPr/>
          <p:nvPr/>
        </p:nvSpPr>
        <p:spPr>
          <a:xfrm>
            <a:off x="0" y="-2"/>
            <a:ext cx="2438400" cy="16042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911BEAA-E3C2-4AE3-963F-87E3CAF3FB81}"/>
              </a:ext>
            </a:extLst>
          </p:cNvPr>
          <p:cNvSpPr/>
          <p:nvPr/>
        </p:nvSpPr>
        <p:spPr>
          <a:xfrm>
            <a:off x="2438400" y="-2"/>
            <a:ext cx="2438400" cy="16042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7D8FA21-061E-4374-84B8-289D75129065}"/>
              </a:ext>
            </a:extLst>
          </p:cNvPr>
          <p:cNvSpPr/>
          <p:nvPr/>
        </p:nvSpPr>
        <p:spPr>
          <a:xfrm>
            <a:off x="4876800" y="-2"/>
            <a:ext cx="2438400" cy="16042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F13425E8-514E-4A6A-80B1-6C04D22E0E7B}"/>
              </a:ext>
            </a:extLst>
          </p:cNvPr>
          <p:cNvSpPr/>
          <p:nvPr/>
        </p:nvSpPr>
        <p:spPr>
          <a:xfrm>
            <a:off x="7315200" y="-3"/>
            <a:ext cx="2438400" cy="16042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73FA5A3-7443-4A4A-A0C2-99EF274D1D5C}"/>
              </a:ext>
            </a:extLst>
          </p:cNvPr>
          <p:cNvSpPr/>
          <p:nvPr/>
        </p:nvSpPr>
        <p:spPr>
          <a:xfrm>
            <a:off x="9753600" y="-3"/>
            <a:ext cx="2438400" cy="16042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D594AD39-1264-44FB-9659-7901314242FB}"/>
              </a:ext>
            </a:extLst>
          </p:cNvPr>
          <p:cNvCxnSpPr>
            <a:cxnSpLocks/>
          </p:cNvCxnSpPr>
          <p:nvPr/>
        </p:nvCxnSpPr>
        <p:spPr>
          <a:xfrm>
            <a:off x="1061630" y="1097280"/>
            <a:ext cx="1113037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E501AEF9-92F4-4B13-9B17-E9338A27B6EF}"/>
              </a:ext>
            </a:extLst>
          </p:cNvPr>
          <p:cNvCxnSpPr>
            <a:cxnSpLocks/>
          </p:cNvCxnSpPr>
          <p:nvPr/>
        </p:nvCxnSpPr>
        <p:spPr>
          <a:xfrm>
            <a:off x="1483360" y="2956560"/>
            <a:ext cx="10708640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22388386-915F-4665-8260-169A76E039B4}"/>
              </a:ext>
            </a:extLst>
          </p:cNvPr>
          <p:cNvCxnSpPr>
            <a:cxnSpLocks/>
          </p:cNvCxnSpPr>
          <p:nvPr/>
        </p:nvCxnSpPr>
        <p:spPr>
          <a:xfrm>
            <a:off x="1483360" y="4848013"/>
            <a:ext cx="10708640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4A29B428-1657-4B3A-AB73-BAEB228F0FF0}"/>
              </a:ext>
            </a:extLst>
          </p:cNvPr>
          <p:cNvSpPr txBox="1"/>
          <p:nvPr/>
        </p:nvSpPr>
        <p:spPr>
          <a:xfrm>
            <a:off x="1521112" y="1367004"/>
            <a:ext cx="609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마켓 산스 TTF Light"/>
                <a:ea typeface="나눔스퀘어 Light"/>
                <a:cs typeface="+mn-cs"/>
              </a:rPr>
              <a:t>001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03A9EFD-EDEA-4E55-ADA5-D740EFA08E91}"/>
              </a:ext>
            </a:extLst>
          </p:cNvPr>
          <p:cNvSpPr txBox="1"/>
          <p:nvPr/>
        </p:nvSpPr>
        <p:spPr>
          <a:xfrm>
            <a:off x="2371717" y="1367004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마켓 산스 TTF Light"/>
                <a:ea typeface="나눔스퀘어 Light"/>
                <a:cs typeface="+mn-cs"/>
              </a:rPr>
              <a:t>&gt;&gt;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D8DCAB7-985A-4C8B-A75E-44BEFB962917}"/>
              </a:ext>
            </a:extLst>
          </p:cNvPr>
          <p:cNvSpPr txBox="1"/>
          <p:nvPr/>
        </p:nvSpPr>
        <p:spPr>
          <a:xfrm>
            <a:off x="3060418" y="1320838"/>
            <a:ext cx="3019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srgbClr val="595347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rPr>
              <a:t>차별성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3921B81-C796-4BD8-A372-18E09CFFB595}"/>
              </a:ext>
            </a:extLst>
          </p:cNvPr>
          <p:cNvSpPr txBox="1"/>
          <p:nvPr/>
        </p:nvSpPr>
        <p:spPr>
          <a:xfrm>
            <a:off x="1521112" y="3187783"/>
            <a:ext cx="655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마켓 산스 TTF Light"/>
                <a:ea typeface="나눔스퀘어 Light"/>
                <a:cs typeface="+mn-cs"/>
              </a:rPr>
              <a:t>002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598FF87-5FC5-41F1-A935-8518D0B49166}"/>
              </a:ext>
            </a:extLst>
          </p:cNvPr>
          <p:cNvSpPr txBox="1"/>
          <p:nvPr/>
        </p:nvSpPr>
        <p:spPr>
          <a:xfrm>
            <a:off x="2371717" y="3187783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마켓 산스 TTF Light"/>
                <a:ea typeface="나눔스퀘어 Light"/>
                <a:cs typeface="+mn-cs"/>
              </a:rPr>
              <a:t>&gt;&gt;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E15C358-1FA5-47CB-8D9A-92A7B5D33465}"/>
              </a:ext>
            </a:extLst>
          </p:cNvPr>
          <p:cNvSpPr txBox="1"/>
          <p:nvPr/>
        </p:nvSpPr>
        <p:spPr>
          <a:xfrm>
            <a:off x="3060418" y="3141617"/>
            <a:ext cx="3019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srgbClr val="595347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rPr>
              <a:t>아이템개발 및 개발방안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7EE1B45-F6F4-4551-9329-2ABE79454968}"/>
              </a:ext>
            </a:extLst>
          </p:cNvPr>
          <p:cNvSpPr txBox="1"/>
          <p:nvPr/>
        </p:nvSpPr>
        <p:spPr>
          <a:xfrm>
            <a:off x="1521112" y="5049202"/>
            <a:ext cx="6575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마켓 산스 TTF Light"/>
                <a:ea typeface="나눔스퀘어 Light"/>
                <a:cs typeface="+mn-cs"/>
              </a:rPr>
              <a:t>003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E5AC435-47EB-41A2-BFBA-F9E57DF09646}"/>
              </a:ext>
            </a:extLst>
          </p:cNvPr>
          <p:cNvSpPr txBox="1"/>
          <p:nvPr/>
        </p:nvSpPr>
        <p:spPr>
          <a:xfrm>
            <a:off x="2371717" y="5049202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마켓 산스 TTF Light"/>
                <a:ea typeface="나눔스퀘어 Light"/>
                <a:cs typeface="+mn-cs"/>
              </a:rPr>
              <a:t>&gt;&gt;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60BC241-1D22-46C6-AC7E-C9769E22D4E4}"/>
              </a:ext>
            </a:extLst>
          </p:cNvPr>
          <p:cNvSpPr txBox="1"/>
          <p:nvPr/>
        </p:nvSpPr>
        <p:spPr>
          <a:xfrm>
            <a:off x="3060418" y="5003036"/>
            <a:ext cx="3019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srgbClr val="595347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rPr>
              <a:t>특허 및 인증현황</a:t>
            </a: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E08A87AE-4FC5-4355-ADF9-8C612E55E22C}"/>
              </a:ext>
            </a:extLst>
          </p:cNvPr>
          <p:cNvGrpSpPr/>
          <p:nvPr/>
        </p:nvGrpSpPr>
        <p:grpSpPr>
          <a:xfrm>
            <a:off x="1003441" y="509549"/>
            <a:ext cx="3940730" cy="523220"/>
            <a:chOff x="802105" y="2134906"/>
            <a:chExt cx="3940730" cy="523220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14B1D701-7B71-4EB2-BB8C-B9CF276AE78E}"/>
                </a:ext>
              </a:extLst>
            </p:cNvPr>
            <p:cNvSpPr txBox="1"/>
            <p:nvPr/>
          </p:nvSpPr>
          <p:spPr>
            <a:xfrm>
              <a:off x="802105" y="2134906"/>
              <a:ext cx="65594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800" b="0" i="0" u="none" strike="noStrike" kern="1200" cap="none" spc="30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휴먼모음T" panose="02030504000101010101" pitchFamily="18" charset="-127"/>
                  <a:ea typeface="휴먼모음T" panose="02030504000101010101" pitchFamily="18" charset="-127"/>
                  <a:cs typeface="+mn-cs"/>
                </a:rPr>
                <a:t>02</a:t>
              </a:r>
              <a:endParaRPr kumimoji="0" lang="ko-KR" altLang="en-US" sz="2800" b="0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휴먼모음T" panose="02030504000101010101" pitchFamily="18" charset="-127"/>
                <a:ea typeface="휴먼모음T" panose="02030504000101010101" pitchFamily="18" charset="-127"/>
                <a:cs typeface="+mn-cs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9AC52442-9327-4E1C-BFF5-A99FB9675BEA}"/>
                </a:ext>
              </a:extLst>
            </p:cNvPr>
            <p:cNvSpPr txBox="1"/>
            <p:nvPr/>
          </p:nvSpPr>
          <p:spPr>
            <a:xfrm>
              <a:off x="1611850" y="2134906"/>
              <a:ext cx="313098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800" b="0" i="0" u="none" strike="noStrike" kern="1200" cap="none" spc="-30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휴먼모음T" panose="02030504000101010101" pitchFamily="18" charset="-127"/>
                  <a:ea typeface="휴먼모음T" panose="02030504000101010101" pitchFamily="18" charset="-127"/>
                  <a:cs typeface="+mn-cs"/>
                </a:rPr>
                <a:t>아이템차별화 및 경쟁력</a:t>
              </a:r>
            </a:p>
          </p:txBody>
        </p:sp>
      </p:grp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9C48CE94-4F38-4F46-AE91-5673F4D77BE1}"/>
              </a:ext>
            </a:extLst>
          </p:cNvPr>
          <p:cNvSpPr/>
          <p:nvPr/>
        </p:nvSpPr>
        <p:spPr>
          <a:xfrm>
            <a:off x="9753600" y="6671144"/>
            <a:ext cx="2364188" cy="1272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618686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35793BFC-7410-4CA5-9F33-BBE620E91B97}"/>
              </a:ext>
            </a:extLst>
          </p:cNvPr>
          <p:cNvSpPr/>
          <p:nvPr/>
        </p:nvSpPr>
        <p:spPr>
          <a:xfrm>
            <a:off x="0" y="-2"/>
            <a:ext cx="2438400" cy="16042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911BEAA-E3C2-4AE3-963F-87E3CAF3FB81}"/>
              </a:ext>
            </a:extLst>
          </p:cNvPr>
          <p:cNvSpPr/>
          <p:nvPr/>
        </p:nvSpPr>
        <p:spPr>
          <a:xfrm>
            <a:off x="2438400" y="-2"/>
            <a:ext cx="2438400" cy="16042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7D8FA21-061E-4374-84B8-289D75129065}"/>
              </a:ext>
            </a:extLst>
          </p:cNvPr>
          <p:cNvSpPr/>
          <p:nvPr/>
        </p:nvSpPr>
        <p:spPr>
          <a:xfrm>
            <a:off x="4876800" y="-2"/>
            <a:ext cx="2438400" cy="16042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F13425E8-514E-4A6A-80B1-6C04D22E0E7B}"/>
              </a:ext>
            </a:extLst>
          </p:cNvPr>
          <p:cNvSpPr/>
          <p:nvPr/>
        </p:nvSpPr>
        <p:spPr>
          <a:xfrm>
            <a:off x="7315200" y="-3"/>
            <a:ext cx="2438400" cy="16042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73FA5A3-7443-4A4A-A0C2-99EF274D1D5C}"/>
              </a:ext>
            </a:extLst>
          </p:cNvPr>
          <p:cNvSpPr/>
          <p:nvPr/>
        </p:nvSpPr>
        <p:spPr>
          <a:xfrm>
            <a:off x="9753600" y="-3"/>
            <a:ext cx="2438400" cy="16042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D594AD39-1264-44FB-9659-7901314242FB}"/>
              </a:ext>
            </a:extLst>
          </p:cNvPr>
          <p:cNvCxnSpPr>
            <a:cxnSpLocks/>
          </p:cNvCxnSpPr>
          <p:nvPr/>
        </p:nvCxnSpPr>
        <p:spPr>
          <a:xfrm>
            <a:off x="1061630" y="1097280"/>
            <a:ext cx="1113037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E501AEF9-92F4-4B13-9B17-E9338A27B6EF}"/>
              </a:ext>
            </a:extLst>
          </p:cNvPr>
          <p:cNvCxnSpPr>
            <a:cxnSpLocks/>
          </p:cNvCxnSpPr>
          <p:nvPr/>
        </p:nvCxnSpPr>
        <p:spPr>
          <a:xfrm>
            <a:off x="1483360" y="2956560"/>
            <a:ext cx="10708640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22388386-915F-4665-8260-169A76E039B4}"/>
              </a:ext>
            </a:extLst>
          </p:cNvPr>
          <p:cNvCxnSpPr>
            <a:cxnSpLocks/>
          </p:cNvCxnSpPr>
          <p:nvPr/>
        </p:nvCxnSpPr>
        <p:spPr>
          <a:xfrm>
            <a:off x="1483360" y="4848013"/>
            <a:ext cx="10708640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4A29B428-1657-4B3A-AB73-BAEB228F0FF0}"/>
              </a:ext>
            </a:extLst>
          </p:cNvPr>
          <p:cNvSpPr txBox="1"/>
          <p:nvPr/>
        </p:nvSpPr>
        <p:spPr>
          <a:xfrm>
            <a:off x="1521112" y="1367004"/>
            <a:ext cx="609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마켓 산스 TTF Light"/>
                <a:ea typeface="나눔스퀘어 Light"/>
                <a:cs typeface="+mn-cs"/>
              </a:rPr>
              <a:t>001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03A9EFD-EDEA-4E55-ADA5-D740EFA08E91}"/>
              </a:ext>
            </a:extLst>
          </p:cNvPr>
          <p:cNvSpPr txBox="1"/>
          <p:nvPr/>
        </p:nvSpPr>
        <p:spPr>
          <a:xfrm>
            <a:off x="2371717" y="1367004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마켓 산스 TTF Light"/>
                <a:ea typeface="나눔스퀘어 Light"/>
                <a:cs typeface="+mn-cs"/>
              </a:rPr>
              <a:t>&gt;&gt;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D8DCAB7-985A-4C8B-A75E-44BEFB962917}"/>
              </a:ext>
            </a:extLst>
          </p:cNvPr>
          <p:cNvSpPr txBox="1"/>
          <p:nvPr/>
        </p:nvSpPr>
        <p:spPr>
          <a:xfrm>
            <a:off x="3060418" y="1320838"/>
            <a:ext cx="3019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srgbClr val="595347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rPr>
              <a:t>마케팅전략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3921B81-C796-4BD8-A372-18E09CFFB595}"/>
              </a:ext>
            </a:extLst>
          </p:cNvPr>
          <p:cNvSpPr txBox="1"/>
          <p:nvPr/>
        </p:nvSpPr>
        <p:spPr>
          <a:xfrm>
            <a:off x="1521112" y="3187783"/>
            <a:ext cx="655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마켓 산스 TTF Light"/>
                <a:ea typeface="나눔스퀘어 Light"/>
                <a:cs typeface="+mn-cs"/>
              </a:rPr>
              <a:t>002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598FF87-5FC5-41F1-A935-8518D0B49166}"/>
              </a:ext>
            </a:extLst>
          </p:cNvPr>
          <p:cNvSpPr txBox="1"/>
          <p:nvPr/>
        </p:nvSpPr>
        <p:spPr>
          <a:xfrm>
            <a:off x="2371717" y="3187783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마켓 산스 TTF Light"/>
                <a:ea typeface="나눔스퀘어 Light"/>
                <a:cs typeface="+mn-cs"/>
              </a:rPr>
              <a:t>&gt;&gt;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E15C358-1FA5-47CB-8D9A-92A7B5D33465}"/>
              </a:ext>
            </a:extLst>
          </p:cNvPr>
          <p:cNvSpPr txBox="1"/>
          <p:nvPr/>
        </p:nvSpPr>
        <p:spPr>
          <a:xfrm>
            <a:off x="3060418" y="3141617"/>
            <a:ext cx="3019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srgbClr val="595347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rPr>
              <a:t>조직운영방안</a:t>
            </a: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E08A87AE-4FC5-4355-ADF9-8C612E55E22C}"/>
              </a:ext>
            </a:extLst>
          </p:cNvPr>
          <p:cNvGrpSpPr/>
          <p:nvPr/>
        </p:nvGrpSpPr>
        <p:grpSpPr>
          <a:xfrm>
            <a:off x="1003441" y="509549"/>
            <a:ext cx="3940730" cy="523220"/>
            <a:chOff x="802105" y="2134906"/>
            <a:chExt cx="3940730" cy="523220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14B1D701-7B71-4EB2-BB8C-B9CF276AE78E}"/>
                </a:ext>
              </a:extLst>
            </p:cNvPr>
            <p:cNvSpPr txBox="1"/>
            <p:nvPr/>
          </p:nvSpPr>
          <p:spPr>
            <a:xfrm>
              <a:off x="802105" y="2134906"/>
              <a:ext cx="65594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800" b="0" i="0" u="none" strike="noStrike" kern="1200" cap="none" spc="30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휴먼모음T" panose="02030504000101010101" pitchFamily="18" charset="-127"/>
                  <a:ea typeface="휴먼모음T" panose="02030504000101010101" pitchFamily="18" charset="-127"/>
                  <a:cs typeface="+mn-cs"/>
                </a:rPr>
                <a:t>03</a:t>
              </a:r>
              <a:endParaRPr kumimoji="0" lang="ko-KR" altLang="en-US" sz="2800" b="0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휴먼모음T" panose="02030504000101010101" pitchFamily="18" charset="-127"/>
                <a:ea typeface="휴먼모음T" panose="02030504000101010101" pitchFamily="18" charset="-127"/>
                <a:cs typeface="+mn-cs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9AC52442-9327-4E1C-BFF5-A99FB9675BEA}"/>
                </a:ext>
              </a:extLst>
            </p:cNvPr>
            <p:cNvSpPr txBox="1"/>
            <p:nvPr/>
          </p:nvSpPr>
          <p:spPr>
            <a:xfrm>
              <a:off x="1611850" y="2134906"/>
              <a:ext cx="313098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800" b="0" i="0" u="none" strike="noStrike" kern="1200" cap="none" spc="-30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휴먼모음T" panose="02030504000101010101" pitchFamily="18" charset="-127"/>
                  <a:ea typeface="휴먼모음T" panose="02030504000101010101" pitchFamily="18" charset="-127"/>
                  <a:cs typeface="+mn-cs"/>
                </a:rPr>
                <a:t>마케팅전략 및 조직운영</a:t>
              </a:r>
            </a:p>
          </p:txBody>
        </p:sp>
      </p:grp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73AB4CD4-A5CF-4ECA-A873-B0FC4A7F46DE}"/>
              </a:ext>
            </a:extLst>
          </p:cNvPr>
          <p:cNvSpPr/>
          <p:nvPr/>
        </p:nvSpPr>
        <p:spPr>
          <a:xfrm>
            <a:off x="9753600" y="6671144"/>
            <a:ext cx="2364188" cy="1272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555252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35793BFC-7410-4CA5-9F33-BBE620E91B97}"/>
              </a:ext>
            </a:extLst>
          </p:cNvPr>
          <p:cNvSpPr/>
          <p:nvPr/>
        </p:nvSpPr>
        <p:spPr>
          <a:xfrm>
            <a:off x="0" y="-2"/>
            <a:ext cx="2438400" cy="16042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911BEAA-E3C2-4AE3-963F-87E3CAF3FB81}"/>
              </a:ext>
            </a:extLst>
          </p:cNvPr>
          <p:cNvSpPr/>
          <p:nvPr/>
        </p:nvSpPr>
        <p:spPr>
          <a:xfrm>
            <a:off x="2438400" y="-2"/>
            <a:ext cx="2438400" cy="16042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7D8FA21-061E-4374-84B8-289D75129065}"/>
              </a:ext>
            </a:extLst>
          </p:cNvPr>
          <p:cNvSpPr/>
          <p:nvPr/>
        </p:nvSpPr>
        <p:spPr>
          <a:xfrm>
            <a:off x="4876800" y="-2"/>
            <a:ext cx="2438400" cy="16042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F13425E8-514E-4A6A-80B1-6C04D22E0E7B}"/>
              </a:ext>
            </a:extLst>
          </p:cNvPr>
          <p:cNvSpPr/>
          <p:nvPr/>
        </p:nvSpPr>
        <p:spPr>
          <a:xfrm>
            <a:off x="7315200" y="-3"/>
            <a:ext cx="2438400" cy="16042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73FA5A3-7443-4A4A-A0C2-99EF274D1D5C}"/>
              </a:ext>
            </a:extLst>
          </p:cNvPr>
          <p:cNvSpPr/>
          <p:nvPr/>
        </p:nvSpPr>
        <p:spPr>
          <a:xfrm>
            <a:off x="9753600" y="-3"/>
            <a:ext cx="2438400" cy="16042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D594AD39-1264-44FB-9659-7901314242FB}"/>
              </a:ext>
            </a:extLst>
          </p:cNvPr>
          <p:cNvCxnSpPr>
            <a:cxnSpLocks/>
          </p:cNvCxnSpPr>
          <p:nvPr/>
        </p:nvCxnSpPr>
        <p:spPr>
          <a:xfrm>
            <a:off x="1061630" y="1097280"/>
            <a:ext cx="1113037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E501AEF9-92F4-4B13-9B17-E9338A27B6EF}"/>
              </a:ext>
            </a:extLst>
          </p:cNvPr>
          <p:cNvCxnSpPr>
            <a:cxnSpLocks/>
          </p:cNvCxnSpPr>
          <p:nvPr/>
        </p:nvCxnSpPr>
        <p:spPr>
          <a:xfrm>
            <a:off x="1483360" y="2956560"/>
            <a:ext cx="10708640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22388386-915F-4665-8260-169A76E039B4}"/>
              </a:ext>
            </a:extLst>
          </p:cNvPr>
          <p:cNvCxnSpPr>
            <a:cxnSpLocks/>
          </p:cNvCxnSpPr>
          <p:nvPr/>
        </p:nvCxnSpPr>
        <p:spPr>
          <a:xfrm>
            <a:off x="1483360" y="4848013"/>
            <a:ext cx="10708640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4A29B428-1657-4B3A-AB73-BAEB228F0FF0}"/>
              </a:ext>
            </a:extLst>
          </p:cNvPr>
          <p:cNvSpPr txBox="1"/>
          <p:nvPr/>
        </p:nvSpPr>
        <p:spPr>
          <a:xfrm>
            <a:off x="1521112" y="1367004"/>
            <a:ext cx="609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마켓 산스 TTF Light"/>
                <a:ea typeface="나눔스퀘어 Light"/>
                <a:cs typeface="+mn-cs"/>
              </a:rPr>
              <a:t>001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03A9EFD-EDEA-4E55-ADA5-D740EFA08E91}"/>
              </a:ext>
            </a:extLst>
          </p:cNvPr>
          <p:cNvSpPr txBox="1"/>
          <p:nvPr/>
        </p:nvSpPr>
        <p:spPr>
          <a:xfrm>
            <a:off x="2371717" y="1367004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마켓 산스 TTF Light"/>
                <a:ea typeface="나눔스퀘어 Light"/>
                <a:cs typeface="+mn-cs"/>
              </a:rPr>
              <a:t>&gt;&gt;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D8DCAB7-985A-4C8B-A75E-44BEFB962917}"/>
              </a:ext>
            </a:extLst>
          </p:cNvPr>
          <p:cNvSpPr txBox="1"/>
          <p:nvPr/>
        </p:nvSpPr>
        <p:spPr>
          <a:xfrm>
            <a:off x="3060418" y="1320838"/>
            <a:ext cx="3019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srgbClr val="595347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rPr>
              <a:t>소요예산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3921B81-C796-4BD8-A372-18E09CFFB595}"/>
              </a:ext>
            </a:extLst>
          </p:cNvPr>
          <p:cNvSpPr txBox="1"/>
          <p:nvPr/>
        </p:nvSpPr>
        <p:spPr>
          <a:xfrm>
            <a:off x="1521112" y="3187783"/>
            <a:ext cx="655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마켓 산스 TTF Light"/>
                <a:ea typeface="나눔스퀘어 Light"/>
                <a:cs typeface="+mn-cs"/>
              </a:rPr>
              <a:t>002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598FF87-5FC5-41F1-A935-8518D0B49166}"/>
              </a:ext>
            </a:extLst>
          </p:cNvPr>
          <p:cNvSpPr txBox="1"/>
          <p:nvPr/>
        </p:nvSpPr>
        <p:spPr>
          <a:xfrm>
            <a:off x="2371717" y="3187783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마켓 산스 TTF Light"/>
                <a:ea typeface="나눔스퀘어 Light"/>
                <a:cs typeface="+mn-cs"/>
              </a:rPr>
              <a:t>&gt;&gt;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E15C358-1FA5-47CB-8D9A-92A7B5D33465}"/>
              </a:ext>
            </a:extLst>
          </p:cNvPr>
          <p:cNvSpPr txBox="1"/>
          <p:nvPr/>
        </p:nvSpPr>
        <p:spPr>
          <a:xfrm>
            <a:off x="3060418" y="3141617"/>
            <a:ext cx="3019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srgbClr val="595347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rPr>
              <a:t>자금조달방안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7EE1B45-F6F4-4551-9329-2ABE79454968}"/>
              </a:ext>
            </a:extLst>
          </p:cNvPr>
          <p:cNvSpPr txBox="1"/>
          <p:nvPr/>
        </p:nvSpPr>
        <p:spPr>
          <a:xfrm>
            <a:off x="1521112" y="5049202"/>
            <a:ext cx="6575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마켓 산스 TTF Light"/>
                <a:ea typeface="나눔스퀘어 Light"/>
                <a:cs typeface="+mn-cs"/>
              </a:rPr>
              <a:t>003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E5AC435-47EB-41A2-BFBA-F9E57DF09646}"/>
              </a:ext>
            </a:extLst>
          </p:cNvPr>
          <p:cNvSpPr txBox="1"/>
          <p:nvPr/>
        </p:nvSpPr>
        <p:spPr>
          <a:xfrm>
            <a:off x="2371717" y="5049202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마켓 산스 TTF Light"/>
                <a:ea typeface="나눔스퀘어 Light"/>
                <a:cs typeface="+mn-cs"/>
              </a:rPr>
              <a:t>&gt;&gt;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60BC241-1D22-46C6-AC7E-C9769E22D4E4}"/>
              </a:ext>
            </a:extLst>
          </p:cNvPr>
          <p:cNvSpPr txBox="1"/>
          <p:nvPr/>
        </p:nvSpPr>
        <p:spPr>
          <a:xfrm>
            <a:off x="3060418" y="5003036"/>
            <a:ext cx="3019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srgbClr val="595347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rPr>
              <a:t>손익분기점</a:t>
            </a: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E08A87AE-4FC5-4355-ADF9-8C612E55E22C}"/>
              </a:ext>
            </a:extLst>
          </p:cNvPr>
          <p:cNvGrpSpPr/>
          <p:nvPr/>
        </p:nvGrpSpPr>
        <p:grpSpPr>
          <a:xfrm>
            <a:off x="1003441" y="509549"/>
            <a:ext cx="4355909" cy="523220"/>
            <a:chOff x="802105" y="2134906"/>
            <a:chExt cx="4355909" cy="523220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14B1D701-7B71-4EB2-BB8C-B9CF276AE78E}"/>
                </a:ext>
              </a:extLst>
            </p:cNvPr>
            <p:cNvSpPr txBox="1"/>
            <p:nvPr/>
          </p:nvSpPr>
          <p:spPr>
            <a:xfrm>
              <a:off x="802105" y="2134906"/>
              <a:ext cx="65594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800" b="0" i="0" u="none" strike="noStrike" kern="1200" cap="none" spc="30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휴먼모음T" panose="02030504000101010101" pitchFamily="18" charset="-127"/>
                  <a:ea typeface="휴먼모음T" panose="02030504000101010101" pitchFamily="18" charset="-127"/>
                  <a:cs typeface="+mn-cs"/>
                </a:rPr>
                <a:t>04</a:t>
              </a:r>
              <a:endParaRPr kumimoji="0" lang="ko-KR" altLang="en-US" sz="2800" b="0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휴먼모음T" panose="02030504000101010101" pitchFamily="18" charset="-127"/>
                <a:ea typeface="휴먼모음T" panose="02030504000101010101" pitchFamily="18" charset="-127"/>
                <a:cs typeface="+mn-cs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9AC52442-9327-4E1C-BFF5-A99FB9675BEA}"/>
                </a:ext>
              </a:extLst>
            </p:cNvPr>
            <p:cNvSpPr txBox="1"/>
            <p:nvPr/>
          </p:nvSpPr>
          <p:spPr>
            <a:xfrm>
              <a:off x="1611850" y="2134906"/>
              <a:ext cx="354616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800" b="0" i="0" u="none" strike="noStrike" kern="1200" cap="none" spc="-30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휴먼모음T" panose="02030504000101010101" pitchFamily="18" charset="-127"/>
                  <a:ea typeface="휴먼모음T" panose="02030504000101010101" pitchFamily="18" charset="-127"/>
                  <a:cs typeface="+mn-cs"/>
                </a:rPr>
                <a:t>소요예산 및 자금조달방안 </a:t>
              </a:r>
            </a:p>
          </p:txBody>
        </p:sp>
      </p:grp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FDCDE8DD-F484-4601-9737-2A5AF72ACA0C}"/>
              </a:ext>
            </a:extLst>
          </p:cNvPr>
          <p:cNvSpPr/>
          <p:nvPr/>
        </p:nvSpPr>
        <p:spPr>
          <a:xfrm>
            <a:off x="9753600" y="6671144"/>
            <a:ext cx="2364188" cy="1272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167861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35793BFC-7410-4CA5-9F33-BBE620E91B97}"/>
              </a:ext>
            </a:extLst>
          </p:cNvPr>
          <p:cNvSpPr/>
          <p:nvPr/>
        </p:nvSpPr>
        <p:spPr>
          <a:xfrm>
            <a:off x="0" y="-2"/>
            <a:ext cx="2438400" cy="16042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911BEAA-E3C2-4AE3-963F-87E3CAF3FB81}"/>
              </a:ext>
            </a:extLst>
          </p:cNvPr>
          <p:cNvSpPr/>
          <p:nvPr/>
        </p:nvSpPr>
        <p:spPr>
          <a:xfrm>
            <a:off x="2438400" y="-2"/>
            <a:ext cx="2438400" cy="16042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7D8FA21-061E-4374-84B8-289D75129065}"/>
              </a:ext>
            </a:extLst>
          </p:cNvPr>
          <p:cNvSpPr/>
          <p:nvPr/>
        </p:nvSpPr>
        <p:spPr>
          <a:xfrm>
            <a:off x="4876800" y="-2"/>
            <a:ext cx="2438400" cy="16042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F13425E8-514E-4A6A-80B1-6C04D22E0E7B}"/>
              </a:ext>
            </a:extLst>
          </p:cNvPr>
          <p:cNvSpPr/>
          <p:nvPr/>
        </p:nvSpPr>
        <p:spPr>
          <a:xfrm>
            <a:off x="7315200" y="-3"/>
            <a:ext cx="2438400" cy="16042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73FA5A3-7443-4A4A-A0C2-99EF274D1D5C}"/>
              </a:ext>
            </a:extLst>
          </p:cNvPr>
          <p:cNvSpPr/>
          <p:nvPr/>
        </p:nvSpPr>
        <p:spPr>
          <a:xfrm>
            <a:off x="9753600" y="-3"/>
            <a:ext cx="2438400" cy="16042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D594AD39-1264-44FB-9659-7901314242FB}"/>
              </a:ext>
            </a:extLst>
          </p:cNvPr>
          <p:cNvCxnSpPr>
            <a:cxnSpLocks/>
          </p:cNvCxnSpPr>
          <p:nvPr/>
        </p:nvCxnSpPr>
        <p:spPr>
          <a:xfrm>
            <a:off x="1061630" y="1097280"/>
            <a:ext cx="1113037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4A29B428-1657-4B3A-AB73-BAEB228F0FF0}"/>
              </a:ext>
            </a:extLst>
          </p:cNvPr>
          <p:cNvSpPr txBox="1"/>
          <p:nvPr/>
        </p:nvSpPr>
        <p:spPr>
          <a:xfrm>
            <a:off x="1521112" y="1367004"/>
            <a:ext cx="609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마켓 산스 TTF Light"/>
                <a:ea typeface="나눔스퀘어 Light"/>
                <a:cs typeface="+mn-cs"/>
              </a:rPr>
              <a:t>001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03A9EFD-EDEA-4E55-ADA5-D740EFA08E91}"/>
              </a:ext>
            </a:extLst>
          </p:cNvPr>
          <p:cNvSpPr txBox="1"/>
          <p:nvPr/>
        </p:nvSpPr>
        <p:spPr>
          <a:xfrm>
            <a:off x="2371717" y="1367004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마켓 산스 TTF Light"/>
                <a:ea typeface="나눔스퀘어 Light"/>
                <a:cs typeface="+mn-cs"/>
              </a:rPr>
              <a:t>&gt;&gt;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E08A87AE-4FC5-4355-ADF9-8C612E55E22C}"/>
              </a:ext>
            </a:extLst>
          </p:cNvPr>
          <p:cNvGrpSpPr/>
          <p:nvPr/>
        </p:nvGrpSpPr>
        <p:grpSpPr>
          <a:xfrm>
            <a:off x="1003441" y="509549"/>
            <a:ext cx="3225791" cy="523220"/>
            <a:chOff x="802105" y="2134906"/>
            <a:chExt cx="3225791" cy="523220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14B1D701-7B71-4EB2-BB8C-B9CF276AE78E}"/>
                </a:ext>
              </a:extLst>
            </p:cNvPr>
            <p:cNvSpPr txBox="1"/>
            <p:nvPr/>
          </p:nvSpPr>
          <p:spPr>
            <a:xfrm>
              <a:off x="802105" y="2134906"/>
              <a:ext cx="65594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800" b="0" i="0" u="none" strike="noStrike" kern="1200" cap="none" spc="30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휴먼모음T" panose="02030504000101010101" pitchFamily="18" charset="-127"/>
                  <a:ea typeface="휴먼모음T" panose="02030504000101010101" pitchFamily="18" charset="-127"/>
                  <a:cs typeface="+mn-cs"/>
                </a:rPr>
                <a:t>05</a:t>
              </a:r>
              <a:endParaRPr kumimoji="0" lang="ko-KR" altLang="en-US" sz="2800" b="0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휴먼모음T" panose="02030504000101010101" pitchFamily="18" charset="-127"/>
                <a:ea typeface="휴먼모음T" panose="02030504000101010101" pitchFamily="18" charset="-127"/>
                <a:cs typeface="+mn-cs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9AC52442-9327-4E1C-BFF5-A99FB9675BEA}"/>
                </a:ext>
              </a:extLst>
            </p:cNvPr>
            <p:cNvSpPr txBox="1"/>
            <p:nvPr/>
          </p:nvSpPr>
          <p:spPr>
            <a:xfrm>
              <a:off x="1611850" y="2134906"/>
              <a:ext cx="241604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800" b="0" i="0" u="none" strike="noStrike" kern="1200" cap="none" spc="-30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휴먼모음T" panose="02030504000101010101" pitchFamily="18" charset="-127"/>
                  <a:ea typeface="휴먼모음T" panose="02030504000101010101" pitchFamily="18" charset="-127"/>
                  <a:cs typeface="+mn-cs"/>
                </a:rPr>
                <a:t>사회기여</a:t>
              </a:r>
              <a:r>
                <a:rPr kumimoji="0" lang="en-US" altLang="ko-KR" sz="2800" b="0" i="0" u="none" strike="noStrike" kern="1200" cap="none" spc="-30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휴먼모음T" panose="02030504000101010101" pitchFamily="18" charset="-127"/>
                  <a:ea typeface="휴먼모음T" panose="02030504000101010101" pitchFamily="18" charset="-127"/>
                  <a:cs typeface="+mn-cs"/>
                </a:rPr>
                <a:t>(</a:t>
              </a:r>
              <a:r>
                <a:rPr kumimoji="0" lang="ko-KR" altLang="en-US" sz="2800" b="0" i="0" u="none" strike="noStrike" kern="1200" cap="none" spc="-30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휴먼모음T" panose="02030504000101010101" pitchFamily="18" charset="-127"/>
                  <a:ea typeface="휴먼모음T" panose="02030504000101010101" pitchFamily="18" charset="-127"/>
                  <a:cs typeface="+mn-cs"/>
                </a:rPr>
                <a:t>우대조건</a:t>
              </a:r>
              <a:r>
                <a:rPr kumimoji="0" lang="en-US" altLang="ko-KR" sz="2800" b="0" i="0" u="none" strike="noStrike" kern="1200" cap="none" spc="-30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휴먼모음T" panose="02030504000101010101" pitchFamily="18" charset="-127"/>
                  <a:ea typeface="휴먼모음T" panose="02030504000101010101" pitchFamily="18" charset="-127"/>
                  <a:cs typeface="+mn-cs"/>
                </a:rPr>
                <a:t>)</a:t>
              </a:r>
              <a:endParaRPr kumimoji="0" lang="ko-KR" altLang="en-US" sz="2800" b="0" i="0" u="none" strike="noStrike" kern="1200" cap="none" spc="-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휴먼모음T" panose="02030504000101010101" pitchFamily="18" charset="-127"/>
                <a:ea typeface="휴먼모음T" panose="02030504000101010101" pitchFamily="18" charset="-127"/>
                <a:cs typeface="+mn-cs"/>
              </a:endParaRPr>
            </a:p>
          </p:txBody>
        </p:sp>
      </p:grp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FDCDE8DD-F484-4601-9737-2A5AF72ACA0C}"/>
              </a:ext>
            </a:extLst>
          </p:cNvPr>
          <p:cNvSpPr/>
          <p:nvPr/>
        </p:nvSpPr>
        <p:spPr>
          <a:xfrm>
            <a:off x="9753600" y="6671144"/>
            <a:ext cx="2364188" cy="1272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마켓 산스 TTF Light"/>
              <a:ea typeface="나눔스퀘어 Light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2713548-8078-4B38-B275-C8B96A249555}"/>
              </a:ext>
            </a:extLst>
          </p:cNvPr>
          <p:cNvSpPr txBox="1"/>
          <p:nvPr/>
        </p:nvSpPr>
        <p:spPr>
          <a:xfrm>
            <a:off x="3060417" y="1320838"/>
            <a:ext cx="7244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srgbClr val="595347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rPr>
              <a:t>예</a:t>
            </a:r>
            <a:r>
              <a:rPr kumimoji="0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srgbClr val="595347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rPr>
              <a:t>)</a:t>
            </a:r>
            <a:r>
              <a:rPr kumimoji="0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srgbClr val="595347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rPr>
              <a:t>사회적가치</a:t>
            </a:r>
            <a:r>
              <a:rPr kumimoji="0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srgbClr val="595347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rPr>
              <a:t>, </a:t>
            </a:r>
            <a:r>
              <a:rPr kumimoji="0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srgbClr val="595347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rPr>
              <a:t>노동인권존중</a:t>
            </a:r>
            <a:r>
              <a:rPr kumimoji="0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srgbClr val="595347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rPr>
              <a:t>, </a:t>
            </a:r>
            <a:r>
              <a:rPr kumimoji="0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srgbClr val="595347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rPr>
              <a:t>노사상생을 중시하는 기업</a:t>
            </a:r>
            <a:endParaRPr lang="en-US" altLang="ko-KR" sz="2400" spc="-150" dirty="0">
              <a:solidFill>
                <a:srgbClr val="595347"/>
              </a:solidFill>
              <a:latin typeface="나눔스퀘어 Bold"/>
              <a:ea typeface="나눔스퀘어 Bold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4C448E86-DC76-4314-A721-21747731C8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1671150"/>
              </p:ext>
            </p:extLst>
          </p:nvPr>
        </p:nvGraphicFramePr>
        <p:xfrm>
          <a:off x="1825843" y="3342409"/>
          <a:ext cx="8212428" cy="1694053"/>
        </p:xfrm>
        <a:graphic>
          <a:graphicData uri="http://schemas.openxmlformats.org/drawingml/2006/table">
            <a:tbl>
              <a:tblPr/>
              <a:tblGrid>
                <a:gridCol w="8212428">
                  <a:extLst>
                    <a:ext uri="{9D8B030D-6E8A-4147-A177-3AD203B41FA5}">
                      <a16:colId xmlns:a16="http://schemas.microsoft.com/office/drawing/2014/main" val="3187430326"/>
                    </a:ext>
                  </a:extLst>
                </a:gridCol>
              </a:tblGrid>
              <a:tr h="1694053">
                <a:tc>
                  <a:txBody>
                    <a:bodyPr/>
                    <a:lstStyle/>
                    <a:p>
                      <a:pPr marL="132080" marR="71120" indent="-132080" algn="just" fontAlgn="base" latinLnBrk="1">
                        <a:lnSpc>
                          <a:spcPct val="16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※ </a:t>
                      </a:r>
                      <a:r>
                        <a:rPr kumimoji="0" lang="ko-KR" altLang="en-US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제도적 개선 예시</a:t>
                      </a:r>
                      <a:endParaRPr kumimoji="0" lang="en-US" altLang="ko-KR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rgbClr val="595347"/>
                        </a:solidFill>
                        <a:effectLst/>
                        <a:uLnTx/>
                        <a:uFillTx/>
                        <a:latin typeface="나눔스퀘어 Bold"/>
                        <a:ea typeface="나눔스퀘어 Bold"/>
                        <a:cs typeface="+mn-cs"/>
                      </a:endParaRPr>
                    </a:p>
                    <a:p>
                      <a:pPr marL="132080" marR="71120" indent="-132080" algn="just" fontAlgn="base" latinLnBrk="1">
                        <a:lnSpc>
                          <a:spcPct val="16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  </a:t>
                      </a:r>
                      <a:r>
                        <a:rPr kumimoji="0" lang="ko-KR" altLang="en-US" sz="1400" b="0" i="0" u="none" strike="noStrike" kern="1200" cap="none" spc="-150" normalizeH="0" baseline="0" dirty="0" err="1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취업규칙ㆍ정관ㆍ근로계약서</a:t>
                      </a:r>
                      <a:r>
                        <a:rPr kumimoji="0" lang="ko-KR" altLang="en-US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 </a:t>
                      </a:r>
                      <a:r>
                        <a:rPr kumimoji="0" lang="ko-KR" altLang="en-US" sz="1400" b="0" i="0" u="none" strike="noStrike" kern="1200" cap="none" spc="-150" normalizeH="0" baseline="0" dirty="0" err="1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제ㆍ개정</a:t>
                      </a:r>
                      <a:r>
                        <a:rPr kumimoji="0" lang="en-US" altLang="ko-KR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, </a:t>
                      </a:r>
                      <a:r>
                        <a:rPr kumimoji="0" lang="ko-KR" altLang="en-US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정년보장제도 실시</a:t>
                      </a:r>
                      <a:r>
                        <a:rPr kumimoji="0" lang="en-US" altLang="ko-KR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, </a:t>
                      </a:r>
                      <a:r>
                        <a:rPr kumimoji="0" lang="ko-KR" altLang="en-US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토</a:t>
                      </a:r>
                      <a:r>
                        <a:rPr kumimoji="0" lang="en-US" altLang="ko-KR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·</a:t>
                      </a:r>
                      <a:r>
                        <a:rPr kumimoji="0" lang="ko-KR" altLang="en-US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일 휴무제도 실시</a:t>
                      </a:r>
                      <a:r>
                        <a:rPr kumimoji="0" lang="en-US" altLang="ko-KR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, </a:t>
                      </a:r>
                      <a:r>
                        <a:rPr kumimoji="0" lang="ko-KR" altLang="en-US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직무발명제도 실시</a:t>
                      </a:r>
                      <a:r>
                        <a:rPr kumimoji="0" lang="en-US" altLang="ko-KR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, </a:t>
                      </a:r>
                      <a:r>
                        <a:rPr kumimoji="0" lang="ko-KR" altLang="en-US" sz="1400" b="0" i="0" u="none" strike="noStrike" kern="1200" cap="none" spc="-150" normalizeH="0" baseline="0" dirty="0" err="1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정시퇴근제</a:t>
                      </a:r>
                      <a:r>
                        <a:rPr kumimoji="0" lang="ko-KR" altLang="en-US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 실시</a:t>
                      </a:r>
                      <a:r>
                        <a:rPr kumimoji="0" lang="en-US" altLang="ko-KR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, </a:t>
                      </a:r>
                      <a:r>
                        <a:rPr kumimoji="0" lang="ko-KR" altLang="en-US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승진 및 승급제도 개선</a:t>
                      </a:r>
                      <a:r>
                        <a:rPr kumimoji="0" lang="en-US" altLang="ko-KR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, </a:t>
                      </a:r>
                      <a:r>
                        <a:rPr kumimoji="0" lang="ko-KR" altLang="en-US" sz="1400" b="0" i="0" u="none" strike="noStrike" kern="1200" cap="none" spc="-150" normalizeH="0" baseline="0" dirty="0" err="1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학력ㆍ지역ㆍ연령별</a:t>
                      </a:r>
                      <a:r>
                        <a:rPr kumimoji="0" lang="ko-KR" altLang="en-US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 차별 금지 규정 </a:t>
                      </a:r>
                      <a:r>
                        <a:rPr kumimoji="0" lang="ko-KR" altLang="en-US" sz="1400" b="0" i="0" u="none" strike="noStrike" kern="1200" cap="none" spc="-150" normalizeH="0" baseline="0" dirty="0" err="1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제ㆍ개정</a:t>
                      </a:r>
                      <a:r>
                        <a:rPr kumimoji="0" lang="en-US" altLang="ko-KR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, </a:t>
                      </a:r>
                      <a:r>
                        <a:rPr kumimoji="0" lang="ko-KR" altLang="en-US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성희롱</a:t>
                      </a:r>
                      <a:r>
                        <a:rPr kumimoji="0" lang="en-US" altLang="ko-KR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·</a:t>
                      </a:r>
                      <a:r>
                        <a:rPr kumimoji="0" lang="ko-KR" altLang="en-US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성폭력 예방 제도 마련</a:t>
                      </a:r>
                      <a:r>
                        <a:rPr kumimoji="0" lang="en-US" altLang="ko-KR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,  </a:t>
                      </a:r>
                      <a:r>
                        <a:rPr kumimoji="0" lang="ko-KR" altLang="en-US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직원 </a:t>
                      </a:r>
                      <a:r>
                        <a:rPr kumimoji="0" lang="en-US" altLang="ko-KR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4</a:t>
                      </a:r>
                      <a:r>
                        <a:rPr kumimoji="0" lang="ko-KR" altLang="en-US" sz="1400" b="0" i="0" u="none" strike="noStrike" kern="1200" cap="none" spc="-150" normalizeH="0" baseline="0" dirty="0" err="1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대보험</a:t>
                      </a:r>
                      <a:r>
                        <a:rPr kumimoji="0" lang="ko-KR" altLang="en-US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 가입</a:t>
                      </a:r>
                      <a:r>
                        <a:rPr kumimoji="0" lang="en-US" altLang="ko-KR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, </a:t>
                      </a:r>
                      <a:r>
                        <a:rPr kumimoji="0" lang="ko-KR" altLang="en-US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휴가 및 경조사비 지원</a:t>
                      </a:r>
                      <a:r>
                        <a:rPr kumimoji="0" lang="en-US" altLang="ko-KR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, </a:t>
                      </a:r>
                      <a:r>
                        <a:rPr kumimoji="0" lang="ko-KR" altLang="en-US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출산 및 결혼 장려금 지원</a:t>
                      </a:r>
                      <a:r>
                        <a:rPr kumimoji="0" lang="en-US" altLang="ko-KR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, </a:t>
                      </a:r>
                      <a:r>
                        <a:rPr kumimoji="0" lang="ko-KR" altLang="en-US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학자금 지원</a:t>
                      </a:r>
                      <a:r>
                        <a:rPr kumimoji="0" lang="en-US" altLang="ko-KR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, </a:t>
                      </a:r>
                      <a:r>
                        <a:rPr kumimoji="0" lang="ko-KR" altLang="en-US" sz="1400" b="0" i="0" u="none" strike="noStrike" kern="1200" cap="none" spc="-150" normalizeH="0" baseline="0" dirty="0">
                          <a:ln>
                            <a:noFill/>
                          </a:ln>
                          <a:solidFill>
                            <a:srgbClr val="595347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기타 등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61836422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15487881-AF03-4B33-B236-B97E74C59F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3" y="30892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4862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Busines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9401"/>
      </a:accent1>
      <a:accent2>
        <a:srgbClr val="595347"/>
      </a:accent2>
      <a:accent3>
        <a:srgbClr val="D9D8D5"/>
      </a:accent3>
      <a:accent4>
        <a:srgbClr val="B48B61"/>
      </a:accent4>
      <a:accent5>
        <a:srgbClr val="6F7071"/>
      </a:accent5>
      <a:accent6>
        <a:srgbClr val="CD8B2E"/>
      </a:accent6>
      <a:hlink>
        <a:srgbClr val="3F3F3F"/>
      </a:hlink>
      <a:folHlink>
        <a:srgbClr val="3F3F3F"/>
      </a:folHlink>
    </a:clrScheme>
    <a:fontScheme name="G마켓 산스 TTF Bold">
      <a:majorFont>
        <a:latin typeface="G마켓 산스 TTF Bold"/>
        <a:ea typeface="나눔스퀘어 Bold"/>
        <a:cs typeface=""/>
      </a:majorFont>
      <a:minorFont>
        <a:latin typeface="G마켓 산스 TTF Light"/>
        <a:ea typeface="나눔스퀘어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169</Words>
  <Application>Microsoft Office PowerPoint</Application>
  <PresentationFormat>와이드스크린</PresentationFormat>
  <Paragraphs>63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3" baseType="lpstr">
      <vt:lpstr>G마켓 산스 TTF Bold</vt:lpstr>
      <vt:lpstr>G마켓 산스 TTF Light</vt:lpstr>
      <vt:lpstr>나눔스퀘어 Bold</vt:lpstr>
      <vt:lpstr>휴먼모음T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Yu Saebyeol</dc:creator>
  <cp:lastModifiedBy>samsung</cp:lastModifiedBy>
  <cp:revision>27</cp:revision>
  <dcterms:created xsi:type="dcterms:W3CDTF">2020-07-12T23:40:59Z</dcterms:created>
  <dcterms:modified xsi:type="dcterms:W3CDTF">2022-04-04T08:36:43Z</dcterms:modified>
</cp:coreProperties>
</file>