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notesMasterIdLst>
    <p:notesMasterId r:id="rId18"/>
  </p:notesMasterIdLst>
  <p:handoutMasterIdLst>
    <p:handoutMasterId r:id="rId19"/>
  </p:handoutMasterIdLst>
  <p:sldIdLst>
    <p:sldId id="258" r:id="rId2"/>
    <p:sldId id="279" r:id="rId3"/>
    <p:sldId id="263" r:id="rId4"/>
    <p:sldId id="267" r:id="rId5"/>
    <p:sldId id="268" r:id="rId6"/>
    <p:sldId id="270" r:id="rId7"/>
    <p:sldId id="271" r:id="rId8"/>
    <p:sldId id="277" r:id="rId9"/>
    <p:sldId id="287" r:id="rId10"/>
    <p:sldId id="292" r:id="rId11"/>
    <p:sldId id="282" r:id="rId12"/>
    <p:sldId id="283" r:id="rId13"/>
    <p:sldId id="291" r:id="rId14"/>
    <p:sldId id="284" r:id="rId15"/>
    <p:sldId id="276" r:id="rId16"/>
    <p:sldId id="280" r:id="rId17"/>
  </p:sldIdLst>
  <p:sldSz cx="9144000" cy="6858000" type="screen4x3"/>
  <p:notesSz cx="9866313" cy="6735763"/>
  <p:embeddedFontLst>
    <p:embeddedFont>
      <p:font typeface="나눔스퀘어OTF_ac Bold" panose="020B0600000101010101" pitchFamily="34" charset="-127"/>
      <p:bold r:id="rId20"/>
    </p:embeddedFont>
    <p:embeddedFont>
      <p:font typeface="맑은 고딕" panose="020B0503020000020004" pitchFamily="50" charset="-127"/>
      <p:regular r:id="rId21"/>
      <p:bold r:id="rId22"/>
    </p:embeddedFont>
    <p:embeddedFont>
      <p:font typeface="나눔스퀘어_ac" panose="020B0600000101010101" pitchFamily="50" charset="-127"/>
      <p:regular r:id="rId23"/>
    </p:embeddedFont>
    <p:embeddedFont>
      <p:font typeface="나눔바른고딕" panose="020B0603020101020101" pitchFamily="50" charset="-127"/>
      <p:regular r:id="rId24"/>
      <p:bold r:id="rId25"/>
    </p:embeddedFont>
    <p:embeddedFont>
      <p:font typeface="Segoe UI" panose="020B0502040204020203" pitchFamily="34" charset="0"/>
      <p:regular r:id="rId26"/>
      <p:bold r:id="rId27"/>
      <p:italic r:id="rId28"/>
      <p:boldItalic r:id="rId29"/>
    </p:embeddedFont>
    <p:embeddedFont>
      <p:font typeface="나눔스퀘어_ac ExtraBold" panose="020B0600000101010101" pitchFamily="50" charset="-127"/>
      <p:bold r:id="rId30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6B2B"/>
    <a:srgbClr val="19936D"/>
    <a:srgbClr val="F5F5F5"/>
    <a:srgbClr val="008000"/>
    <a:srgbClr val="0C9D74"/>
    <a:srgbClr val="0070C0"/>
    <a:srgbClr val="97D9F5"/>
    <a:srgbClr val="86A791"/>
    <a:srgbClr val="060B7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003" autoAdjust="0"/>
    <p:restoredTop sz="94660"/>
  </p:normalViewPr>
  <p:slideViewPr>
    <p:cSldViewPr snapToGrid="0">
      <p:cViewPr varScale="1">
        <p:scale>
          <a:sx n="97" d="100"/>
          <a:sy n="97" d="100"/>
        </p:scale>
        <p:origin x="22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4275402" cy="337958"/>
          </a:xfrm>
          <a:prstGeom prst="rect">
            <a:avLst/>
          </a:prstGeom>
        </p:spPr>
        <p:txBody>
          <a:bodyPr vert="horz" lIns="90768" tIns="45384" rIns="90768" bIns="45384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588629" y="1"/>
            <a:ext cx="4275402" cy="337958"/>
          </a:xfrm>
          <a:prstGeom prst="rect">
            <a:avLst/>
          </a:prstGeom>
        </p:spPr>
        <p:txBody>
          <a:bodyPr vert="horz" lIns="90768" tIns="45384" rIns="90768" bIns="45384" rtlCol="0"/>
          <a:lstStyle>
            <a:lvl1pPr algn="r">
              <a:defRPr sz="1200"/>
            </a:lvl1pPr>
          </a:lstStyle>
          <a:p>
            <a:fld id="{18609409-6DE2-40E0-B32C-D5ABBCB1ECE6}" type="datetimeFigureOut">
              <a:rPr lang="ko-KR" altLang="en-US" smtClean="0"/>
              <a:t>2021-04-07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6397807"/>
            <a:ext cx="4275402" cy="337958"/>
          </a:xfrm>
          <a:prstGeom prst="rect">
            <a:avLst/>
          </a:prstGeom>
        </p:spPr>
        <p:txBody>
          <a:bodyPr vert="horz" lIns="90768" tIns="45384" rIns="90768" bIns="45384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588629" y="6397807"/>
            <a:ext cx="4275402" cy="337958"/>
          </a:xfrm>
          <a:prstGeom prst="rect">
            <a:avLst/>
          </a:prstGeom>
        </p:spPr>
        <p:txBody>
          <a:bodyPr vert="horz" lIns="90768" tIns="45384" rIns="90768" bIns="45384" rtlCol="0" anchor="b"/>
          <a:lstStyle>
            <a:lvl1pPr algn="r">
              <a:defRPr sz="1200"/>
            </a:lvl1pPr>
          </a:lstStyle>
          <a:p>
            <a:fld id="{D8FA3BA7-0EE7-4B85-BD5F-76F5D84824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99683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4275402" cy="337958"/>
          </a:xfrm>
          <a:prstGeom prst="rect">
            <a:avLst/>
          </a:prstGeom>
        </p:spPr>
        <p:txBody>
          <a:bodyPr vert="horz" lIns="90768" tIns="45384" rIns="90768" bIns="45384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588629" y="1"/>
            <a:ext cx="4275402" cy="337958"/>
          </a:xfrm>
          <a:prstGeom prst="rect">
            <a:avLst/>
          </a:prstGeom>
        </p:spPr>
        <p:txBody>
          <a:bodyPr vert="horz" lIns="90768" tIns="45384" rIns="90768" bIns="45384" rtlCol="0"/>
          <a:lstStyle>
            <a:lvl1pPr algn="r">
              <a:defRPr sz="1200"/>
            </a:lvl1pPr>
          </a:lstStyle>
          <a:p>
            <a:fld id="{3A770361-2BA1-467F-9767-E2CEB24B0D31}" type="datetimeFigureOut">
              <a:rPr lang="ko-KR" altLang="en-US" smtClean="0"/>
              <a:t>2021-04-07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417888" y="842963"/>
            <a:ext cx="3030537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68" tIns="45384" rIns="90768" bIns="45384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86632" y="3241587"/>
            <a:ext cx="7893050" cy="2652207"/>
          </a:xfrm>
          <a:prstGeom prst="rect">
            <a:avLst/>
          </a:prstGeom>
        </p:spPr>
        <p:txBody>
          <a:bodyPr vert="horz" lIns="90768" tIns="45384" rIns="90768" bIns="45384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6397807"/>
            <a:ext cx="4275402" cy="337958"/>
          </a:xfrm>
          <a:prstGeom prst="rect">
            <a:avLst/>
          </a:prstGeom>
        </p:spPr>
        <p:txBody>
          <a:bodyPr vert="horz" lIns="90768" tIns="45384" rIns="90768" bIns="45384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588629" y="6397807"/>
            <a:ext cx="4275402" cy="337958"/>
          </a:xfrm>
          <a:prstGeom prst="rect">
            <a:avLst/>
          </a:prstGeom>
        </p:spPr>
        <p:txBody>
          <a:bodyPr vert="horz" lIns="90768" tIns="45384" rIns="90768" bIns="45384" rtlCol="0" anchor="b"/>
          <a:lstStyle>
            <a:lvl1pPr algn="r">
              <a:defRPr sz="1200"/>
            </a:lvl1pPr>
          </a:lstStyle>
          <a:p>
            <a:fld id="{DE7758CA-470F-4E7B-8460-D70FD1F1FA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9048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07682" latinLnBrk="1">
              <a:defRPr/>
            </a:pPr>
            <a:fld id="{C56D5777-61D1-4CA1-804C-D0F14E08C1F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907682" latinLnBrk="1">
                <a:defRPr/>
              </a:pPr>
              <a:t>1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9994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07682" latinLnBrk="1">
              <a:defRPr/>
            </a:pPr>
            <a:fld id="{C56D5777-61D1-4CA1-804C-D0F14E08C1F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907682" latinLnBrk="1">
                <a:defRPr/>
              </a:pPr>
              <a:t>2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110504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07682" latinLnBrk="1">
              <a:defRPr/>
            </a:pPr>
            <a:fld id="{C56D5777-61D1-4CA1-804C-D0F14E08C1F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907682" latinLnBrk="1">
                <a:defRPr/>
              </a:pPr>
              <a:t>3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129440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07682" latinLnBrk="1">
              <a:defRPr/>
            </a:pPr>
            <a:fld id="{C56D5777-61D1-4CA1-804C-D0F14E08C1F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907682" latinLnBrk="1">
                <a:defRPr/>
              </a:pPr>
              <a:t>4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848050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07682" latinLnBrk="1">
              <a:defRPr/>
            </a:pPr>
            <a:fld id="{C56D5777-61D1-4CA1-804C-D0F14E08C1F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907682" latinLnBrk="1">
                <a:defRPr/>
              </a:pPr>
              <a:t>5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057815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07682" latinLnBrk="1">
              <a:defRPr/>
            </a:pPr>
            <a:fld id="{C56D5777-61D1-4CA1-804C-D0F14E08C1F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907682" latinLnBrk="1">
                <a:defRPr/>
              </a:pPr>
              <a:t>6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069883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07682" latinLnBrk="1">
              <a:defRPr/>
            </a:pPr>
            <a:fld id="{C56D5777-61D1-4CA1-804C-D0F14E08C1F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907682" latinLnBrk="1">
                <a:defRPr/>
              </a:pPr>
              <a:t>7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827302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07682" latinLnBrk="1">
              <a:defRPr/>
            </a:pPr>
            <a:fld id="{C56D5777-61D1-4CA1-804C-D0F14E08C1F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907682" latinLnBrk="1">
                <a:defRPr/>
              </a:pPr>
              <a:t>8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614454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07682" latinLnBrk="1">
              <a:defRPr/>
            </a:pPr>
            <a:fld id="{C56D5777-61D1-4CA1-804C-D0F14E08C1F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907682" latinLnBrk="1">
                <a:defRPr/>
              </a:pPr>
              <a:t>9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269917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07682" latinLnBrk="1">
              <a:defRPr/>
            </a:pPr>
            <a:fld id="{C56D5777-61D1-4CA1-804C-D0F14E08C1F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907682" latinLnBrk="1">
                <a:defRPr/>
              </a:pPr>
              <a:t>10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580272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07682" latinLnBrk="1">
              <a:defRPr/>
            </a:pPr>
            <a:fld id="{C56D5777-61D1-4CA1-804C-D0F14E08C1F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907682" latinLnBrk="1">
                <a:defRPr/>
              </a:pPr>
              <a:t>11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715084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07682" latinLnBrk="1">
              <a:defRPr/>
            </a:pPr>
            <a:fld id="{C56D5777-61D1-4CA1-804C-D0F14E08C1F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907682" latinLnBrk="1">
                <a:defRPr/>
              </a:pPr>
              <a:t>12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853057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07682" latinLnBrk="1">
              <a:defRPr/>
            </a:pPr>
            <a:fld id="{C56D5777-61D1-4CA1-804C-D0F14E08C1F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907682" latinLnBrk="1">
                <a:defRPr/>
              </a:pPr>
              <a:t>13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844355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07682" latinLnBrk="1">
              <a:defRPr/>
            </a:pPr>
            <a:fld id="{C56D5777-61D1-4CA1-804C-D0F14E08C1F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907682" latinLnBrk="1">
                <a:defRPr/>
              </a:pPr>
              <a:t>14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753573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07682" latinLnBrk="1">
              <a:defRPr/>
            </a:pPr>
            <a:fld id="{C56D5777-61D1-4CA1-804C-D0F14E08C1F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907682" latinLnBrk="1">
                <a:defRPr/>
              </a:pPr>
              <a:t>15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157404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07682" latinLnBrk="1">
              <a:defRPr/>
            </a:pPr>
            <a:fld id="{C56D5777-61D1-4CA1-804C-D0F14E08C1F1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907682" latinLnBrk="1">
                <a:defRPr/>
              </a:pPr>
              <a:t>16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27226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3505200" y="6603511"/>
            <a:ext cx="2133600" cy="365125"/>
          </a:xfrm>
          <a:prstGeom prst="rect">
            <a:avLst/>
          </a:prstGeom>
        </p:spPr>
        <p:txBody>
          <a:bodyPr/>
          <a:lstStyle>
            <a:lvl1pPr algn="ct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D07F32-211D-4BF4-A2BF-C26539159202}" type="slidenum">
              <a:rPr lang="ko-KR" alt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" name="제목 개체 틀 11"/>
          <p:cNvSpPr>
            <a:spLocks noGrp="1"/>
          </p:cNvSpPr>
          <p:nvPr>
            <p:ph type="title"/>
          </p:nvPr>
        </p:nvSpPr>
        <p:spPr>
          <a:xfrm>
            <a:off x="187392" y="530528"/>
            <a:ext cx="6112800" cy="4977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 altLang="ko-KR" dirty="0" smtClean="0"/>
              <a:t>Segoe UI</a:t>
            </a:r>
            <a:endParaRPr lang="ko-KR" altLang="en-US" dirty="0"/>
          </a:p>
        </p:txBody>
      </p:sp>
      <p:sp>
        <p:nvSpPr>
          <p:cNvPr id="11" name="텍스트 개체 틀 10"/>
          <p:cNvSpPr>
            <a:spLocks noGrp="1"/>
          </p:cNvSpPr>
          <p:nvPr>
            <p:ph type="body" sz="quarter" idx="10" hasCustomPrompt="1"/>
          </p:nvPr>
        </p:nvSpPr>
        <p:spPr>
          <a:xfrm>
            <a:off x="179512" y="222764"/>
            <a:ext cx="3095625" cy="360635"/>
          </a:xfrm>
          <a:prstGeom prst="rect">
            <a:avLst/>
          </a:prstGeom>
        </p:spPr>
        <p:txBody>
          <a:bodyPr/>
          <a:lstStyle>
            <a:lvl1pPr>
              <a:defRPr lang="ko-KR" altLang="en-US"/>
            </a:lvl1pPr>
          </a:lstStyle>
          <a:p>
            <a:pPr lvl="0"/>
            <a:r>
              <a:rPr lang="en-US" altLang="ko-KR" smtClean="0"/>
              <a:t>Segoe UI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05573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74547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3505200" y="6603511"/>
            <a:ext cx="2133600" cy="365125"/>
          </a:xfrm>
          <a:prstGeom prst="rect">
            <a:avLst/>
          </a:prstGeom>
        </p:spPr>
        <p:txBody>
          <a:bodyPr/>
          <a:lstStyle>
            <a:lvl1pPr algn="ct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D07F32-211D-4BF4-A2BF-C26539159202}" type="slidenum">
              <a:rPr lang="ko-KR" alt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" name="제목 개체 틀 11"/>
          <p:cNvSpPr>
            <a:spLocks noGrp="1"/>
          </p:cNvSpPr>
          <p:nvPr>
            <p:ph type="title"/>
          </p:nvPr>
        </p:nvSpPr>
        <p:spPr>
          <a:xfrm>
            <a:off x="187392" y="530528"/>
            <a:ext cx="6112800" cy="4977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ko-KR" smtClean="0"/>
              <a:t>Segoe UI</a:t>
            </a:r>
            <a:endParaRPr lang="ko-KR" altLang="en-US"/>
          </a:p>
        </p:txBody>
      </p:sp>
      <p:sp>
        <p:nvSpPr>
          <p:cNvPr id="9" name="텍스트 개체 틀 10"/>
          <p:cNvSpPr>
            <a:spLocks noGrp="1"/>
          </p:cNvSpPr>
          <p:nvPr>
            <p:ph type="body" sz="quarter" idx="10" hasCustomPrompt="1"/>
          </p:nvPr>
        </p:nvSpPr>
        <p:spPr>
          <a:xfrm>
            <a:off x="179512" y="222764"/>
            <a:ext cx="3095625" cy="360635"/>
          </a:xfrm>
          <a:prstGeom prst="rect">
            <a:avLst/>
          </a:prstGeom>
        </p:spPr>
        <p:txBody>
          <a:bodyPr/>
          <a:lstStyle>
            <a:lvl1pPr>
              <a:defRPr lang="ko-KR" altLang="en-US"/>
            </a:lvl1pPr>
          </a:lstStyle>
          <a:p>
            <a:pPr lvl="0"/>
            <a:r>
              <a:rPr lang="en-US" altLang="ko-KR" smtClean="0"/>
              <a:t>Segoe UI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6012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5102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빈 페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3505200" y="6603511"/>
            <a:ext cx="2133600" cy="365125"/>
          </a:xfrm>
          <a:prstGeom prst="rect">
            <a:avLst/>
          </a:prstGeom>
        </p:spPr>
        <p:txBody>
          <a:bodyPr/>
          <a:lstStyle>
            <a:lvl1pPr algn="ct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FD07F32-211D-4BF4-A2BF-C26539159202}" type="slidenum">
              <a:rPr lang="ko-KR" alt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962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5B86C61-624D-4089-967F-C6F84E293153}" type="datetimeFigureOut">
              <a:rPr lang="ko-KR" altLang="en-US" smtClean="0"/>
              <a:t>2021-04-07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1D2B4D0-4717-450D-8A1C-657687892F3A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91693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Documents and Settings\MyHome\바탕 화면\investkorea_C.I.png"/>
          <p:cNvPicPr>
            <a:picLocks noChangeAspect="1" noChangeArrowheads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06006" y="6653416"/>
            <a:ext cx="792000" cy="137132"/>
          </a:xfrm>
          <a:prstGeom prst="rect">
            <a:avLst/>
          </a:prstGeom>
          <a:noFill/>
        </p:spPr>
      </p:pic>
      <p:pic>
        <p:nvPicPr>
          <p:cNvPr id="9" name="Picture 11" descr="kotra_logo.png"/>
          <p:cNvPicPr>
            <a:picLocks noChangeAspect="1"/>
          </p:cNvPicPr>
          <p:nvPr userDrawn="1"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144" y="6653415"/>
            <a:ext cx="697919" cy="188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460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spcBef>
          <a:spcPct val="0"/>
        </a:spcBef>
        <a:buNone/>
        <a:defRPr sz="3100" b="1" kern="1200" baseline="0">
          <a:solidFill>
            <a:schemeClr val="accent6"/>
          </a:solidFill>
          <a:latin typeface="Segoe UI" panose="020B0502040204020203" pitchFamily="34" charset="0"/>
          <a:ea typeface="+mj-ea"/>
          <a:cs typeface="Segoe UI" panose="020B0502040204020203" pitchFamily="34" charset="0"/>
        </a:defRPr>
      </a:lvl1pPr>
    </p:titleStyle>
    <p:bodyStyle>
      <a:lvl1pPr marL="0" indent="0" algn="l" defTabSz="914400" rtl="0" eaLnBrk="1" latinLnBrk="1" hangingPunct="1">
        <a:spcBef>
          <a:spcPct val="20000"/>
        </a:spcBef>
        <a:buFont typeface="Arial" panose="020B0604020202020204" pitchFamily="34" charset="0"/>
        <a:buNone/>
        <a:defRPr lang="ko-KR" altLang="en-US" sz="1600" kern="1200" spc="-100" baseline="0" smtClean="0">
          <a:solidFill>
            <a:schemeClr val="tx1">
              <a:lumMod val="65000"/>
              <a:lumOff val="35000"/>
            </a:schemeClr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66" y="0"/>
            <a:ext cx="9225270" cy="6858000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983" y="0"/>
            <a:ext cx="9216321" cy="6858000"/>
          </a:xfrm>
          <a:prstGeom prst="rect">
            <a:avLst/>
          </a:prstGeom>
          <a:solidFill>
            <a:schemeClr val="tx1"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3748565" y="2902281"/>
            <a:ext cx="4992072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300" i="0" u="none" strike="noStrike" kern="1200" cap="none" spc="-7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Segoe UI" panose="020B0502040204020203" pitchFamily="34" charset="0"/>
              </a:rPr>
              <a:t>구조조정컨설팅</a:t>
            </a:r>
            <a:r>
              <a:rPr kumimoji="0" lang="ko-KR" altLang="en-US" sz="3300" b="1" i="0" u="none" strike="noStrike" kern="1200" cap="none" spc="-7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Segoe UI" panose="020B0502040204020203" pitchFamily="34" charset="0"/>
              </a:rPr>
              <a:t> </a:t>
            </a:r>
            <a:r>
              <a:rPr kumimoji="0" lang="ko-KR" altLang="en-US" sz="3300" i="0" u="none" strike="noStrike" kern="1200" cap="none" spc="-7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Segoe UI" panose="020B0502040204020203" pitchFamily="34" charset="0"/>
              </a:rPr>
              <a:t>지원사업 안내</a:t>
            </a:r>
            <a:endParaRPr kumimoji="0" lang="ko-KR" altLang="en-US" sz="3300" i="0" u="none" strike="noStrike" kern="1200" cap="none" spc="-7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나눔스퀘어_ac ExtraBold" panose="020B0600000101010101" pitchFamily="50" charset="-127"/>
              <a:ea typeface="나눔스퀘어_ac ExtraBold" panose="020B0600000101010101" pitchFamily="50" charset="-127"/>
              <a:cs typeface="Segoe UI" panose="020B0502040204020203" pitchFamily="34" charset="0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6879133" y="3687091"/>
            <a:ext cx="208102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KOTRA </a:t>
            </a:r>
            <a:r>
              <a:rPr kumimoji="0" lang="ko-KR" alt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유턴지원팀</a:t>
            </a:r>
            <a:endParaRPr kumimoji="0" lang="ko-KR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스퀘어OTF_ac Bold" panose="020B0600000101010101" pitchFamily="34" charset="-127"/>
              <a:ea typeface="나눔스퀘어OTF_ac Bold" panose="020B0600000101010101" pitchFamily="34" charset="-127"/>
              <a:cs typeface="Segoe UI" panose="020B0502040204020203" pitchFamily="34" charset="0"/>
            </a:endParaRPr>
          </a:p>
        </p:txBody>
      </p:sp>
      <p:sp>
        <p:nvSpPr>
          <p:cNvPr id="18" name="직사각형 17"/>
          <p:cNvSpPr/>
          <p:nvPr/>
        </p:nvSpPr>
        <p:spPr>
          <a:xfrm rot="10800000">
            <a:off x="-2" y="4392078"/>
            <a:ext cx="9144000" cy="2465922"/>
          </a:xfrm>
          <a:prstGeom prst="rect">
            <a:avLst/>
          </a:prstGeom>
          <a:gradFill>
            <a:gsLst>
              <a:gs pos="0">
                <a:srgbClr val="161828">
                  <a:alpha val="53000"/>
                </a:srgbClr>
              </a:gs>
              <a:gs pos="100000">
                <a:srgbClr val="10111A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23" name="Shape 36" descr="C:\Users\user\Desktop\kotra_logo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801948" y="5884417"/>
            <a:ext cx="1534139" cy="75899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2" name="직선 연결선 11"/>
          <p:cNvCxnSpPr/>
          <p:nvPr/>
        </p:nvCxnSpPr>
        <p:spPr>
          <a:xfrm>
            <a:off x="3748565" y="3536236"/>
            <a:ext cx="5392452" cy="0"/>
          </a:xfrm>
          <a:prstGeom prst="line">
            <a:avLst/>
          </a:prstGeom>
          <a:ln w="6350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2323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cxnSp>
        <p:nvCxnSpPr>
          <p:cNvPr id="16" name="직선 연결선 15"/>
          <p:cNvCxnSpPr/>
          <p:nvPr/>
        </p:nvCxnSpPr>
        <p:spPr>
          <a:xfrm flipV="1">
            <a:off x="-106749" y="1669157"/>
            <a:ext cx="5893601" cy="48630"/>
          </a:xfrm>
          <a:prstGeom prst="line">
            <a:avLst/>
          </a:prstGeom>
          <a:ln w="6350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직사각형 8"/>
          <p:cNvSpPr/>
          <p:nvPr/>
        </p:nvSpPr>
        <p:spPr>
          <a:xfrm>
            <a:off x="-2983" y="-1"/>
            <a:ext cx="9144000" cy="6858000"/>
          </a:xfrm>
          <a:prstGeom prst="rect">
            <a:avLst/>
          </a:prstGeom>
          <a:solidFill>
            <a:schemeClr val="tx1"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950886" y="1486954"/>
            <a:ext cx="36423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i="0" u="none" strike="noStrike" kern="1200" cap="none" spc="-7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구조조정컨설팅 지원사업 안내</a:t>
            </a:r>
            <a:endParaRPr kumimoji="0" lang="ko-KR" altLang="en-US" sz="2400" i="0" u="none" strike="noStrike" kern="1200" cap="none" spc="-7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나눔스퀘어OTF_ac Bold" panose="020B0600000101010101" pitchFamily="34" charset="-127"/>
              <a:ea typeface="나눔스퀘어OTF_ac Bold" panose="020B0600000101010101" pitchFamily="34" charset="-127"/>
              <a:cs typeface="Segoe UI" panose="020B0502040204020203" pitchFamily="34" charset="0"/>
            </a:endParaRPr>
          </a:p>
        </p:txBody>
      </p:sp>
      <p:sp>
        <p:nvSpPr>
          <p:cNvPr id="18" name="직사각형 17"/>
          <p:cNvSpPr/>
          <p:nvPr/>
        </p:nvSpPr>
        <p:spPr>
          <a:xfrm rot="10800000">
            <a:off x="-2983" y="4431323"/>
            <a:ext cx="9144000" cy="2426675"/>
          </a:xfrm>
          <a:prstGeom prst="rect">
            <a:avLst/>
          </a:prstGeom>
          <a:gradFill>
            <a:gsLst>
              <a:gs pos="0">
                <a:srgbClr val="161828">
                  <a:alpha val="53000"/>
                </a:srgbClr>
              </a:gs>
              <a:gs pos="100000">
                <a:srgbClr val="10111A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cxnSp>
        <p:nvCxnSpPr>
          <p:cNvPr id="12" name="직선 연결선 11"/>
          <p:cNvCxnSpPr/>
          <p:nvPr/>
        </p:nvCxnSpPr>
        <p:spPr>
          <a:xfrm>
            <a:off x="0" y="1999890"/>
            <a:ext cx="5557302" cy="0"/>
          </a:xfrm>
          <a:prstGeom prst="line">
            <a:avLst/>
          </a:prstGeom>
          <a:ln w="635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666036" y="2240672"/>
            <a:ext cx="3797222" cy="552587"/>
            <a:chOff x="366218" y="544013"/>
            <a:chExt cx="3797222" cy="552587"/>
          </a:xfrm>
        </p:grpSpPr>
        <p:sp>
          <p:nvSpPr>
            <p:cNvPr id="19" name="제목 1"/>
            <p:cNvSpPr txBox="1">
              <a:spLocks/>
            </p:cNvSpPr>
            <p:nvPr/>
          </p:nvSpPr>
          <p:spPr>
            <a:xfrm>
              <a:off x="818528" y="627107"/>
              <a:ext cx="3344912" cy="447469"/>
            </a:xfrm>
            <a:prstGeom prst="rect">
              <a:avLst/>
            </a:prstGeom>
          </p:spPr>
          <p:txBody>
            <a:bodyPr>
              <a:noAutofit/>
            </a:bodyPr>
            <a:lstStyle>
              <a:lvl1pPr algn="ctr" defTabSz="914400" rtl="0" eaLnBrk="1" latinLnBrk="1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marL="0" marR="0" lvl="0" indent="0" algn="l" defTabSz="914400" rtl="0" eaLnBrk="1" fontAlgn="auto" latinLnBrk="1" hangingPunct="1">
                <a:lnSpc>
                  <a:spcPct val="8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2000" b="1" spc="-50" dirty="0">
                  <a:solidFill>
                    <a:schemeClr val="bg1">
                      <a:lumMod val="8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OTF_ac Bold" panose="020B0600000101010101" pitchFamily="34" charset="-127"/>
                  <a:ea typeface="나눔스퀘어OTF_ac Bold" panose="020B0600000101010101" pitchFamily="34" charset="-127"/>
                  <a:cs typeface="Segoe UI" panose="020B0502040204020203" pitchFamily="34" charset="0"/>
                </a:rPr>
                <a:t> </a:t>
              </a:r>
              <a:r>
                <a:rPr lang="ko-KR" altLang="en-US" sz="2000" b="1" spc="-50" dirty="0" smtClean="0">
                  <a:solidFill>
                    <a:schemeClr val="bg1">
                      <a:lumMod val="8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OTF_ac Bold" panose="020B0600000101010101" pitchFamily="34" charset="-127"/>
                  <a:ea typeface="나눔스퀘어OTF_ac Bold" panose="020B0600000101010101" pitchFamily="34" charset="-127"/>
                  <a:cs typeface="Segoe UI" panose="020B0502040204020203" pitchFamily="34" charset="0"/>
                </a:rPr>
                <a:t>추진 배경</a:t>
              </a:r>
              <a:endParaRPr kumimoji="0" lang="ko-KR" altLang="en-US" sz="2400" b="1" i="0" u="none" strike="noStrike" kern="1200" cap="none" spc="-50" normalizeH="0" baseline="0" noProof="0" dirty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366218" y="544013"/>
              <a:ext cx="2636461" cy="5525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80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3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>
                      <a:alpha val="51000"/>
                    </a:prstClr>
                  </a:solidFill>
                  <a:effectLst/>
                  <a:uLnTx/>
                  <a:uFillTx/>
                  <a:latin typeface="나눔스퀘어OTF_ac Bold" panose="020B0600000101010101" pitchFamily="34" charset="-127"/>
                  <a:ea typeface="나눔스퀘어OTF_ac Bold" panose="020B0600000101010101" pitchFamily="34" charset="-127"/>
                  <a:cs typeface="Segoe UI" panose="020B0502040204020203" pitchFamily="34" charset="0"/>
                </a:rPr>
                <a:t>1</a:t>
              </a:r>
            </a:p>
          </p:txBody>
        </p:sp>
      </p:grpSp>
      <p:grpSp>
        <p:nvGrpSpPr>
          <p:cNvPr id="21" name="그룹 20"/>
          <p:cNvGrpSpPr/>
          <p:nvPr/>
        </p:nvGrpSpPr>
        <p:grpSpPr>
          <a:xfrm>
            <a:off x="5675754" y="2762806"/>
            <a:ext cx="3858014" cy="1413864"/>
            <a:chOff x="1172271" y="2906339"/>
            <a:chExt cx="3858014" cy="1413864"/>
          </a:xfrm>
        </p:grpSpPr>
        <p:sp>
          <p:nvSpPr>
            <p:cNvPr id="22" name="직사각형 21"/>
            <p:cNvSpPr/>
            <p:nvPr/>
          </p:nvSpPr>
          <p:spPr>
            <a:xfrm>
              <a:off x="1172271" y="2906339"/>
              <a:ext cx="2636461" cy="5525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80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3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>
                      <a:alpha val="51000"/>
                    </a:prstClr>
                  </a:solidFill>
                  <a:effectLst/>
                  <a:uLnTx/>
                  <a:uFillTx/>
                  <a:latin typeface="나눔스퀘어OTF_ac Bold" panose="020B0600000101010101" pitchFamily="34" charset="-127"/>
                  <a:ea typeface="나눔스퀘어OTF_ac Bold" panose="020B0600000101010101" pitchFamily="34" charset="-127"/>
                  <a:cs typeface="Segoe UI" panose="020B0502040204020203" pitchFamily="34" charset="0"/>
                </a:rPr>
                <a:t>2</a:t>
              </a:r>
              <a:endParaRPr kumimoji="0" lang="en-US" altLang="ko-KR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alpha val="51000"/>
                  </a:prstClr>
                </a:solidFill>
                <a:effectLst/>
                <a:uLnTx/>
                <a:uFillTx/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endParaRPr>
            </a:p>
          </p:txBody>
        </p:sp>
        <p:sp>
          <p:nvSpPr>
            <p:cNvPr id="24" name="제목 1"/>
            <p:cNvSpPr txBox="1">
              <a:spLocks/>
            </p:cNvSpPr>
            <p:nvPr/>
          </p:nvSpPr>
          <p:spPr>
            <a:xfrm>
              <a:off x="1685373" y="2999139"/>
              <a:ext cx="3344912" cy="1321064"/>
            </a:xfrm>
            <a:prstGeom prst="rect">
              <a:avLst/>
            </a:prstGeom>
          </p:spPr>
          <p:txBody>
            <a:bodyPr>
              <a:noAutofit/>
            </a:bodyPr>
            <a:lstStyle>
              <a:lvl1pPr algn="ctr" defTabSz="914400" rtl="0" eaLnBrk="1" latinLnBrk="1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marL="0" marR="0" lvl="0" indent="0" algn="l" defTabSz="914400" rtl="0" eaLnBrk="1" fontAlgn="auto" latinLnBrk="1" hangingPunct="1">
                <a:lnSpc>
                  <a:spcPct val="8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000" b="1" spc="-50" dirty="0" smtClean="0">
                  <a:solidFill>
                    <a:schemeClr val="bg1">
                      <a:lumMod val="8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OTF_ac Bold" panose="020B0600000101010101" pitchFamily="34" charset="-127"/>
                  <a:ea typeface="나눔스퀘어OTF_ac Bold" panose="020B0600000101010101" pitchFamily="34" charset="-127"/>
                  <a:cs typeface="Segoe UI" panose="020B0502040204020203" pitchFamily="34" charset="0"/>
                </a:rPr>
                <a:t>지원</a:t>
              </a:r>
              <a:r>
                <a:rPr kumimoji="0" lang="ko-KR" altLang="en-US" sz="2000" b="1" i="0" u="none" strike="noStrike" kern="1200" cap="none" spc="-50" normalizeH="0" baseline="0" noProof="0" dirty="0" smtClean="0">
                  <a:ln>
                    <a:noFill/>
                  </a:ln>
                  <a:solidFill>
                    <a:schemeClr val="bg1">
                      <a:lumMod val="8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나눔스퀘어OTF_ac Bold" panose="020B0600000101010101" pitchFamily="34" charset="-127"/>
                  <a:ea typeface="나눔스퀘어OTF_ac Bold" panose="020B0600000101010101" pitchFamily="34" charset="-127"/>
                  <a:cs typeface="Segoe UI" panose="020B0502040204020203" pitchFamily="34" charset="0"/>
                </a:rPr>
                <a:t> 대상</a:t>
              </a:r>
              <a:endParaRPr kumimoji="0" lang="ko-KR" altLang="en-US" sz="2400" b="1" i="0" u="none" strike="noStrike" kern="1200" cap="none" spc="-50" normalizeH="0" baseline="0" noProof="0" dirty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endParaRP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5675754" y="3266022"/>
            <a:ext cx="3836657" cy="1399893"/>
            <a:chOff x="619820" y="2902759"/>
            <a:chExt cx="3836657" cy="1399893"/>
          </a:xfrm>
        </p:grpSpPr>
        <p:sp>
          <p:nvSpPr>
            <p:cNvPr id="26" name="직사각형 25"/>
            <p:cNvSpPr/>
            <p:nvPr/>
          </p:nvSpPr>
          <p:spPr>
            <a:xfrm>
              <a:off x="619820" y="2902759"/>
              <a:ext cx="2636461" cy="5525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80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3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>
                      <a:alpha val="51000"/>
                    </a:prstClr>
                  </a:solidFill>
                  <a:effectLst/>
                  <a:uLnTx/>
                  <a:uFillTx/>
                  <a:latin typeface="나눔스퀘어OTF_ac Bold" panose="020B0600000101010101" pitchFamily="34" charset="-127"/>
                  <a:ea typeface="나눔스퀘어OTF_ac Bold" panose="020B0600000101010101" pitchFamily="34" charset="-127"/>
                  <a:cs typeface="Segoe UI" panose="020B0502040204020203" pitchFamily="34" charset="0"/>
                </a:rPr>
                <a:t>3</a:t>
              </a:r>
            </a:p>
          </p:txBody>
        </p:sp>
        <p:sp>
          <p:nvSpPr>
            <p:cNvPr id="27" name="제목 1"/>
            <p:cNvSpPr txBox="1">
              <a:spLocks/>
            </p:cNvSpPr>
            <p:nvPr/>
          </p:nvSpPr>
          <p:spPr>
            <a:xfrm>
              <a:off x="1111565" y="2981588"/>
              <a:ext cx="3344912" cy="1321064"/>
            </a:xfrm>
            <a:prstGeom prst="rect">
              <a:avLst/>
            </a:prstGeom>
          </p:spPr>
          <p:txBody>
            <a:bodyPr>
              <a:noAutofit/>
            </a:bodyPr>
            <a:lstStyle>
              <a:lvl1pPr algn="ctr" defTabSz="914400" rtl="0" eaLnBrk="1" latinLnBrk="1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marL="0" marR="0" lvl="0" indent="0" algn="l" defTabSz="914400" rtl="0" eaLnBrk="1" fontAlgn="auto" latinLnBrk="1" hangingPunct="1">
                <a:lnSpc>
                  <a:spcPct val="8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-50" normalizeH="0" baseline="0" noProof="0" dirty="0" smtClean="0">
                  <a:ln>
                    <a:noFill/>
                  </a:ln>
                  <a:solidFill>
                    <a:schemeClr val="bg1">
                      <a:lumMod val="85000"/>
                    </a:schemeClr>
                  </a:solidFill>
                  <a:effectLst/>
                  <a:uLnTx/>
                  <a:uFillTx/>
                  <a:latin typeface="나눔스퀘어OTF_ac Bold" panose="020B0600000101010101" pitchFamily="34" charset="-127"/>
                  <a:ea typeface="나눔스퀘어OTF_ac Bold" panose="020B0600000101010101" pitchFamily="34" charset="-127"/>
                  <a:cs typeface="Segoe UI" panose="020B0502040204020203" pitchFamily="34" charset="0"/>
                </a:rPr>
                <a:t>컨설팅회사 등록</a:t>
              </a:r>
              <a:endParaRPr kumimoji="0" lang="ko-KR" altLang="en-US" sz="2400" b="1" i="0" u="none" strike="noStrike" kern="1200" cap="none" spc="-50" normalizeH="0" baseline="0" noProof="0" dirty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endParaRP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5666035" y="3831852"/>
            <a:ext cx="3846376" cy="1398088"/>
            <a:chOff x="685887" y="2851656"/>
            <a:chExt cx="3846376" cy="1398088"/>
          </a:xfrm>
        </p:grpSpPr>
        <p:sp>
          <p:nvSpPr>
            <p:cNvPr id="29" name="직사각형 28"/>
            <p:cNvSpPr/>
            <p:nvPr/>
          </p:nvSpPr>
          <p:spPr>
            <a:xfrm>
              <a:off x="685887" y="2851656"/>
              <a:ext cx="2636461" cy="5525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80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3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>
                      <a:alpha val="51000"/>
                    </a:prstClr>
                  </a:solidFill>
                  <a:effectLst/>
                  <a:uLnTx/>
                  <a:uFillTx/>
                  <a:latin typeface="나눔스퀘어OTF_ac Bold" panose="020B0600000101010101" pitchFamily="34" charset="-127"/>
                  <a:ea typeface="나눔스퀘어OTF_ac Bold" panose="020B0600000101010101" pitchFamily="34" charset="-127"/>
                  <a:cs typeface="Segoe UI" panose="020B0502040204020203" pitchFamily="34" charset="0"/>
                </a:rPr>
                <a:t>4</a:t>
              </a:r>
            </a:p>
          </p:txBody>
        </p:sp>
        <p:sp>
          <p:nvSpPr>
            <p:cNvPr id="30" name="제목 1"/>
            <p:cNvSpPr txBox="1">
              <a:spLocks/>
            </p:cNvSpPr>
            <p:nvPr/>
          </p:nvSpPr>
          <p:spPr>
            <a:xfrm>
              <a:off x="1187351" y="2928680"/>
              <a:ext cx="3344912" cy="1321064"/>
            </a:xfrm>
            <a:prstGeom prst="rect">
              <a:avLst/>
            </a:prstGeom>
          </p:spPr>
          <p:txBody>
            <a:bodyPr>
              <a:noAutofit/>
            </a:bodyPr>
            <a:lstStyle>
              <a:lvl1pPr algn="ctr" defTabSz="914400" rtl="0" eaLnBrk="1" latinLnBrk="1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marL="0" marR="0" lvl="0" indent="0" algn="l" defTabSz="914400" rtl="0" eaLnBrk="1" fontAlgn="auto" latinLnBrk="1" hangingPunct="1">
                <a:lnSpc>
                  <a:spcPct val="8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000" b="1" spc="-50" dirty="0" smtClean="0">
                  <a:solidFill>
                    <a:schemeClr val="bg1">
                      <a:lumMod val="8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OTF_ac Bold" panose="020B0600000101010101" pitchFamily="34" charset="-127"/>
                  <a:ea typeface="나눔스퀘어OTF_ac Bold" panose="020B0600000101010101" pitchFamily="34" charset="-127"/>
                  <a:cs typeface="Segoe UI" panose="020B0502040204020203" pitchFamily="34" charset="0"/>
                </a:rPr>
                <a:t>진행절차</a:t>
              </a:r>
              <a:endParaRPr kumimoji="0" lang="ko-KR" altLang="en-US" sz="2400" b="1" i="0" u="none" strike="noStrike" kern="1200" cap="none" spc="-50" normalizeH="0" baseline="0" noProof="0" dirty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endParaRPr>
            </a:p>
          </p:txBody>
        </p:sp>
      </p:grpSp>
      <p:grpSp>
        <p:nvGrpSpPr>
          <p:cNvPr id="31" name="그룹 30"/>
          <p:cNvGrpSpPr/>
          <p:nvPr/>
        </p:nvGrpSpPr>
        <p:grpSpPr>
          <a:xfrm>
            <a:off x="5666035" y="4402829"/>
            <a:ext cx="3781037" cy="1384343"/>
            <a:chOff x="685887" y="2851656"/>
            <a:chExt cx="3781037" cy="1384343"/>
          </a:xfrm>
        </p:grpSpPr>
        <p:sp>
          <p:nvSpPr>
            <p:cNvPr id="32" name="직사각형 31"/>
            <p:cNvSpPr/>
            <p:nvPr/>
          </p:nvSpPr>
          <p:spPr>
            <a:xfrm>
              <a:off x="685887" y="2851656"/>
              <a:ext cx="2636461" cy="5525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80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3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>
                      <a:alpha val="51000"/>
                    </a:prstClr>
                  </a:solidFill>
                  <a:effectLst/>
                  <a:uLnTx/>
                  <a:uFillTx/>
                  <a:latin typeface="나눔스퀘어OTF_ac Bold" panose="020B0600000101010101" pitchFamily="34" charset="-127"/>
                  <a:ea typeface="나눔스퀘어OTF_ac Bold" panose="020B0600000101010101" pitchFamily="34" charset="-127"/>
                  <a:cs typeface="Segoe UI" panose="020B0502040204020203" pitchFamily="34" charset="0"/>
                </a:rPr>
                <a:t>5</a:t>
              </a:r>
            </a:p>
          </p:txBody>
        </p:sp>
        <p:sp>
          <p:nvSpPr>
            <p:cNvPr id="33" name="제목 1"/>
            <p:cNvSpPr txBox="1">
              <a:spLocks/>
            </p:cNvSpPr>
            <p:nvPr/>
          </p:nvSpPr>
          <p:spPr>
            <a:xfrm>
              <a:off x="1122012" y="2914935"/>
              <a:ext cx="3344912" cy="1321064"/>
            </a:xfrm>
            <a:prstGeom prst="rect">
              <a:avLst/>
            </a:prstGeom>
          </p:spPr>
          <p:txBody>
            <a:bodyPr>
              <a:noAutofit/>
            </a:bodyPr>
            <a:lstStyle>
              <a:lvl1pPr algn="ctr" defTabSz="914400" rtl="0" eaLnBrk="1" latinLnBrk="1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marL="0" marR="0" lvl="0" indent="0" algn="l" defTabSz="914400" rtl="0" eaLnBrk="1" fontAlgn="auto" latinLnBrk="1" hangingPunct="1">
                <a:lnSpc>
                  <a:spcPct val="8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2000" b="1" spc="-50" dirty="0">
                  <a:solidFill>
                    <a:schemeClr val="bg1">
                      <a:lumMod val="8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OTF_ac Bold" panose="020B0600000101010101" pitchFamily="34" charset="-127"/>
                  <a:ea typeface="나눔스퀘어OTF_ac Bold" panose="020B0600000101010101" pitchFamily="34" charset="-127"/>
                  <a:cs typeface="Segoe UI" panose="020B0502040204020203" pitchFamily="34" charset="0"/>
                </a:rPr>
                <a:t> </a:t>
              </a:r>
              <a:r>
                <a:rPr lang="ko-KR" altLang="en-US" sz="2000" b="1" spc="-50" dirty="0" smtClean="0">
                  <a:solidFill>
                    <a:schemeClr val="bg1">
                      <a:lumMod val="8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OTF_ac Bold" panose="020B0600000101010101" pitchFamily="34" charset="-127"/>
                  <a:ea typeface="나눔스퀘어OTF_ac Bold" panose="020B0600000101010101" pitchFamily="34" charset="-127"/>
                  <a:cs typeface="Segoe UI" panose="020B0502040204020203" pitchFamily="34" charset="0"/>
                </a:rPr>
                <a:t>신청방법 및 문의처</a:t>
              </a:r>
              <a:endParaRPr kumimoji="0" lang="ko-KR" altLang="en-US" sz="2400" b="1" i="0" u="none" strike="noStrike" kern="1200" cap="none" spc="-50" normalizeH="0" baseline="0" noProof="0" dirty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40512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그림 2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1" y="-5692"/>
            <a:ext cx="9144000" cy="6863692"/>
          </a:xfrm>
          <a:prstGeom prst="rect">
            <a:avLst/>
          </a:prstGeom>
        </p:spPr>
      </p:pic>
      <p:sp>
        <p:nvSpPr>
          <p:cNvPr id="25" name="직사각형 24"/>
          <p:cNvSpPr/>
          <p:nvPr/>
        </p:nvSpPr>
        <p:spPr>
          <a:xfrm>
            <a:off x="1" y="-19410"/>
            <a:ext cx="9192638" cy="6877410"/>
          </a:xfrm>
          <a:prstGeom prst="rect">
            <a:avLst/>
          </a:prstGeom>
          <a:solidFill>
            <a:schemeClr val="tx1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0" y="2438400"/>
            <a:ext cx="9192639" cy="2085975"/>
          </a:xfrm>
          <a:prstGeom prst="rect">
            <a:avLst/>
          </a:prstGeom>
          <a:solidFill>
            <a:srgbClr val="19936D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1261111" y="2881222"/>
            <a:ext cx="66704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해외진출기업 특성에 맞는 </a:t>
            </a:r>
            <a:r>
              <a:rPr lang="ko-KR" altLang="en-US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청산〮매각〮양도〮축소</a:t>
            </a:r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 </a:t>
            </a:r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등 </a:t>
            </a:r>
            <a:endParaRPr lang="en-US" altLang="ko-KR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구조조정 </a:t>
            </a:r>
            <a:r>
              <a:rPr lang="ko-KR" altLang="en-US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모델제안</a:t>
            </a:r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 및 대행을 통해</a:t>
            </a:r>
            <a:r>
              <a:rPr lang="en-US" altLang="ko-K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 </a:t>
            </a:r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기업의 효율적인 </a:t>
            </a:r>
            <a:r>
              <a:rPr lang="ko-KR" altLang="en-US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사업재편</a:t>
            </a:r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 지원</a:t>
            </a:r>
            <a:endParaRPr lang="ko-KR" altLang="en-US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5764" y="626497"/>
            <a:ext cx="1691489" cy="5693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100" b="1" dirty="0" smtClean="0">
                <a:solidFill>
                  <a:srgbClr val="0C9D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추진 배경</a:t>
            </a:r>
            <a:endParaRPr lang="ko-KR" altLang="en-US" sz="3100" b="1" dirty="0">
              <a:solidFill>
                <a:srgbClr val="0C9D7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  <a:cs typeface="Segoe UI" panose="020B0502040204020203" pitchFamily="34" charset="0"/>
            </a:endParaRPr>
          </a:p>
        </p:txBody>
      </p:sp>
      <p:sp>
        <p:nvSpPr>
          <p:cNvPr id="10" name="텍스트 개체 틀 2"/>
          <p:cNvSpPr txBox="1">
            <a:spLocks/>
          </p:cNvSpPr>
          <p:nvPr/>
        </p:nvSpPr>
        <p:spPr>
          <a:xfrm>
            <a:off x="335764" y="376104"/>
            <a:ext cx="3998241" cy="50078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 해외진출 우리기업 구조조정컨설팅 지원 </a:t>
            </a:r>
            <a:endParaRPr lang="en-US" altLang="ko-KR" sz="1400" dirty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Segoe UI" panose="020B0502040204020203" pitchFamily="34" charset="0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4563190" y="2929858"/>
            <a:ext cx="105169" cy="105169"/>
          </a:xfrm>
          <a:prstGeom prst="ellipse">
            <a:avLst/>
          </a:prstGeom>
          <a:solidFill>
            <a:srgbClr val="F96B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/>
          <p:cNvSpPr/>
          <p:nvPr/>
        </p:nvSpPr>
        <p:spPr>
          <a:xfrm>
            <a:off x="5231157" y="2916885"/>
            <a:ext cx="105169" cy="105169"/>
          </a:xfrm>
          <a:prstGeom prst="ellipse">
            <a:avLst/>
          </a:prstGeom>
          <a:solidFill>
            <a:srgbClr val="F96B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5999641" y="2929858"/>
            <a:ext cx="105169" cy="105169"/>
          </a:xfrm>
          <a:prstGeom prst="ellipse">
            <a:avLst/>
          </a:prstGeom>
          <a:solidFill>
            <a:srgbClr val="F96B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/>
          <p:cNvSpPr/>
          <p:nvPr/>
        </p:nvSpPr>
        <p:spPr>
          <a:xfrm>
            <a:off x="6729225" y="2926616"/>
            <a:ext cx="105169" cy="105169"/>
          </a:xfrm>
          <a:prstGeom prst="ellipse">
            <a:avLst/>
          </a:prstGeom>
          <a:solidFill>
            <a:srgbClr val="F96B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297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82345" y="624976"/>
            <a:ext cx="1691489" cy="5693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100" b="1" dirty="0" smtClean="0">
                <a:solidFill>
                  <a:srgbClr val="1993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지원 대상</a:t>
            </a:r>
            <a:endParaRPr lang="ko-KR" altLang="en-US" sz="3100" b="1" dirty="0">
              <a:solidFill>
                <a:srgbClr val="19936D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Segoe UI" panose="020B0502040204020203" pitchFamily="34" charset="0"/>
            </a:endParaRPr>
          </a:p>
        </p:txBody>
      </p:sp>
      <p:sp>
        <p:nvSpPr>
          <p:cNvPr id="10" name="텍스트 개체 틀 2"/>
          <p:cNvSpPr txBox="1">
            <a:spLocks/>
          </p:cNvSpPr>
          <p:nvPr/>
        </p:nvSpPr>
        <p:spPr>
          <a:xfrm>
            <a:off x="335764" y="376104"/>
            <a:ext cx="3998241" cy="50078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 </a:t>
            </a:r>
            <a:r>
              <a:rPr lang="ko-KR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해외진출 우리기업 구조조정컨설팅 </a:t>
            </a:r>
            <a:r>
              <a:rPr lang="ko-KR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지원</a:t>
            </a:r>
            <a:endParaRPr lang="en-US" altLang="ko-K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  <a:cs typeface="Segoe UI" panose="020B0502040204020203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80901" y="4595467"/>
            <a:ext cx="552363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해외사업장 청산 등 구조조정 절차를 진행중이거나</a:t>
            </a:r>
            <a:r>
              <a:rPr lang="en-US" altLang="ko-KR" sz="16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계획서를 제출하고 향후 이행 예정인 </a:t>
            </a:r>
            <a:r>
              <a:rPr lang="ko-KR" altLang="en-US" sz="1600" dirty="0" err="1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중소〮중견</a:t>
            </a:r>
            <a:r>
              <a:rPr lang="ko-KR" altLang="en-US" sz="16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기업</a:t>
            </a:r>
            <a:endParaRPr lang="en-US" altLang="ko-KR" sz="1600" dirty="0" smtClean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신청하는 모기업이 존재해야 함</a:t>
            </a:r>
            <a:endParaRPr lang="en-US" altLang="ko-KR" sz="1200" dirty="0" smtClean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소비성 서비스업 등 일부 업종 제외 </a:t>
            </a:r>
            <a:r>
              <a:rPr lang="en-US" altLang="ko-KR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ko-KR" altLang="en-US" sz="1200" dirty="0" err="1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제외업종표</a:t>
            </a: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참고</a:t>
            </a:r>
            <a:r>
              <a:rPr lang="en-US" altLang="ko-KR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  <a:endParaRPr lang="ko-KR" altLang="en-US" sz="12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263803" y="3300225"/>
            <a:ext cx="62226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해외진출기업의 </a:t>
            </a:r>
            <a:r>
              <a:rPr lang="ko-KR" altLang="en-US" sz="16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국내복귀</a:t>
            </a:r>
            <a:r>
              <a:rPr lang="ko-KR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지원에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ko-KR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관한 법률에 따라</a:t>
            </a:r>
            <a:r>
              <a:rPr lang="en-US" altLang="ko-KR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‘</a:t>
            </a:r>
            <a:r>
              <a:rPr lang="ko-KR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국내복귀기업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’</a:t>
            </a:r>
            <a:r>
              <a:rPr lang="ko-KR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으로 승인 신청 또는 승인 완료 예정인 기업의 해외법인</a:t>
            </a:r>
            <a:endParaRPr lang="ko-KR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80724" y="1752182"/>
            <a:ext cx="7772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smtClean="0">
                <a:solidFill>
                  <a:srgbClr val="19936D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중국</a:t>
            </a:r>
            <a:r>
              <a:rPr lang="en-US" altLang="ko-KR" sz="2400" dirty="0" smtClean="0">
                <a:solidFill>
                  <a:srgbClr val="19936D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, </a:t>
            </a:r>
            <a:r>
              <a:rPr lang="ko-KR" altLang="en-US" sz="2400" dirty="0" smtClean="0">
                <a:solidFill>
                  <a:srgbClr val="19936D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베트남</a:t>
            </a:r>
            <a:r>
              <a:rPr lang="en-US" altLang="ko-KR" sz="2400" dirty="0" smtClean="0">
                <a:solidFill>
                  <a:srgbClr val="19936D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, </a:t>
            </a:r>
            <a:r>
              <a:rPr lang="ko-KR" altLang="en-US" sz="2400" dirty="0" smtClean="0">
                <a:solidFill>
                  <a:srgbClr val="19936D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미국</a:t>
            </a:r>
            <a:r>
              <a:rPr lang="en-US" altLang="ko-KR" sz="2400" dirty="0" smtClean="0">
                <a:solidFill>
                  <a:srgbClr val="19936D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, </a:t>
            </a:r>
            <a:r>
              <a:rPr lang="ko-KR" altLang="en-US" sz="2400" dirty="0" smtClean="0">
                <a:solidFill>
                  <a:srgbClr val="19936D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일본</a:t>
            </a:r>
            <a:r>
              <a:rPr lang="en-US" altLang="ko-KR" sz="2400" dirty="0" smtClean="0">
                <a:solidFill>
                  <a:srgbClr val="19936D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, </a:t>
            </a:r>
            <a:r>
              <a:rPr lang="ko-KR" altLang="en-US" sz="2400" dirty="0" smtClean="0">
                <a:solidFill>
                  <a:srgbClr val="19936D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인도네시아</a:t>
            </a:r>
            <a:r>
              <a:rPr lang="en-US" altLang="ko-KR" sz="2400" dirty="0" smtClean="0">
                <a:solidFill>
                  <a:srgbClr val="19936D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, </a:t>
            </a:r>
            <a:r>
              <a:rPr lang="ko-KR" altLang="en-US" sz="2400" dirty="0" smtClean="0">
                <a:solidFill>
                  <a:srgbClr val="19936D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필리핀</a:t>
            </a:r>
            <a:r>
              <a:rPr lang="en-US" altLang="ko-KR" sz="2400" dirty="0" smtClean="0">
                <a:solidFill>
                  <a:srgbClr val="19936D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, </a:t>
            </a:r>
            <a:r>
              <a:rPr lang="ko-KR" altLang="en-US" sz="2400" dirty="0" smtClean="0">
                <a:solidFill>
                  <a:srgbClr val="19936D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인도</a:t>
            </a:r>
            <a:r>
              <a:rPr lang="en-US" altLang="ko-KR" sz="2400" dirty="0" smtClean="0">
                <a:solidFill>
                  <a:srgbClr val="19936D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, </a:t>
            </a:r>
            <a:r>
              <a:rPr lang="ko-KR" altLang="en-US" sz="2400" dirty="0" smtClean="0">
                <a:solidFill>
                  <a:srgbClr val="19936D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태국</a:t>
            </a:r>
            <a:r>
              <a:rPr lang="ko-KR" altLang="en-US" sz="2000" dirty="0" smtClean="0"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에</a:t>
            </a:r>
            <a:r>
              <a:rPr lang="ko-KR" altLang="en-US" sz="2400" dirty="0" smtClean="0">
                <a:solidFill>
                  <a:srgbClr val="19936D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 </a:t>
            </a:r>
            <a:endParaRPr lang="en-US" altLang="ko-KR" sz="2400" dirty="0" smtClean="0">
              <a:solidFill>
                <a:srgbClr val="19936D"/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  <a:p>
            <a:pPr algn="ctr"/>
            <a:r>
              <a:rPr lang="ko-KR" altLang="en-US" sz="2000" dirty="0" smtClean="0"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진출한 우리기업 중 아래 사항 중 어느 하나에 해당하는 기업</a:t>
            </a:r>
            <a:endParaRPr lang="ko-KR" altLang="en-US" sz="2000" dirty="0"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4" name="액자 3"/>
          <p:cNvSpPr/>
          <p:nvPr/>
        </p:nvSpPr>
        <p:spPr>
          <a:xfrm>
            <a:off x="540045" y="1367349"/>
            <a:ext cx="8253759" cy="1539109"/>
          </a:xfrm>
          <a:prstGeom prst="frame">
            <a:avLst/>
          </a:prstGeom>
          <a:solidFill>
            <a:srgbClr val="1993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338815" y="3300225"/>
            <a:ext cx="843340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latinLnBrk="1">
              <a:lnSpc>
                <a:spcPct val="80000"/>
              </a:lnSpc>
              <a:spcAft>
                <a:spcPts val="800"/>
              </a:spcAft>
              <a:defRPr/>
            </a:pPr>
            <a:r>
              <a:rPr lang="en-US" altLang="ko-KR" sz="7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" panose="020B0502040204020203" pitchFamily="34" charset="0"/>
                <a:ea typeface="Roboto Th" pitchFamily="2" charset="0"/>
                <a:cs typeface="Segoe UI" panose="020B0502040204020203" pitchFamily="34" charset="0"/>
              </a:rPr>
              <a:t>1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1338815" y="4605545"/>
            <a:ext cx="843340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latinLnBrk="1">
              <a:lnSpc>
                <a:spcPct val="80000"/>
              </a:lnSpc>
              <a:spcAft>
                <a:spcPts val="800"/>
              </a:spcAft>
              <a:defRPr/>
            </a:pPr>
            <a:r>
              <a:rPr lang="en-US" altLang="ko-KR" sz="7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Segoe UI" panose="020B0502040204020203" pitchFamily="34" charset="0"/>
                <a:ea typeface="Roboto Th" pitchFamily="2" charset="0"/>
                <a:cs typeface="Segoe UI" panose="020B0502040204020203" pitchFamily="34" charset="0"/>
              </a:rPr>
              <a:t>2</a:t>
            </a:r>
            <a:endParaRPr lang="en-US" altLang="ko-KR" sz="7200" b="1" dirty="0">
              <a:solidFill>
                <a:schemeClr val="tx1">
                  <a:lumMod val="50000"/>
                  <a:lumOff val="50000"/>
                </a:schemeClr>
              </a:solidFill>
              <a:latin typeface="Segoe UI" panose="020B0502040204020203" pitchFamily="34" charset="0"/>
              <a:ea typeface="Roboto Th" pitchFamily="2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742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234"/>
          <a:stretch/>
        </p:blipFill>
        <p:spPr>
          <a:xfrm>
            <a:off x="0" y="0"/>
            <a:ext cx="3472774" cy="6858000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3416874" y="0"/>
            <a:ext cx="529561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4765972"/>
              </p:ext>
            </p:extLst>
          </p:nvPr>
        </p:nvGraphicFramePr>
        <p:xfrm>
          <a:off x="3936515" y="319752"/>
          <a:ext cx="4395293" cy="6218495"/>
        </p:xfrm>
        <a:graphic>
          <a:graphicData uri="http://schemas.openxmlformats.org/drawingml/2006/table">
            <a:tbl>
              <a:tblPr/>
              <a:tblGrid>
                <a:gridCol w="1670176">
                  <a:extLst>
                    <a:ext uri="{9D8B030D-6E8A-4147-A177-3AD203B41FA5}">
                      <a16:colId xmlns:a16="http://schemas.microsoft.com/office/drawing/2014/main" val="3357554072"/>
                    </a:ext>
                  </a:extLst>
                </a:gridCol>
                <a:gridCol w="2725117">
                  <a:extLst>
                    <a:ext uri="{9D8B030D-6E8A-4147-A177-3AD203B41FA5}">
                      <a16:colId xmlns:a16="http://schemas.microsoft.com/office/drawing/2014/main" val="782329660"/>
                    </a:ext>
                  </a:extLst>
                </a:gridCol>
              </a:tblGrid>
              <a:tr h="319415">
                <a:tc>
                  <a:txBody>
                    <a:bodyPr/>
                    <a:lstStyle/>
                    <a:p>
                      <a:pPr marL="19050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OTF_ac Bold" panose="020B0600000101010101" pitchFamily="34" charset="-127"/>
                          <a:ea typeface="나눔스퀘어OTF_ac Bold" panose="020B0600000101010101" pitchFamily="34" charset="-127"/>
                        </a:rPr>
                        <a:t>표준산업분류코드 </a:t>
                      </a:r>
                    </a:p>
                  </a:txBody>
                  <a:tcPr marL="44142" marR="44142" marT="12204" marB="1220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C9D74"/>
                    </a:solidFill>
                  </a:tcPr>
                </a:tc>
                <a:tc>
                  <a:txBody>
                    <a:bodyPr/>
                    <a:lstStyle/>
                    <a:p>
                      <a:pPr marL="19050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스퀘어OTF_ac Bold" panose="020B0600000101010101" pitchFamily="34" charset="-127"/>
                          <a:ea typeface="나눔스퀘어OTF_ac Bold" panose="020B0600000101010101" pitchFamily="34" charset="-127"/>
                        </a:rPr>
                        <a:t>해 당 업 종</a:t>
                      </a:r>
                    </a:p>
                  </a:txBody>
                  <a:tcPr marL="44142" marR="44142" marT="12204" marB="1220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C9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0540506"/>
                  </a:ext>
                </a:extLst>
              </a:tr>
              <a:tr h="294954">
                <a:tc>
                  <a:txBody>
                    <a:bodyPr/>
                    <a:lstStyle/>
                    <a:p>
                      <a:pPr marL="19050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33402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중</a:t>
                      </a:r>
                    </a:p>
                  </a:txBody>
                  <a:tcPr marL="44142" marR="44142" marT="12204" marB="1220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9050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불건전 </a:t>
                      </a:r>
                      <a:r>
                        <a:rPr lang="ko-KR" altLang="en-US" sz="1050" kern="0" spc="0" dirty="0" err="1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영상게임기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 제조업</a:t>
                      </a:r>
                    </a:p>
                  </a:txBody>
                  <a:tcPr marL="44142" marR="44142" marT="12204" marB="1220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1707752"/>
                  </a:ext>
                </a:extLst>
              </a:tr>
              <a:tr h="294954">
                <a:tc>
                  <a:txBody>
                    <a:bodyPr/>
                    <a:lstStyle/>
                    <a:p>
                      <a:pPr marL="19050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33409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중</a:t>
                      </a:r>
                    </a:p>
                  </a:txBody>
                  <a:tcPr marL="44142" marR="44142" marT="12204" marB="1220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9050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도박게임장비 등 불건전 </a:t>
                      </a:r>
                      <a:r>
                        <a:rPr lang="ko-KR" altLang="en-US" sz="1050" kern="0" spc="0" dirty="0" err="1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오락용품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 제조업</a:t>
                      </a:r>
                    </a:p>
                  </a:txBody>
                  <a:tcPr marL="44142" marR="44142" marT="12204" marB="1220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6173662"/>
                  </a:ext>
                </a:extLst>
              </a:tr>
              <a:tr h="294954">
                <a:tc>
                  <a:txBody>
                    <a:bodyPr/>
                    <a:lstStyle/>
                    <a:p>
                      <a:pPr marL="19050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451</a:t>
                      </a:r>
                    </a:p>
                  </a:txBody>
                  <a:tcPr marL="44142" marR="44142" marT="12204" marB="1220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9050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자동차 판매업 중 소매업</a:t>
                      </a:r>
                    </a:p>
                  </a:txBody>
                  <a:tcPr marL="44142" marR="44142" marT="12204" marB="1220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8803264"/>
                  </a:ext>
                </a:extLst>
              </a:tr>
              <a:tr h="294954">
                <a:tc>
                  <a:txBody>
                    <a:bodyPr/>
                    <a:lstStyle/>
                    <a:p>
                      <a:pPr marL="19050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47</a:t>
                      </a:r>
                    </a:p>
                  </a:txBody>
                  <a:tcPr marL="44142" marR="44142" marT="12204" marB="1220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9050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소매업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전자상거래업 제외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)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44142" marR="44142" marT="12204" marB="1220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6660826"/>
                  </a:ext>
                </a:extLst>
              </a:tr>
              <a:tr h="294954">
                <a:tc>
                  <a:txBody>
                    <a:bodyPr/>
                    <a:lstStyle/>
                    <a:p>
                      <a:pPr marL="19050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55~56</a:t>
                      </a:r>
                    </a:p>
                  </a:txBody>
                  <a:tcPr marL="44142" marR="44142" marT="12204" marB="1220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9050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숙박 및 </a:t>
                      </a:r>
                      <a:r>
                        <a:rPr lang="ko-KR" altLang="en-US" sz="1050" kern="0" spc="0" dirty="0" err="1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음식점업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050" kern="0" spc="0" dirty="0" err="1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관광호텔업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 제외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)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44142" marR="44142" marT="12204" marB="1220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6634036"/>
                  </a:ext>
                </a:extLst>
              </a:tr>
              <a:tr h="294954">
                <a:tc>
                  <a:txBody>
                    <a:bodyPr/>
                    <a:lstStyle/>
                    <a:p>
                      <a:pPr marL="19050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64~66</a:t>
                      </a:r>
                    </a:p>
                  </a:txBody>
                  <a:tcPr marL="44142" marR="44142" marT="12204" marB="1220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9050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금융 및 보험업</a:t>
                      </a:r>
                    </a:p>
                  </a:txBody>
                  <a:tcPr marL="44142" marR="44142" marT="12204" marB="1220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55769"/>
                  </a:ext>
                </a:extLst>
              </a:tr>
              <a:tr h="294954">
                <a:tc>
                  <a:txBody>
                    <a:bodyPr/>
                    <a:lstStyle/>
                    <a:p>
                      <a:pPr marL="19050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68</a:t>
                      </a:r>
                    </a:p>
                  </a:txBody>
                  <a:tcPr marL="44142" marR="44142" marT="12204" marB="1220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9050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부동산업</a:t>
                      </a:r>
                    </a:p>
                  </a:txBody>
                  <a:tcPr marL="44142" marR="44142" marT="12204" marB="1220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6102975"/>
                  </a:ext>
                </a:extLst>
              </a:tr>
              <a:tr h="294954">
                <a:tc>
                  <a:txBody>
                    <a:bodyPr/>
                    <a:lstStyle/>
                    <a:p>
                      <a:pPr marL="19050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731</a:t>
                      </a:r>
                    </a:p>
                  </a:txBody>
                  <a:tcPr marL="44142" marR="44142" marT="12204" marB="1220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9050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 err="1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수의업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44142" marR="44142" marT="12204" marB="1220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8153583"/>
                  </a:ext>
                </a:extLst>
              </a:tr>
              <a:tr h="294954">
                <a:tc>
                  <a:txBody>
                    <a:bodyPr/>
                    <a:lstStyle/>
                    <a:p>
                      <a:pPr marL="19050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84</a:t>
                      </a:r>
                    </a:p>
                  </a:txBody>
                  <a:tcPr marL="44142" marR="44142" marT="12204" marB="1220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9050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공공행정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, 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국방 및 사회보장 행정</a:t>
                      </a:r>
                    </a:p>
                  </a:txBody>
                  <a:tcPr marL="44142" marR="44142" marT="12204" marB="1220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0901893"/>
                  </a:ext>
                </a:extLst>
              </a:tr>
              <a:tr h="294954">
                <a:tc>
                  <a:txBody>
                    <a:bodyPr/>
                    <a:lstStyle/>
                    <a:p>
                      <a:pPr marL="19050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851 ～ 854</a:t>
                      </a:r>
                    </a:p>
                  </a:txBody>
                  <a:tcPr marL="44142" marR="44142" marT="12204" marB="1220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9050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교육서비스업</a:t>
                      </a:r>
                    </a:p>
                  </a:txBody>
                  <a:tcPr marL="44142" marR="44142" marT="12204" marB="1220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1610842"/>
                  </a:ext>
                </a:extLst>
              </a:tr>
              <a:tr h="294954">
                <a:tc>
                  <a:txBody>
                    <a:bodyPr/>
                    <a:lstStyle/>
                    <a:p>
                      <a:pPr marL="19050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86</a:t>
                      </a:r>
                    </a:p>
                  </a:txBody>
                  <a:tcPr marL="44142" marR="44142" marT="12204" marB="1220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9050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 err="1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보건업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병원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, 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의원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, 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기타 </a:t>
                      </a:r>
                      <a:r>
                        <a:rPr lang="ko-KR" altLang="en-US" sz="1050" kern="0" spc="0" dirty="0" err="1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보건업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 제외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) 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44142" marR="44142" marT="12204" marB="1220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106428"/>
                  </a:ext>
                </a:extLst>
              </a:tr>
              <a:tr h="294954">
                <a:tc>
                  <a:txBody>
                    <a:bodyPr/>
                    <a:lstStyle/>
                    <a:p>
                      <a:pPr marL="19050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91113</a:t>
                      </a:r>
                    </a:p>
                  </a:txBody>
                  <a:tcPr marL="44142" marR="44142" marT="12204" marB="1220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9050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경주장운영업</a:t>
                      </a:r>
                    </a:p>
                  </a:txBody>
                  <a:tcPr marL="44142" marR="44142" marT="12204" marB="1220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4937346"/>
                  </a:ext>
                </a:extLst>
              </a:tr>
              <a:tr h="294954">
                <a:tc>
                  <a:txBody>
                    <a:bodyPr/>
                    <a:lstStyle/>
                    <a:p>
                      <a:pPr marL="19050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9112</a:t>
                      </a:r>
                    </a:p>
                  </a:txBody>
                  <a:tcPr marL="44142" marR="44142" marT="12204" marB="1220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9050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골프장 및 스키장 </a:t>
                      </a:r>
                      <a:r>
                        <a:rPr lang="ko-KR" altLang="en-US" sz="1050" kern="0" spc="0" dirty="0" err="1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운영업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44142" marR="44142" marT="12204" marB="1220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4384035"/>
                  </a:ext>
                </a:extLst>
              </a:tr>
              <a:tr h="294954">
                <a:tc>
                  <a:txBody>
                    <a:bodyPr/>
                    <a:lstStyle/>
                    <a:p>
                      <a:pPr marL="19050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9122</a:t>
                      </a:r>
                    </a:p>
                  </a:txBody>
                  <a:tcPr marL="44142" marR="44142" marT="12204" marB="1220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9050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오락장 </a:t>
                      </a:r>
                      <a:r>
                        <a:rPr lang="ko-KR" altLang="en-US" sz="1050" kern="0" spc="0" dirty="0" err="1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운영업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44142" marR="44142" marT="12204" marB="1220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0667152"/>
                  </a:ext>
                </a:extLst>
              </a:tr>
              <a:tr h="294954">
                <a:tc>
                  <a:txBody>
                    <a:bodyPr/>
                    <a:lstStyle/>
                    <a:p>
                      <a:pPr marL="19050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9124</a:t>
                      </a:r>
                    </a:p>
                  </a:txBody>
                  <a:tcPr marL="44142" marR="44142" marT="12204" marB="1220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9050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 err="1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갬블링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 및 </a:t>
                      </a:r>
                      <a:r>
                        <a:rPr lang="ko-KR" altLang="en-US" sz="1050" kern="0" spc="0" dirty="0" err="1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배팅업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44142" marR="44142" marT="12204" marB="1220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8384034"/>
                  </a:ext>
                </a:extLst>
              </a:tr>
              <a:tr h="294954">
                <a:tc>
                  <a:txBody>
                    <a:bodyPr/>
                    <a:lstStyle/>
                    <a:p>
                      <a:pPr marL="19050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9129</a:t>
                      </a:r>
                    </a:p>
                  </a:txBody>
                  <a:tcPr marL="44142" marR="44142" marT="12204" marB="1220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9050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기타오락관련 서비스업</a:t>
                      </a:r>
                    </a:p>
                  </a:txBody>
                  <a:tcPr marL="44142" marR="44142" marT="12204" marB="1220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005413"/>
                  </a:ext>
                </a:extLst>
              </a:tr>
              <a:tr h="294954">
                <a:tc>
                  <a:txBody>
                    <a:bodyPr/>
                    <a:lstStyle/>
                    <a:p>
                      <a:pPr marL="19050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94</a:t>
                      </a:r>
                    </a:p>
                  </a:txBody>
                  <a:tcPr marL="44142" marR="44142" marT="12204" marB="1220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9050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협회 및 단체</a:t>
                      </a:r>
                    </a:p>
                  </a:txBody>
                  <a:tcPr marL="44142" marR="44142" marT="12204" marB="1220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1436127"/>
                  </a:ext>
                </a:extLst>
              </a:tr>
              <a:tr h="294954">
                <a:tc>
                  <a:txBody>
                    <a:bodyPr/>
                    <a:lstStyle/>
                    <a:p>
                      <a:pPr marL="19050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96</a:t>
                      </a:r>
                    </a:p>
                  </a:txBody>
                  <a:tcPr marL="44142" marR="44142" marT="12204" marB="1220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9050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기타 개인서비스업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(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산업용세탁업 제외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)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나눔스퀘어_ac" panose="020B0600000101010101" pitchFamily="50" charset="-127"/>
                        <a:ea typeface="나눔스퀘어_ac" panose="020B0600000101010101" pitchFamily="50" charset="-127"/>
                      </a:endParaRPr>
                    </a:p>
                  </a:txBody>
                  <a:tcPr marL="44142" marR="44142" marT="12204" marB="1220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7535476"/>
                  </a:ext>
                </a:extLst>
              </a:tr>
              <a:tr h="294954">
                <a:tc>
                  <a:txBody>
                    <a:bodyPr/>
                    <a:lstStyle/>
                    <a:p>
                      <a:pPr marL="19050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97~98</a:t>
                      </a:r>
                    </a:p>
                  </a:txBody>
                  <a:tcPr marL="44142" marR="44142" marT="12204" marB="1220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9050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가구내 고용 및 </a:t>
                      </a:r>
                      <a:r>
                        <a:rPr lang="ko-KR" altLang="en-US" sz="1050" kern="0" spc="0" dirty="0" err="1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자가서비스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 생산활동</a:t>
                      </a:r>
                    </a:p>
                  </a:txBody>
                  <a:tcPr marL="44142" marR="44142" marT="12204" marB="1220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5885315"/>
                  </a:ext>
                </a:extLst>
              </a:tr>
              <a:tr h="294954">
                <a:tc>
                  <a:txBody>
                    <a:bodyPr/>
                    <a:lstStyle/>
                    <a:p>
                      <a:pPr marL="19050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99</a:t>
                      </a:r>
                    </a:p>
                  </a:txBody>
                  <a:tcPr marL="44142" marR="44142" marT="12204" marB="1220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9050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나눔스퀘어_ac" panose="020B0600000101010101" pitchFamily="50" charset="-127"/>
                          <a:ea typeface="나눔스퀘어_ac" panose="020B0600000101010101" pitchFamily="50" charset="-127"/>
                        </a:rPr>
                        <a:t>국제 및 외국기관</a:t>
                      </a:r>
                    </a:p>
                  </a:txBody>
                  <a:tcPr marL="44142" marR="44142" marT="12204" marB="12204" anchor="ctr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6766892"/>
                  </a:ext>
                </a:extLst>
              </a:tr>
            </a:tbl>
          </a:graphicData>
        </a:graphic>
      </p:graphicFrame>
      <p:sp>
        <p:nvSpPr>
          <p:cNvPr id="2" name="직사각형 1"/>
          <p:cNvSpPr/>
          <p:nvPr/>
        </p:nvSpPr>
        <p:spPr>
          <a:xfrm>
            <a:off x="-55900" y="0"/>
            <a:ext cx="3472774" cy="6858000"/>
          </a:xfrm>
          <a:prstGeom prst="rect">
            <a:avLst/>
          </a:prstGeom>
          <a:solidFill>
            <a:schemeClr val="tx1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779713" y="18256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787" y="6669359"/>
            <a:ext cx="553781" cy="15918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56746" y="524948"/>
            <a:ext cx="2489784" cy="5693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1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신청 제외 업종</a:t>
            </a:r>
            <a:endParaRPr lang="ko-KR" altLang="en-US" sz="31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  <a:cs typeface="Segoe UI" panose="020B0502040204020203" pitchFamily="34" charset="0"/>
            </a:endParaRPr>
          </a:p>
        </p:txBody>
      </p:sp>
      <p:sp>
        <p:nvSpPr>
          <p:cNvPr id="10" name="텍스트 개체 틀 2"/>
          <p:cNvSpPr txBox="1">
            <a:spLocks/>
          </p:cNvSpPr>
          <p:nvPr/>
        </p:nvSpPr>
        <p:spPr>
          <a:xfrm>
            <a:off x="256746" y="257371"/>
            <a:ext cx="3998241" cy="50078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400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 </a:t>
            </a:r>
            <a:r>
              <a:rPr lang="ko-KR" altLang="en-US" sz="1400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해외진출 우리기업 구조조정컨설팅 </a:t>
            </a:r>
            <a:r>
              <a:rPr lang="ko-KR" altLang="en-US" sz="1400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지원</a:t>
            </a:r>
            <a:endParaRPr lang="en-US" altLang="ko-KR" sz="1400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325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다이아몬드 51"/>
          <p:cNvSpPr/>
          <p:nvPr/>
        </p:nvSpPr>
        <p:spPr>
          <a:xfrm rot="5400000" flipH="1">
            <a:off x="4135927" y="-99902"/>
            <a:ext cx="1912150" cy="2116743"/>
          </a:xfrm>
          <a:prstGeom prst="diamond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4" name="직사각형 53"/>
          <p:cNvSpPr/>
          <p:nvPr/>
        </p:nvSpPr>
        <p:spPr>
          <a:xfrm rot="5400000" flipH="1">
            <a:off x="6225655" y="1146946"/>
            <a:ext cx="1912150" cy="392454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55" name="다이아몬드 54"/>
          <p:cNvSpPr/>
          <p:nvPr/>
        </p:nvSpPr>
        <p:spPr>
          <a:xfrm rot="5400000" flipH="1">
            <a:off x="4249820" y="2051338"/>
            <a:ext cx="1912150" cy="2116743"/>
          </a:xfrm>
          <a:prstGeom prst="diamond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3" name="직사각형 52"/>
          <p:cNvSpPr/>
          <p:nvPr/>
        </p:nvSpPr>
        <p:spPr>
          <a:xfrm rot="5400000" flipH="1">
            <a:off x="6164867" y="-1065083"/>
            <a:ext cx="1912150" cy="404611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44" name="다이아몬드 43"/>
          <p:cNvSpPr/>
          <p:nvPr/>
        </p:nvSpPr>
        <p:spPr>
          <a:xfrm rot="5400000" flipH="1">
            <a:off x="3077865" y="3109868"/>
            <a:ext cx="1912150" cy="2116743"/>
          </a:xfrm>
          <a:prstGeom prst="diamond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45" name="직사각형 44"/>
          <p:cNvSpPr/>
          <p:nvPr/>
        </p:nvSpPr>
        <p:spPr>
          <a:xfrm rot="5400000" flipH="1">
            <a:off x="1062139" y="2150023"/>
            <a:ext cx="1912150" cy="40364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40" name="다이아몬드 39"/>
          <p:cNvSpPr/>
          <p:nvPr/>
        </p:nvSpPr>
        <p:spPr>
          <a:xfrm rot="5400000" flipH="1">
            <a:off x="3069871" y="1028925"/>
            <a:ext cx="1912150" cy="2116743"/>
          </a:xfrm>
          <a:prstGeom prst="diamond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 rot="5400000" flipH="1">
            <a:off x="1058141" y="73076"/>
            <a:ext cx="1912150" cy="402844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2345" y="517969"/>
            <a:ext cx="33105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solidFill>
                  <a:srgbClr val="1993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지원 대상 서비스 범위</a:t>
            </a:r>
            <a:endParaRPr lang="ko-KR" altLang="en-US" sz="2800" b="1" dirty="0">
              <a:solidFill>
                <a:srgbClr val="19936D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Segoe UI" panose="020B0502040204020203" pitchFamily="34" charset="0"/>
            </a:endParaRPr>
          </a:p>
        </p:txBody>
      </p:sp>
      <p:sp>
        <p:nvSpPr>
          <p:cNvPr id="10" name="텍스트 개체 틀 2"/>
          <p:cNvSpPr txBox="1">
            <a:spLocks/>
          </p:cNvSpPr>
          <p:nvPr/>
        </p:nvSpPr>
        <p:spPr>
          <a:xfrm>
            <a:off x="335764" y="269097"/>
            <a:ext cx="3998241" cy="50078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 </a:t>
            </a:r>
            <a:r>
              <a:rPr lang="ko-KR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해외진출 우리기업 구조조정컨설팅 </a:t>
            </a:r>
            <a:r>
              <a:rPr lang="ko-KR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지원</a:t>
            </a:r>
            <a:endParaRPr lang="en-US" altLang="ko-K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  <a:cs typeface="Segoe UI" panose="020B0502040204020203" pitchFamily="34" charset="0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0" y="5323926"/>
            <a:ext cx="9143999" cy="1534073"/>
          </a:xfrm>
          <a:prstGeom prst="rect">
            <a:avLst/>
          </a:prstGeom>
          <a:solidFill>
            <a:srgbClr val="1993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89343" y="6625445"/>
            <a:ext cx="833141" cy="169024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787" y="6669359"/>
            <a:ext cx="553781" cy="159183"/>
          </a:xfrm>
          <a:prstGeom prst="rect">
            <a:avLst/>
          </a:prstGeom>
        </p:spPr>
      </p:pic>
      <p:sp>
        <p:nvSpPr>
          <p:cNvPr id="22" name="직사각형 21"/>
          <p:cNvSpPr/>
          <p:nvPr/>
        </p:nvSpPr>
        <p:spPr>
          <a:xfrm>
            <a:off x="936163" y="5360374"/>
            <a:ext cx="7271670" cy="143116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  <a:defRPr sz="1800" b="0"/>
            </a:pPr>
            <a:r>
              <a:rPr lang="en-US" altLang="ko-KR" dirty="0" smtClean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21000"/>
                    </a:srgbClr>
                  </a:outerShdw>
                </a:effectLst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 KOTRA </a:t>
            </a:r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21000"/>
                    </a:srgbClr>
                  </a:outerShdw>
                </a:effectLst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등록 컨설팅회사를 통해 해외진출기업이 구조조정컨설팅을 받을 경우</a:t>
            </a:r>
            <a:r>
              <a:rPr lang="en-US" altLang="ko-KR" dirty="0" smtClean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21000"/>
                    </a:srgbClr>
                  </a:outerShdw>
                </a:effectLst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, </a:t>
            </a:r>
          </a:p>
          <a:p>
            <a:pPr lvl="0" algn="ctr">
              <a:lnSpc>
                <a:spcPct val="150000"/>
              </a:lnSpc>
              <a:defRPr sz="1800" b="0"/>
            </a:pP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컨설팅 이용금액의 </a:t>
            </a:r>
            <a:r>
              <a:rPr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30%~70% </a:t>
            </a: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지원</a:t>
            </a:r>
            <a:endParaRPr lang="en-US" altLang="ko-KR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OTF_ac Bold" panose="020B0600000101010101" pitchFamily="34" charset="-127"/>
              <a:ea typeface="나눔스퀘어OTF_ac Bold" panose="020B0600000101010101" pitchFamily="34" charset="-127"/>
              <a:cs typeface="Segoe UI" panose="020B0502040204020203" pitchFamily="34" charset="0"/>
            </a:endParaRPr>
          </a:p>
          <a:p>
            <a:pPr algn="ctr">
              <a:lnSpc>
                <a:spcPct val="150000"/>
              </a:lnSpc>
              <a:defRPr sz="1800" b="0"/>
            </a:pPr>
            <a:r>
              <a:rPr lang="en-US" altLang="ko-KR" sz="1600" dirty="0" smtClean="0">
                <a:solidFill>
                  <a:schemeClr val="bg1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(</a:t>
            </a:r>
            <a:r>
              <a:rPr lang="ko-KR" altLang="en-US" sz="1600" dirty="0">
                <a:solidFill>
                  <a:schemeClr val="bg1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 </a:t>
            </a:r>
            <a:r>
              <a:rPr lang="ko-KR" altLang="en-US" sz="1600" dirty="0" err="1" smtClean="0">
                <a:solidFill>
                  <a:schemeClr val="bg1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지원한도</a:t>
            </a:r>
            <a:r>
              <a:rPr lang="ko-KR" altLang="en-US" sz="1600" dirty="0" smtClean="0">
                <a:solidFill>
                  <a:schemeClr val="bg1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 </a:t>
            </a:r>
            <a:r>
              <a:rPr lang="en-US" altLang="ko-KR" sz="1600" dirty="0" smtClean="0">
                <a:solidFill>
                  <a:schemeClr val="bg1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: USD 2</a:t>
            </a:r>
            <a:r>
              <a:rPr lang="ko-KR" altLang="en-US" sz="1600" dirty="0" smtClean="0">
                <a:solidFill>
                  <a:schemeClr val="bg1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만 </a:t>
            </a:r>
            <a:r>
              <a:rPr lang="en-US" altLang="ko-KR" sz="1600" dirty="0" smtClean="0">
                <a:solidFill>
                  <a:schemeClr val="bg1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/ </a:t>
            </a:r>
            <a:r>
              <a:rPr lang="ko-KR" altLang="en-US" sz="1600" dirty="0" smtClean="0">
                <a:solidFill>
                  <a:schemeClr val="bg1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컨설팅회사에 지급 </a:t>
            </a:r>
            <a:r>
              <a:rPr lang="en-US" altLang="ko-KR" sz="1600" dirty="0" smtClean="0">
                <a:solidFill>
                  <a:schemeClr val="bg1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)</a:t>
            </a:r>
            <a:endParaRPr lang="en-US" altLang="ko-KR" sz="1600" dirty="0">
              <a:solidFill>
                <a:schemeClr val="bg1"/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  <a:cs typeface="Segoe UI" panose="020B0502040204020203" pitchFamily="34" charset="0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-82970" y="1341865"/>
            <a:ext cx="1059219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8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3000" b="1" dirty="0">
                <a:solidFill>
                  <a:prstClr val="white">
                    <a:alpha val="40000"/>
                  </a:prstClr>
                </a:solidFill>
                <a:latin typeface="Segoe UI" panose="020B0502040204020203" pitchFamily="34" charset="0"/>
                <a:ea typeface="Roboto Th" pitchFamily="2" charset="0"/>
                <a:cs typeface="Segoe UI" panose="020B0502040204020203" pitchFamily="34" charset="0"/>
              </a:rPr>
              <a:t>1</a:t>
            </a:r>
            <a:endParaRPr kumimoji="0" lang="en-US" altLang="ko-KR" sz="13000" b="1" i="0" u="none" strike="noStrike" kern="1200" cap="none" spc="0" normalizeH="0" baseline="0" noProof="0" dirty="0" smtClean="0">
              <a:ln>
                <a:noFill/>
              </a:ln>
              <a:solidFill>
                <a:prstClr val="white">
                  <a:alpha val="40000"/>
                </a:prstClr>
              </a:solidFill>
              <a:effectLst/>
              <a:uLnTx/>
              <a:uFillTx/>
              <a:latin typeface="Segoe UI" panose="020B0502040204020203" pitchFamily="34" charset="0"/>
              <a:ea typeface="Roboto Th" pitchFamily="2" charset="0"/>
              <a:cs typeface="Segoe UI" panose="020B0502040204020203" pitchFamily="34" charset="0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7997903" y="230181"/>
            <a:ext cx="1059219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8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3000" b="1" dirty="0" smtClean="0">
                <a:solidFill>
                  <a:prstClr val="white">
                    <a:alpha val="40000"/>
                  </a:prstClr>
                </a:solidFill>
                <a:latin typeface="Segoe UI" panose="020B0502040204020203" pitchFamily="34" charset="0"/>
                <a:ea typeface="Roboto Th" pitchFamily="2" charset="0"/>
                <a:cs typeface="Segoe UI" panose="020B0502040204020203" pitchFamily="34" charset="0"/>
              </a:rPr>
              <a:t>2</a:t>
            </a:r>
            <a:endParaRPr kumimoji="0" lang="en-US" altLang="ko-KR" sz="13000" b="1" i="0" u="none" strike="noStrike" kern="1200" cap="none" spc="0" normalizeH="0" baseline="0" noProof="0" dirty="0" smtClean="0">
              <a:ln>
                <a:noFill/>
              </a:ln>
              <a:solidFill>
                <a:prstClr val="white">
                  <a:alpha val="40000"/>
                </a:prstClr>
              </a:solidFill>
              <a:effectLst/>
              <a:uLnTx/>
              <a:uFillTx/>
              <a:latin typeface="Segoe UI" panose="020B0502040204020203" pitchFamily="34" charset="0"/>
              <a:ea typeface="Roboto Th" pitchFamily="2" charset="0"/>
              <a:cs typeface="Segoe UI" panose="020B0502040204020203" pitchFamily="34" charset="0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-41411" y="3479147"/>
            <a:ext cx="1059219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8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3000" b="1" noProof="0" dirty="0">
                <a:solidFill>
                  <a:prstClr val="white">
                    <a:alpha val="40000"/>
                  </a:prstClr>
                </a:solidFill>
                <a:latin typeface="Segoe UI" panose="020B0502040204020203" pitchFamily="34" charset="0"/>
                <a:ea typeface="Roboto Th" pitchFamily="2" charset="0"/>
                <a:cs typeface="Segoe UI" panose="020B0502040204020203" pitchFamily="34" charset="0"/>
              </a:rPr>
              <a:t>3</a:t>
            </a:r>
            <a:endParaRPr kumimoji="0" lang="en-US" altLang="ko-KR" sz="13000" b="1" i="0" u="none" strike="noStrike" kern="1200" cap="none" spc="0" normalizeH="0" baseline="0" noProof="0" dirty="0" smtClean="0">
              <a:ln>
                <a:noFill/>
              </a:ln>
              <a:solidFill>
                <a:prstClr val="white">
                  <a:alpha val="40000"/>
                </a:prstClr>
              </a:solidFill>
              <a:effectLst/>
              <a:uLnTx/>
              <a:uFillTx/>
              <a:latin typeface="Segoe UI" panose="020B0502040204020203" pitchFamily="34" charset="0"/>
              <a:ea typeface="Roboto Th" pitchFamily="2" charset="0"/>
              <a:cs typeface="Segoe UI" panose="020B0502040204020203" pitchFamily="34" charset="0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8025120" y="2410806"/>
            <a:ext cx="1059219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8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3000" b="1" dirty="0" smtClean="0">
                <a:solidFill>
                  <a:prstClr val="white">
                    <a:alpha val="40000"/>
                  </a:prstClr>
                </a:solidFill>
                <a:latin typeface="Segoe UI" panose="020B0502040204020203" pitchFamily="34" charset="0"/>
                <a:ea typeface="Roboto Th" pitchFamily="2" charset="0"/>
                <a:cs typeface="Segoe UI" panose="020B0502040204020203" pitchFamily="34" charset="0"/>
              </a:rPr>
              <a:t>4</a:t>
            </a:r>
            <a:endParaRPr kumimoji="0" lang="en-US" altLang="ko-KR" sz="13000" b="1" i="0" u="none" strike="noStrike" kern="1200" cap="none" spc="0" normalizeH="0" baseline="0" noProof="0" dirty="0" smtClean="0">
              <a:ln>
                <a:noFill/>
              </a:ln>
              <a:solidFill>
                <a:prstClr val="white">
                  <a:alpha val="40000"/>
                </a:prstClr>
              </a:solidFill>
              <a:effectLst/>
              <a:uLnTx/>
              <a:uFillTx/>
              <a:latin typeface="Segoe UI" panose="020B0502040204020203" pitchFamily="34" charset="0"/>
              <a:ea typeface="Roboto Th" pitchFamily="2" charset="0"/>
              <a:cs typeface="Segoe UI" panose="020B0502040204020203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58952" y="1624771"/>
            <a:ext cx="38151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b="1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구조조정모델 제안</a:t>
            </a:r>
            <a:r>
              <a:rPr lang="en-US" altLang="ko-KR" sz="1600" b="1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ko-KR" altLang="en-US" sz="1600" b="1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청산</a:t>
            </a:r>
            <a:r>
              <a:rPr lang="en-US" altLang="ko-KR" sz="1600" b="1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600" b="1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매각</a:t>
            </a:r>
            <a:r>
              <a:rPr lang="en-US" altLang="ko-KR" sz="1600" b="1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600" b="1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양도</a:t>
            </a:r>
            <a:r>
              <a:rPr lang="en-US" altLang="ko-KR" sz="1600" b="1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600" b="1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축소 등</a:t>
            </a:r>
            <a:r>
              <a:rPr lang="en-US" altLang="ko-KR" sz="1600" b="1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각 구조조정모델에 대한 행정절차와 </a:t>
            </a:r>
            <a:r>
              <a:rPr lang="ko-KR" altLang="en-US" sz="1200" dirty="0" err="1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업무흐름</a:t>
            </a: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안내</a:t>
            </a:r>
            <a:endParaRPr lang="en-US" altLang="ko-KR" sz="1200" dirty="0" smtClean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dirty="0" err="1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구조조정별</a:t>
            </a: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비용 추정 및 최적화 모델 도출 </a:t>
            </a:r>
            <a:endParaRPr lang="ko-KR" altLang="en-US" sz="12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001021" y="432115"/>
            <a:ext cx="328633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축소 대행 </a:t>
            </a:r>
            <a:endParaRPr lang="en-US" altLang="ko-KR" sz="1400" dirty="0" smtClean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최적의 축소 전략 및 계획 수립</a:t>
            </a:r>
            <a:endParaRPr lang="en-US" altLang="ko-KR" sz="1200" dirty="0" smtClean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축소를 위한 실무</a:t>
            </a:r>
            <a:r>
              <a:rPr lang="en-US" altLang="ko-KR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행정 업무 대행</a:t>
            </a:r>
            <a:endParaRPr lang="en-US" altLang="ko-KR" sz="1200" dirty="0" smtClean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축소 법무</a:t>
            </a:r>
            <a:r>
              <a:rPr lang="en-US" altLang="ko-KR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세무</a:t>
            </a:r>
            <a:r>
              <a:rPr lang="en-US" altLang="ko-KR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노무 서비스 등</a:t>
            </a:r>
            <a:endParaRPr lang="en-US" altLang="ko-KR" sz="1200" dirty="0" smtClean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58952" y="3238957"/>
            <a:ext cx="3934430" cy="1777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b="1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청산 대행 </a:t>
            </a:r>
            <a:endParaRPr lang="en-US" altLang="ko-KR" sz="1600" b="1" dirty="0" smtClean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최적의 청산 전략 및 계획 수립</a:t>
            </a:r>
            <a:endParaRPr lang="en-US" altLang="ko-KR" sz="1200" dirty="0" smtClean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청산을 위한 실무</a:t>
            </a:r>
            <a:r>
              <a:rPr lang="en-US" altLang="ko-KR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행정 업무 대행 </a:t>
            </a:r>
            <a:endParaRPr lang="en-US" altLang="ko-KR" sz="1200" dirty="0" smtClean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05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      - </a:t>
            </a:r>
            <a:r>
              <a:rPr lang="ko-KR" altLang="en-US" sz="105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실무 대행</a:t>
            </a:r>
            <a:r>
              <a:rPr lang="en-US" altLang="ko-KR" sz="105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ko-KR" altLang="en-US" sz="1050" dirty="0" err="1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동사회</a:t>
            </a:r>
            <a:r>
              <a:rPr lang="ko-KR" altLang="en-US" sz="105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소집</a:t>
            </a:r>
            <a:r>
              <a:rPr lang="en-US" altLang="ko-KR" sz="105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050" dirty="0" err="1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채권정리</a:t>
            </a:r>
            <a:r>
              <a:rPr lang="ko-KR" altLang="en-US" sz="105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공고</a:t>
            </a:r>
            <a:r>
              <a:rPr lang="en-US" altLang="ko-KR" sz="105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05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신문공고</a:t>
            </a:r>
            <a:r>
              <a:rPr lang="en-US" altLang="ko-KR" sz="105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050" dirty="0" err="1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청산위원회</a:t>
            </a:r>
            <a:r>
              <a:rPr lang="ko-KR" altLang="en-US" sz="105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등</a:t>
            </a:r>
            <a:r>
              <a:rPr lang="en-US" altLang="ko-KR" sz="105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05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      - </a:t>
            </a:r>
            <a:r>
              <a:rPr lang="ko-KR" altLang="en-US" sz="105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행정 대행</a:t>
            </a:r>
            <a:r>
              <a:rPr lang="en-US" altLang="ko-KR" sz="105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ko-KR" altLang="en-US" sz="1050" dirty="0" err="1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심의비준</a:t>
            </a:r>
            <a:r>
              <a:rPr lang="en-US" altLang="ko-KR" sz="105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050" dirty="0" err="1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등기말소</a:t>
            </a:r>
            <a:r>
              <a:rPr lang="ko-KR" altLang="en-US" sz="105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등</a:t>
            </a:r>
            <a:r>
              <a:rPr lang="en-US" altLang="ko-KR" sz="105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청산 법무</a:t>
            </a:r>
            <a:r>
              <a:rPr lang="en-US" altLang="ko-KR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노무 서비스 등</a:t>
            </a:r>
            <a:endParaRPr lang="en-US" altLang="ko-KR" sz="1200" dirty="0" smtClean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018285" y="2552270"/>
            <a:ext cx="359018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매각 및 지분양도 대행</a:t>
            </a:r>
            <a:endParaRPr lang="en-US" altLang="ko-KR" sz="1400" dirty="0" smtClean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최적의 매각</a:t>
            </a:r>
            <a:r>
              <a:rPr lang="en-US" altLang="ko-KR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또는 지분양도</a:t>
            </a:r>
            <a:r>
              <a:rPr lang="en-US" altLang="ko-KR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전략 및 계획 수립  </a:t>
            </a:r>
            <a:endParaRPr lang="en-US" altLang="ko-KR" sz="1200" dirty="0" smtClean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매각</a:t>
            </a:r>
            <a:r>
              <a:rPr lang="en-US" altLang="ko-KR" sz="12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ko-KR" altLang="en-US" sz="12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또는 지분양도</a:t>
            </a:r>
            <a:r>
              <a:rPr lang="en-US" altLang="ko-KR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을 위한 실무</a:t>
            </a:r>
            <a:r>
              <a:rPr lang="en-US" altLang="ko-KR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행정 업무 대행</a:t>
            </a:r>
            <a:endParaRPr lang="en-US" altLang="ko-KR" sz="1200" dirty="0" smtClean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매각</a:t>
            </a:r>
            <a:r>
              <a:rPr lang="en-US" altLang="ko-KR" sz="12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ko-KR" altLang="en-US" sz="12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또는 지분양도</a:t>
            </a:r>
            <a:r>
              <a:rPr lang="en-US" altLang="ko-KR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  <a:r>
              <a:rPr lang="ko-KR" altLang="en-US" sz="12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법</a:t>
            </a: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무</a:t>
            </a:r>
            <a:r>
              <a:rPr lang="en-US" altLang="ko-KR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세무</a:t>
            </a:r>
            <a:r>
              <a:rPr lang="en-US" altLang="ko-KR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노무 서비스 등</a:t>
            </a:r>
            <a:endParaRPr lang="en-US" altLang="ko-KR" sz="1200" dirty="0" smtClean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467342" y="4325083"/>
            <a:ext cx="45544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b="1" dirty="0" smtClean="0">
                <a:solidFill>
                  <a:srgbClr val="19936D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       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Segoe UI" panose="020B0502040204020203" pitchFamily="34" charset="0"/>
              </a:rPr>
              <a:t>√</a:t>
            </a:r>
            <a:r>
              <a:rPr lang="ko-KR" altLang="en-US" sz="1200" b="1" dirty="0" smtClean="0">
                <a:solidFill>
                  <a:srgbClr val="19936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Segoe UI" panose="020B0502040204020203" pitchFamily="34" charset="0"/>
              </a:rPr>
              <a:t> </a:t>
            </a:r>
            <a:r>
              <a:rPr lang="ko-KR" altLang="en-US" sz="1200" b="1" dirty="0" smtClean="0">
                <a:solidFill>
                  <a:srgbClr val="19936D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구조조정과 무관한 일반 경영컨설팅 서비스의 경우 </a:t>
            </a:r>
            <a:r>
              <a:rPr lang="ko-KR" altLang="en-US" sz="1200" b="1" dirty="0" err="1" smtClean="0">
                <a:solidFill>
                  <a:srgbClr val="19936D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지원불가</a:t>
            </a:r>
            <a:endParaRPr lang="en-US" altLang="ko-KR" sz="1200" b="1" dirty="0" smtClean="0">
              <a:solidFill>
                <a:srgbClr val="19936D"/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  <a:cs typeface="Segoe UI" panose="020B0502040204020203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rgbClr val="19936D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       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cs typeface="Segoe UI" panose="020B0502040204020203" pitchFamily="34" charset="0"/>
              </a:rPr>
              <a:t>√</a:t>
            </a:r>
            <a:r>
              <a:rPr lang="ko-KR" altLang="en-US" sz="1200" b="1" dirty="0" smtClean="0">
                <a:solidFill>
                  <a:srgbClr val="19936D"/>
                </a:solidFill>
                <a:latin typeface="맑은 고딕" panose="020B0503020000020004" pitchFamily="50" charset="-127"/>
                <a:cs typeface="Segoe UI" panose="020B0502040204020203" pitchFamily="34" charset="0"/>
              </a:rPr>
              <a:t>  </a:t>
            </a:r>
            <a:r>
              <a:rPr lang="en-US" altLang="ko-KR" sz="1200" b="1" dirty="0" smtClean="0">
                <a:solidFill>
                  <a:srgbClr val="19936D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KOTRA </a:t>
            </a:r>
            <a:r>
              <a:rPr lang="ko-KR" altLang="en-US" sz="1200" b="1" dirty="0" smtClean="0">
                <a:solidFill>
                  <a:srgbClr val="19936D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국내복귀기업지원센터에 </a:t>
            </a:r>
            <a:r>
              <a:rPr lang="ko-KR" altLang="en-US" sz="1200" b="1" u="sng" dirty="0" smtClean="0">
                <a:solidFill>
                  <a:srgbClr val="19936D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등록된 컨설팅 회사</a:t>
            </a:r>
            <a:r>
              <a:rPr lang="ko-KR" altLang="en-US" sz="1200" b="1" dirty="0" smtClean="0">
                <a:solidFill>
                  <a:srgbClr val="19936D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를 </a:t>
            </a:r>
            <a:endParaRPr lang="en-US" altLang="ko-KR" sz="1200" b="1" dirty="0" smtClean="0">
              <a:solidFill>
                <a:srgbClr val="19936D"/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  <a:cs typeface="Segoe UI" panose="020B0502040204020203" pitchFamily="34" charset="0"/>
            </a:endParaRPr>
          </a:p>
          <a:p>
            <a:r>
              <a:rPr lang="ko-KR" altLang="en-US" sz="1200" b="1" dirty="0" smtClean="0">
                <a:solidFill>
                  <a:srgbClr val="19936D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            이용하는 경우에만 지원 가능 </a:t>
            </a:r>
            <a:r>
              <a:rPr lang="en-US" altLang="ko-KR" sz="1200" b="1" dirty="0" smtClean="0">
                <a:solidFill>
                  <a:srgbClr val="19936D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(</a:t>
            </a:r>
            <a:r>
              <a:rPr lang="ko-KR" altLang="en-US" sz="1200" b="1" dirty="0" smtClean="0">
                <a:solidFill>
                  <a:srgbClr val="19936D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미등록 </a:t>
            </a:r>
            <a:r>
              <a:rPr lang="ko-KR" altLang="en-US" sz="1200" b="1" dirty="0" err="1" smtClean="0">
                <a:solidFill>
                  <a:srgbClr val="19936D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컨설팅사</a:t>
            </a:r>
            <a:r>
              <a:rPr lang="ko-KR" altLang="en-US" sz="1200" b="1" dirty="0" smtClean="0">
                <a:solidFill>
                  <a:srgbClr val="19936D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 이용 시 등록 필요</a:t>
            </a:r>
            <a:r>
              <a:rPr lang="en-US" altLang="ko-KR" sz="1200" b="1" dirty="0" smtClean="0">
                <a:solidFill>
                  <a:srgbClr val="19936D"/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)</a:t>
            </a:r>
            <a:endParaRPr lang="ko-KR" altLang="en-US" sz="1200" b="1" dirty="0">
              <a:solidFill>
                <a:srgbClr val="19936D"/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  <a:cs typeface="Segoe UI" panose="020B0502040204020203" pitchFamily="34" charset="0"/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2133974" y="6359602"/>
            <a:ext cx="4863402" cy="0"/>
          </a:xfrm>
          <a:prstGeom prst="line">
            <a:avLst/>
          </a:prstGeom>
          <a:ln w="22225" cmpd="sng">
            <a:solidFill>
              <a:srgbClr val="F5F5F5">
                <a:alpha val="85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5478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82345" y="624976"/>
            <a:ext cx="2754280" cy="5693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컨설팅회사 등록</a:t>
            </a:r>
            <a:endParaRPr lang="ko-KR" altLang="en-US" sz="3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  <a:cs typeface="Segoe UI" panose="020B0502040204020203" pitchFamily="34" charset="0"/>
            </a:endParaRPr>
          </a:p>
        </p:txBody>
      </p:sp>
      <p:sp>
        <p:nvSpPr>
          <p:cNvPr id="10" name="텍스트 개체 틀 2"/>
          <p:cNvSpPr txBox="1">
            <a:spLocks/>
          </p:cNvSpPr>
          <p:nvPr/>
        </p:nvSpPr>
        <p:spPr>
          <a:xfrm>
            <a:off x="335764" y="376104"/>
            <a:ext cx="3998241" cy="50078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 </a:t>
            </a:r>
            <a:r>
              <a:rPr lang="ko-KR" altLang="en-US" sz="14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해외진출 우리기업 구조조정컨설팅 </a:t>
            </a:r>
            <a:r>
              <a:rPr lang="ko-KR" altLang="en-US" sz="1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지원</a:t>
            </a:r>
            <a:endParaRPr lang="en-US" altLang="ko-KR" sz="1400" dirty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Segoe UI" panose="020B0502040204020203" pitchFamily="34" charset="0"/>
            </a:endParaRPr>
          </a:p>
        </p:txBody>
      </p:sp>
      <p:sp>
        <p:nvSpPr>
          <p:cNvPr id="30" name="눈물 방울 29"/>
          <p:cNvSpPr/>
          <p:nvPr/>
        </p:nvSpPr>
        <p:spPr>
          <a:xfrm rot="16200000" flipH="1">
            <a:off x="5909776" y="1032438"/>
            <a:ext cx="1473001" cy="1473001"/>
          </a:xfrm>
          <a:prstGeom prst="teardrop">
            <a:avLst/>
          </a:prstGeom>
          <a:solidFill>
            <a:srgbClr val="86A791">
              <a:alpha val="68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눈물 방울 31"/>
          <p:cNvSpPr/>
          <p:nvPr/>
        </p:nvSpPr>
        <p:spPr>
          <a:xfrm rot="5400000">
            <a:off x="3597504" y="2116286"/>
            <a:ext cx="1473001" cy="1473001"/>
          </a:xfrm>
          <a:prstGeom prst="teardrop">
            <a:avLst/>
          </a:prstGeom>
          <a:solidFill>
            <a:srgbClr val="00B050">
              <a:alpha val="68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모서리가 둥근 직사각형 32"/>
          <p:cNvSpPr/>
          <p:nvPr/>
        </p:nvSpPr>
        <p:spPr>
          <a:xfrm>
            <a:off x="5521907" y="1304925"/>
            <a:ext cx="60244" cy="5553075"/>
          </a:xfrm>
          <a:prstGeom prst="roundRect">
            <a:avLst>
              <a:gd name="adj" fmla="val 50000"/>
            </a:avLst>
          </a:prstGeom>
          <a:solidFill>
            <a:srgbClr val="19936D">
              <a:alpha val="61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눈물 방울 33"/>
          <p:cNvSpPr/>
          <p:nvPr/>
        </p:nvSpPr>
        <p:spPr>
          <a:xfrm rot="16200000" flipH="1">
            <a:off x="5826986" y="3801582"/>
            <a:ext cx="1473001" cy="1473001"/>
          </a:xfrm>
          <a:prstGeom prst="teardrop">
            <a:avLst/>
          </a:prstGeom>
          <a:solidFill>
            <a:srgbClr val="0C9D74">
              <a:alpha val="68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6024953" y="1633355"/>
            <a:ext cx="12426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등록요건</a:t>
            </a:r>
            <a:endParaRPr lang="ko-KR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OTF_ac Bold" panose="020B0600000101010101" pitchFamily="34" charset="-127"/>
              <a:ea typeface="나눔스퀘어OTF_ac Bold" panose="020B0600000101010101" pitchFamily="34" charset="-127"/>
              <a:cs typeface="Segoe UI" panose="020B0502040204020203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712680" y="2637631"/>
            <a:ext cx="12426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필요서류</a:t>
            </a:r>
            <a:endParaRPr lang="ko-KR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OTF_ac Bold" panose="020B0600000101010101" pitchFamily="34" charset="-127"/>
              <a:ea typeface="나눔스퀘어OTF_ac Bold" panose="020B0600000101010101" pitchFamily="34" charset="-127"/>
              <a:cs typeface="Segoe UI" panose="020B0502040204020203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942162" y="4307249"/>
            <a:ext cx="12586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OTF_ac Bold" panose="020B0600000101010101" pitchFamily="34" charset="-127"/>
                <a:ea typeface="나눔스퀘어OTF_ac Bold" panose="020B0600000101010101" pitchFamily="34" charset="-127"/>
                <a:cs typeface="Segoe UI" panose="020B0502040204020203" pitchFamily="34" charset="0"/>
              </a:rPr>
              <a:t>신청방법</a:t>
            </a:r>
            <a:endParaRPr lang="ko-KR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OTF_ac Bold" panose="020B0600000101010101" pitchFamily="34" charset="-127"/>
              <a:ea typeface="나눔스퀘어OTF_ac Bold" panose="020B0600000101010101" pitchFamily="34" charset="-127"/>
              <a:cs typeface="Segoe UI" panose="020B0502040204020203" pitchFamily="34" charset="0"/>
            </a:endParaRPr>
          </a:p>
        </p:txBody>
      </p:sp>
      <p:sp>
        <p:nvSpPr>
          <p:cNvPr id="45" name="텍스트 개체 틀 2"/>
          <p:cNvSpPr txBox="1">
            <a:spLocks/>
          </p:cNvSpPr>
          <p:nvPr/>
        </p:nvSpPr>
        <p:spPr>
          <a:xfrm>
            <a:off x="5826986" y="2598510"/>
            <a:ext cx="3998241" cy="50078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1400" dirty="0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〮 </a:t>
            </a:r>
            <a:r>
              <a:rPr lang="ko-KR" altLang="en-US" sz="1400" dirty="0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현지에 설립된 컨설팅회사로 </a:t>
            </a:r>
            <a:endParaRPr lang="en-US" altLang="ko-KR" sz="1400" dirty="0" smtClean="0">
              <a:solidFill>
                <a:schemeClr val="bg1"/>
              </a:solidFill>
              <a:latin typeface="나눔스퀘어_ac" panose="020B0600000101010101" pitchFamily="50" charset="-127"/>
              <a:ea typeface="나눔스퀘어_ac" panose="020B0600000101010101" pitchFamily="50" charset="-127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ko-KR" altLang="en-US" sz="1400" dirty="0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  법무법인</a:t>
            </a:r>
            <a:r>
              <a:rPr lang="en-US" altLang="ko-KR" sz="1400" dirty="0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, </a:t>
            </a:r>
            <a:r>
              <a:rPr lang="ko-KR" altLang="en-US" sz="1400" dirty="0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회계법인 등 컨설팅서비스를 </a:t>
            </a:r>
            <a:endParaRPr lang="en-US" altLang="ko-KR" sz="1400" dirty="0" smtClean="0">
              <a:solidFill>
                <a:schemeClr val="bg1"/>
              </a:solidFill>
              <a:latin typeface="나눔스퀘어_ac" panose="020B0600000101010101" pitchFamily="50" charset="-127"/>
              <a:ea typeface="나눔스퀘어_ac" panose="020B0600000101010101" pitchFamily="50" charset="-127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ko-KR" altLang="en-US" sz="1400" dirty="0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  주업으로 등록된 회사 </a:t>
            </a:r>
            <a:endParaRPr lang="en-US" altLang="ko-KR" sz="1400" dirty="0" smtClean="0">
              <a:solidFill>
                <a:schemeClr val="bg1"/>
              </a:solidFill>
              <a:latin typeface="나눔스퀘어_ac" panose="020B0600000101010101" pitchFamily="50" charset="-127"/>
              <a:ea typeface="나눔스퀘어_ac" panose="020B0600000101010101" pitchFamily="50" charset="-127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US" altLang="ko-KR" sz="1400" dirty="0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  (</a:t>
            </a:r>
            <a:r>
              <a:rPr lang="ko-KR" altLang="en-US" sz="1400" dirty="0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한국 컨설팅서비스 회사의 </a:t>
            </a:r>
            <a:r>
              <a:rPr lang="ko-KR" altLang="en-US" sz="1400" dirty="0" err="1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현지지사</a:t>
            </a:r>
            <a:r>
              <a:rPr lang="ko-KR" altLang="en-US" sz="1400" dirty="0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 포함</a:t>
            </a:r>
            <a:r>
              <a:rPr lang="en-US" altLang="ko-KR" sz="1400" dirty="0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)</a:t>
            </a:r>
            <a:endParaRPr lang="en-US" altLang="ko-KR" sz="1400" dirty="0">
              <a:solidFill>
                <a:schemeClr val="bg1"/>
              </a:solidFill>
              <a:latin typeface="나눔스퀘어_ac" panose="020B0600000101010101" pitchFamily="50" charset="-127"/>
              <a:ea typeface="나눔스퀘어_ac" panose="020B0600000101010101" pitchFamily="50" charset="-127"/>
              <a:cs typeface="Segoe UI" panose="020B0502040204020203" pitchFamily="34" charset="0"/>
            </a:endParaRPr>
          </a:p>
        </p:txBody>
      </p:sp>
      <p:sp>
        <p:nvSpPr>
          <p:cNvPr id="49" name="텍스트 개체 틀 2"/>
          <p:cNvSpPr txBox="1">
            <a:spLocks/>
          </p:cNvSpPr>
          <p:nvPr/>
        </p:nvSpPr>
        <p:spPr>
          <a:xfrm>
            <a:off x="5697284" y="5406561"/>
            <a:ext cx="3998241" cy="50078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1400" dirty="0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〮 </a:t>
            </a:r>
            <a:r>
              <a:rPr lang="ko-KR" altLang="en-US" sz="1400" dirty="0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신청서 및 관련 서류 </a:t>
            </a:r>
            <a:endParaRPr lang="en-US" altLang="ko-KR" sz="1400" dirty="0">
              <a:solidFill>
                <a:schemeClr val="bg1"/>
              </a:solidFill>
              <a:latin typeface="나눔스퀘어_ac" panose="020B0600000101010101" pitchFamily="50" charset="-127"/>
              <a:ea typeface="나눔스퀘어_ac" panose="020B0600000101010101" pitchFamily="50" charset="-127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US" altLang="ko-KR" sz="14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 </a:t>
            </a:r>
            <a:r>
              <a:rPr lang="en-US" altLang="ko-KR" sz="1400" dirty="0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  KOTRA </a:t>
            </a:r>
            <a:r>
              <a:rPr lang="ko-KR" altLang="en-US" sz="1400" dirty="0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관할 </a:t>
            </a:r>
            <a:r>
              <a:rPr lang="ko-KR" altLang="en-US" sz="1400" dirty="0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무역관</a:t>
            </a:r>
            <a:r>
              <a:rPr lang="en-US" altLang="ko-KR" sz="14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 </a:t>
            </a:r>
            <a:r>
              <a:rPr lang="ko-KR" altLang="en-US" sz="1400" dirty="0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및</a:t>
            </a:r>
            <a:endParaRPr lang="en-US" altLang="ko-KR" sz="1400" dirty="0" smtClean="0">
              <a:solidFill>
                <a:schemeClr val="bg1"/>
              </a:solidFill>
              <a:latin typeface="나눔스퀘어_ac" panose="020B0600000101010101" pitchFamily="50" charset="-127"/>
              <a:ea typeface="나눔스퀘어_ac" panose="020B0600000101010101" pitchFamily="50" charset="-127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US" altLang="ko-KR" sz="1400" dirty="0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   </a:t>
            </a:r>
            <a:r>
              <a:rPr lang="ko-KR" altLang="en-US" sz="1400" dirty="0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국내복귀기업지원센터</a:t>
            </a:r>
            <a:r>
              <a:rPr lang="ko-KR" altLang="en-US" sz="1400" dirty="0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 제출 </a:t>
            </a:r>
            <a:endParaRPr lang="en-US" altLang="ko-KR" sz="1400" dirty="0">
              <a:solidFill>
                <a:schemeClr val="bg1"/>
              </a:solidFill>
              <a:latin typeface="나눔스퀘어_ac" panose="020B0600000101010101" pitchFamily="50" charset="-127"/>
              <a:ea typeface="나눔스퀘어_ac" panose="020B0600000101010101" pitchFamily="50" charset="-127"/>
              <a:cs typeface="Segoe UI" panose="020B0502040204020203" pitchFamily="34" charset="0"/>
            </a:endParaRPr>
          </a:p>
        </p:txBody>
      </p:sp>
      <p:sp>
        <p:nvSpPr>
          <p:cNvPr id="50" name="텍스트 개체 틀 2"/>
          <p:cNvSpPr txBox="1">
            <a:spLocks/>
          </p:cNvSpPr>
          <p:nvPr/>
        </p:nvSpPr>
        <p:spPr>
          <a:xfrm>
            <a:off x="1523666" y="3860239"/>
            <a:ext cx="3998241" cy="50078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1400" dirty="0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〮 KOTRA </a:t>
            </a:r>
            <a:r>
              <a:rPr lang="ko-KR" altLang="en-US" sz="1400" dirty="0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구조조정컨설팅 회사 등록 신청서 </a:t>
            </a:r>
            <a:endParaRPr lang="en-US" altLang="ko-KR" sz="1400" dirty="0" smtClean="0">
              <a:solidFill>
                <a:schemeClr val="bg1"/>
              </a:solidFill>
              <a:latin typeface="나눔스퀘어_ac" panose="020B0600000101010101" pitchFamily="50" charset="-127"/>
              <a:ea typeface="나눔스퀘어_ac" panose="020B0600000101010101" pitchFamily="50" charset="-127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US" altLang="ko-KR" sz="1400" dirty="0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〮 </a:t>
            </a:r>
            <a:r>
              <a:rPr lang="ko-KR" altLang="en-US" sz="1400" dirty="0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법인등기부등본과 사업자등록증에 갈음하는 서류</a:t>
            </a:r>
            <a:endParaRPr lang="en-US" altLang="ko-KR" sz="1400" dirty="0" smtClean="0">
              <a:solidFill>
                <a:schemeClr val="bg1"/>
              </a:solidFill>
              <a:latin typeface="나눔스퀘어_ac" panose="020B0600000101010101" pitchFamily="50" charset="-127"/>
              <a:ea typeface="나눔스퀘어_ac" panose="020B0600000101010101" pitchFamily="50" charset="-127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US" altLang="ko-KR" sz="1400" dirty="0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〮 </a:t>
            </a:r>
            <a:r>
              <a:rPr lang="ko-KR" altLang="en-US" sz="1400" dirty="0" err="1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청렴서약서</a:t>
            </a:r>
            <a:r>
              <a:rPr lang="en-US" altLang="ko-KR" sz="1400" dirty="0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, </a:t>
            </a:r>
            <a:r>
              <a:rPr lang="ko-KR" altLang="en-US" sz="1400" dirty="0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윤리강령</a:t>
            </a:r>
            <a:endParaRPr lang="en-US" altLang="ko-KR" sz="1400" dirty="0" smtClean="0">
              <a:solidFill>
                <a:schemeClr val="bg1"/>
              </a:solidFill>
              <a:latin typeface="나눔스퀘어_ac" panose="020B0600000101010101" pitchFamily="50" charset="-127"/>
              <a:ea typeface="나눔스퀘어_ac" panose="020B0600000101010101" pitchFamily="50" charset="-127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US" altLang="ko-KR" sz="1400" dirty="0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〮 </a:t>
            </a:r>
            <a:r>
              <a:rPr lang="ko-KR" altLang="en-US" sz="1400" dirty="0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컨설팅 </a:t>
            </a:r>
            <a:r>
              <a:rPr lang="ko-KR" altLang="en-US" sz="1400" dirty="0" err="1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보수표</a:t>
            </a:r>
            <a:endParaRPr lang="en-US" altLang="ko-KR" sz="1400" dirty="0">
              <a:solidFill>
                <a:schemeClr val="bg1"/>
              </a:solidFill>
              <a:latin typeface="나눔스퀘어_ac" panose="020B0600000101010101" pitchFamily="50" charset="-127"/>
              <a:ea typeface="나눔스퀘어_ac" panose="020B0600000101010101" pitchFamily="50" charset="-127"/>
              <a:cs typeface="Segoe UI" panose="020B0502040204020203" pitchFamily="34" charset="0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697284" y="6301636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〮 </a:t>
            </a:r>
            <a:r>
              <a:rPr lang="ko-KR" altLang="en-US" sz="1400" dirty="0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등록 후 </a:t>
            </a:r>
            <a:r>
              <a:rPr lang="en-US" altLang="ko-KR" sz="1400" dirty="0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2</a:t>
            </a:r>
            <a:r>
              <a:rPr lang="ko-KR" altLang="en-US" sz="1400" dirty="0" smtClean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Segoe UI" panose="020B0502040204020203" pitchFamily="34" charset="0"/>
              </a:rPr>
              <a:t>년 경과 시 갱신 필요</a:t>
            </a:r>
            <a:endParaRPr lang="en-US" altLang="ko-KR" sz="1400" dirty="0">
              <a:solidFill>
                <a:schemeClr val="bg1"/>
              </a:solidFill>
              <a:latin typeface="나눔스퀘어_ac" panose="020B0600000101010101" pitchFamily="50" charset="-127"/>
              <a:ea typeface="나눔스퀘어_ac" panose="020B0600000101010101" pitchFamily="50" charset="-127"/>
              <a:cs typeface="Segoe UI" panose="020B0502040204020203" pitchFamily="34" charset="0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787" y="6669359"/>
            <a:ext cx="553781" cy="159183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84883" y="6629905"/>
            <a:ext cx="833141" cy="169024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058978" y="5947386"/>
            <a:ext cx="33074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chemeClr val="bg1">
                    <a:lumMod val="9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서류 접수</a:t>
            </a:r>
            <a:r>
              <a:rPr lang="ko-KR" altLang="en-US" sz="14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ko-KR" altLang="en-US" sz="1400" dirty="0" smtClean="0">
                <a:solidFill>
                  <a:srgbClr val="0C9D74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▶</a:t>
            </a:r>
            <a:r>
              <a:rPr lang="ko-KR" altLang="en-US" sz="14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ko-KR" altLang="en-US" sz="1400" dirty="0" smtClean="0">
                <a:solidFill>
                  <a:schemeClr val="bg1">
                    <a:lumMod val="9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본사 검토</a:t>
            </a:r>
            <a:r>
              <a:rPr lang="ko-KR" altLang="en-US" sz="1400" dirty="0" smtClean="0">
                <a:solidFill>
                  <a:schemeClr val="bg1">
                    <a:lumMod val="9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ko-KR" altLang="en-US" sz="1400" dirty="0" smtClean="0">
                <a:solidFill>
                  <a:srgbClr val="0C9D74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▶</a:t>
            </a:r>
            <a:r>
              <a:rPr lang="ko-KR" altLang="en-US" sz="14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ko-KR" altLang="en-US" sz="1400" dirty="0" smtClean="0">
                <a:solidFill>
                  <a:schemeClr val="bg1">
                    <a:lumMod val="9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승인 </a:t>
            </a:r>
            <a:r>
              <a:rPr lang="ko-KR" altLang="en-US" sz="1400" smtClean="0">
                <a:solidFill>
                  <a:srgbClr val="0C9D74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▶ </a:t>
            </a:r>
            <a:r>
              <a:rPr lang="ko-KR" altLang="en-US" sz="1400" smtClean="0">
                <a:solidFill>
                  <a:schemeClr val="bg1">
                    <a:lumMod val="9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결과 통보 </a:t>
            </a:r>
            <a:endParaRPr lang="ko-KR" altLang="en-US" sz="14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cxnSp>
        <p:nvCxnSpPr>
          <p:cNvPr id="19" name="직선 연결선 18"/>
          <p:cNvCxnSpPr/>
          <p:nvPr/>
        </p:nvCxnSpPr>
        <p:spPr>
          <a:xfrm>
            <a:off x="0" y="6301636"/>
            <a:ext cx="5366381" cy="0"/>
          </a:xfrm>
          <a:prstGeom prst="line">
            <a:avLst/>
          </a:prstGeom>
          <a:ln w="9525" cmpd="sng">
            <a:solidFill>
              <a:srgbClr val="F5F5F5">
                <a:alpha val="75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0655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직사각형 77"/>
          <p:cNvSpPr/>
          <p:nvPr/>
        </p:nvSpPr>
        <p:spPr>
          <a:xfrm>
            <a:off x="0" y="304794"/>
            <a:ext cx="9148773" cy="916178"/>
          </a:xfrm>
          <a:prstGeom prst="rect">
            <a:avLst/>
          </a:prstGeom>
          <a:solidFill>
            <a:srgbClr val="19936D">
              <a:alpha val="8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/>
              </a:solidFill>
            </a:endParaRPr>
          </a:p>
        </p:txBody>
      </p:sp>
      <p:pic>
        <p:nvPicPr>
          <p:cNvPr id="57" name="그림 5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25" r="35956"/>
          <a:stretch/>
        </p:blipFill>
        <p:spPr>
          <a:xfrm rot="5400000">
            <a:off x="6224644" y="2092885"/>
            <a:ext cx="3038845" cy="2265782"/>
          </a:xfrm>
          <a:prstGeom prst="rect">
            <a:avLst/>
          </a:prstGeom>
          <a:effectLst>
            <a:outerShdw blurRad="50800" dist="50800" dir="5400000" algn="ctr" rotWithShape="0">
              <a:srgbClr val="008000"/>
            </a:outerShdw>
          </a:effectLst>
        </p:spPr>
      </p:pic>
      <p:pic>
        <p:nvPicPr>
          <p:cNvPr id="58" name="그림 5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25" r="35956"/>
          <a:stretch/>
        </p:blipFill>
        <p:spPr>
          <a:xfrm rot="15300000">
            <a:off x="6426999" y="2230901"/>
            <a:ext cx="2668634" cy="1989749"/>
          </a:xfrm>
          <a:prstGeom prst="rect">
            <a:avLst/>
          </a:prstGeom>
          <a:effectLst>
            <a:outerShdw blurRad="50800" dist="50800" dir="5400000" algn="ctr" rotWithShape="0">
              <a:srgbClr val="008000"/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382345" y="624976"/>
            <a:ext cx="1691489" cy="5693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지원 절차</a:t>
            </a:r>
            <a:endParaRPr lang="ko-KR" altLang="en-US" sz="3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  <a:cs typeface="Segoe UI" panose="020B0502040204020203" pitchFamily="34" charset="0"/>
            </a:endParaRPr>
          </a:p>
        </p:txBody>
      </p:sp>
      <p:sp>
        <p:nvSpPr>
          <p:cNvPr id="10" name="텍스트 개체 틀 2"/>
          <p:cNvSpPr txBox="1">
            <a:spLocks/>
          </p:cNvSpPr>
          <p:nvPr/>
        </p:nvSpPr>
        <p:spPr>
          <a:xfrm>
            <a:off x="355250" y="402792"/>
            <a:ext cx="3998241" cy="50078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 </a:t>
            </a:r>
            <a:r>
              <a:rPr lang="ko-KR" altLang="en-US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해외진출 우리기업 구조조정컨설팅 </a:t>
            </a:r>
            <a:r>
              <a:rPr lang="ko-KR" alt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지원</a:t>
            </a:r>
            <a:endParaRPr lang="en-US" altLang="ko-K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  <a:cs typeface="Segoe UI" panose="020B0502040204020203" pitchFamily="34" charset="0"/>
            </a:endParaRPr>
          </a:p>
        </p:txBody>
      </p:sp>
      <p:cxnSp>
        <p:nvCxnSpPr>
          <p:cNvPr id="17" name="직선 연결선 16"/>
          <p:cNvCxnSpPr>
            <a:endCxn id="57" idx="2"/>
          </p:cNvCxnSpPr>
          <p:nvPr/>
        </p:nvCxnSpPr>
        <p:spPr>
          <a:xfrm flipV="1">
            <a:off x="0" y="3225777"/>
            <a:ext cx="6611176" cy="24450"/>
          </a:xfrm>
          <a:prstGeom prst="line">
            <a:avLst/>
          </a:prstGeom>
          <a:ln w="15875">
            <a:solidFill>
              <a:srgbClr val="A9A9A9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직사각형 17"/>
          <p:cNvSpPr/>
          <p:nvPr/>
        </p:nvSpPr>
        <p:spPr>
          <a:xfrm>
            <a:off x="418703" y="3330759"/>
            <a:ext cx="9412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신청기업</a:t>
            </a: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 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  <a:p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사업신청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863842" y="3203089"/>
            <a:ext cx="76723" cy="76723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4503846" y="3215320"/>
            <a:ext cx="76723" cy="76723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5733578" y="3203089"/>
            <a:ext cx="76723" cy="76723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6882045" y="2389060"/>
            <a:ext cx="1686796" cy="1722334"/>
          </a:xfrm>
          <a:prstGeom prst="ellipse">
            <a:avLst/>
          </a:prstGeom>
          <a:solidFill>
            <a:srgbClr val="19936D"/>
          </a:solidFill>
          <a:ln w="190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6981562" y="3018719"/>
            <a:ext cx="157607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컨설팅지원금 </a:t>
            </a:r>
            <a:endParaRPr lang="en-US" altLang="ko-KR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/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지급</a:t>
            </a:r>
            <a:endParaRPr lang="ko-KR" altLang="en-US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634593" y="1783377"/>
            <a:ext cx="30909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신청기업과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컨설팅회사 컨설팅수행계획 수립 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사업 신청 관련 서류 제출 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1525955" y="3330759"/>
            <a:ext cx="12522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컨설팅지원금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  <a:p>
            <a:pPr algn="ctr"/>
            <a:r>
              <a:rPr lang="ko-KR" altLang="en-US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적합성평가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50" name="타원 49"/>
          <p:cNvSpPr/>
          <p:nvPr/>
        </p:nvSpPr>
        <p:spPr>
          <a:xfrm>
            <a:off x="2121817" y="3212142"/>
            <a:ext cx="76723" cy="76723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2851219" y="3330759"/>
            <a:ext cx="8899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컨설팅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협약체결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3296358" y="3212142"/>
            <a:ext cx="76723" cy="76723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3921283" y="3344843"/>
            <a:ext cx="11176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컨설팅 수행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5288586" y="3326237"/>
            <a:ext cx="8899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컨설팅 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  <a:p>
            <a:pPr algn="ctr"/>
            <a:r>
              <a:rPr lang="ko-KR" altLang="en-US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완료평가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767792" y="4921041"/>
            <a:ext cx="257474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200" b="1" dirty="0" smtClean="0">
                <a:solidFill>
                  <a:srgbClr val="19936D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1</a:t>
            </a:r>
            <a:r>
              <a:rPr lang="ko-KR" altLang="en-US" sz="1200" b="1" dirty="0" smtClean="0">
                <a:solidFill>
                  <a:srgbClr val="19936D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차 심의위원회 개최</a:t>
            </a:r>
            <a:endParaRPr lang="en-US" altLang="ko-KR" sz="1200" b="1" dirty="0" smtClean="0">
              <a:solidFill>
                <a:srgbClr val="19936D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구조조정컨설팅 적합성 평가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</a:t>
            </a:r>
            <a:r>
              <a:rPr lang="ko-KR" alt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지원비율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결정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(30%~70%)</a:t>
            </a:r>
          </a:p>
          <a:p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지원대상 적합성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컨설팅 금액 적정성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3970183" y="5177480"/>
            <a:ext cx="2832827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200" b="1" dirty="0">
                <a:solidFill>
                  <a:srgbClr val="19936D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2</a:t>
            </a:r>
            <a:r>
              <a:rPr lang="ko-KR" altLang="en-US" sz="1200" b="1" dirty="0" smtClean="0">
                <a:solidFill>
                  <a:srgbClr val="19936D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차 심의위원회 개최</a:t>
            </a:r>
            <a:endParaRPr lang="en-US" altLang="ko-KR" sz="1200" b="1" dirty="0" smtClean="0">
              <a:solidFill>
                <a:srgbClr val="19936D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구조조정컨설팅 완료 평가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 </a:t>
            </a:r>
            <a:r>
              <a:rPr lang="ko-KR" alt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완료보고서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품질 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(</a:t>
            </a:r>
            <a:r>
              <a:rPr lang="ko-KR" alt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수행내용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일치 여부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증빙서류 적절성 등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컨설팅 수행을 위한 노력도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672913" y="4745198"/>
            <a:ext cx="2684469" cy="1435559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2" name="직사각형 61"/>
          <p:cNvSpPr/>
          <p:nvPr/>
        </p:nvSpPr>
        <p:spPr>
          <a:xfrm>
            <a:off x="3852002" y="5017094"/>
            <a:ext cx="2948848" cy="1554168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직사각형 62"/>
          <p:cNvSpPr/>
          <p:nvPr/>
        </p:nvSpPr>
        <p:spPr>
          <a:xfrm>
            <a:off x="602822" y="1584554"/>
            <a:ext cx="3176304" cy="796971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8" name="직선 연결선 67"/>
          <p:cNvCxnSpPr/>
          <p:nvPr/>
        </p:nvCxnSpPr>
        <p:spPr>
          <a:xfrm flipV="1">
            <a:off x="980018" y="2428202"/>
            <a:ext cx="496142" cy="64145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직선 연결선 68"/>
          <p:cNvCxnSpPr>
            <a:stCxn id="49" idx="2"/>
          </p:cNvCxnSpPr>
          <p:nvPr/>
        </p:nvCxnSpPr>
        <p:spPr>
          <a:xfrm flipH="1">
            <a:off x="1975774" y="3915534"/>
            <a:ext cx="176315" cy="744017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직선 연결선 74"/>
          <p:cNvCxnSpPr/>
          <p:nvPr/>
        </p:nvCxnSpPr>
        <p:spPr>
          <a:xfrm flipH="1">
            <a:off x="5454090" y="3911012"/>
            <a:ext cx="279488" cy="1010029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직사각형 30"/>
          <p:cNvSpPr/>
          <p:nvPr/>
        </p:nvSpPr>
        <p:spPr>
          <a:xfrm>
            <a:off x="3891520" y="2514803"/>
            <a:ext cx="15113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KOTRA –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컨설팅회사 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3827787" y="2441269"/>
            <a:ext cx="1558809" cy="403598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4" name="직선 연결선 33"/>
          <p:cNvCxnSpPr/>
          <p:nvPr/>
        </p:nvCxnSpPr>
        <p:spPr>
          <a:xfrm flipV="1">
            <a:off x="3401502" y="2670772"/>
            <a:ext cx="339704" cy="38189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6621355" y="4431353"/>
            <a:ext cx="22799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본사 </a:t>
            </a:r>
            <a:r>
              <a:rPr lang="ko-KR" altLang="en-US" sz="1200" dirty="0" smtClean="0">
                <a:solidFill>
                  <a:srgbClr val="0C9D74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▶</a:t>
            </a: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관할 무역관 </a:t>
            </a:r>
            <a:r>
              <a:rPr lang="ko-KR" altLang="en-US" sz="1200" dirty="0">
                <a:solidFill>
                  <a:srgbClr val="0C9D74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▶</a:t>
            </a: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컨설팅회사 </a:t>
            </a:r>
            <a:endParaRPr lang="ko-KR" altLang="en-US" sz="12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31271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직사각형 77"/>
          <p:cNvSpPr/>
          <p:nvPr/>
        </p:nvSpPr>
        <p:spPr>
          <a:xfrm>
            <a:off x="0" y="304794"/>
            <a:ext cx="9148773" cy="916178"/>
          </a:xfrm>
          <a:prstGeom prst="rect">
            <a:avLst/>
          </a:prstGeom>
          <a:solidFill>
            <a:srgbClr val="19936D">
              <a:alpha val="8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/>
              </a:solidFill>
            </a:endParaRPr>
          </a:p>
        </p:txBody>
      </p:sp>
      <p:pic>
        <p:nvPicPr>
          <p:cNvPr id="57" name="그림 5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25" r="35956"/>
          <a:stretch/>
        </p:blipFill>
        <p:spPr>
          <a:xfrm rot="5400000">
            <a:off x="6224644" y="2092885"/>
            <a:ext cx="3038845" cy="2265782"/>
          </a:xfrm>
          <a:prstGeom prst="rect">
            <a:avLst/>
          </a:prstGeom>
          <a:effectLst>
            <a:outerShdw blurRad="50800" dist="50800" dir="5400000" algn="ctr" rotWithShape="0">
              <a:srgbClr val="008000"/>
            </a:outerShdw>
          </a:effectLst>
        </p:spPr>
      </p:pic>
      <p:pic>
        <p:nvPicPr>
          <p:cNvPr id="58" name="그림 5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25" r="35956"/>
          <a:stretch/>
        </p:blipFill>
        <p:spPr>
          <a:xfrm rot="15300000">
            <a:off x="6426999" y="2230901"/>
            <a:ext cx="2668634" cy="1989749"/>
          </a:xfrm>
          <a:prstGeom prst="rect">
            <a:avLst/>
          </a:prstGeom>
          <a:effectLst>
            <a:outerShdw blurRad="50800" dist="50800" dir="5400000" algn="ctr" rotWithShape="0">
              <a:srgbClr val="008000"/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382345" y="624976"/>
            <a:ext cx="1691489" cy="5693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지원 절차</a:t>
            </a:r>
            <a:endParaRPr lang="ko-KR" altLang="en-US" sz="3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  <a:cs typeface="Segoe UI" panose="020B0502040204020203" pitchFamily="34" charset="0"/>
            </a:endParaRPr>
          </a:p>
        </p:txBody>
      </p:sp>
      <p:sp>
        <p:nvSpPr>
          <p:cNvPr id="10" name="텍스트 개체 틀 2"/>
          <p:cNvSpPr txBox="1">
            <a:spLocks/>
          </p:cNvSpPr>
          <p:nvPr/>
        </p:nvSpPr>
        <p:spPr>
          <a:xfrm>
            <a:off x="355250" y="402792"/>
            <a:ext cx="3998241" cy="50078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 </a:t>
            </a:r>
            <a:r>
              <a:rPr lang="ko-KR" altLang="en-US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해외진출 우리기업 구조조정컨설팅 </a:t>
            </a:r>
            <a:r>
              <a:rPr lang="ko-KR" alt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지원</a:t>
            </a:r>
            <a:endParaRPr lang="en-US" altLang="ko-K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  <a:cs typeface="Segoe UI" panose="020B0502040204020203" pitchFamily="34" charset="0"/>
            </a:endParaRPr>
          </a:p>
        </p:txBody>
      </p:sp>
      <p:cxnSp>
        <p:nvCxnSpPr>
          <p:cNvPr id="17" name="직선 연결선 16"/>
          <p:cNvCxnSpPr>
            <a:endCxn id="57" idx="2"/>
          </p:cNvCxnSpPr>
          <p:nvPr/>
        </p:nvCxnSpPr>
        <p:spPr>
          <a:xfrm flipV="1">
            <a:off x="0" y="3225777"/>
            <a:ext cx="6611176" cy="24450"/>
          </a:xfrm>
          <a:prstGeom prst="line">
            <a:avLst/>
          </a:prstGeom>
          <a:ln w="15875">
            <a:solidFill>
              <a:srgbClr val="A9A9A9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직사각형 17"/>
          <p:cNvSpPr/>
          <p:nvPr/>
        </p:nvSpPr>
        <p:spPr>
          <a:xfrm>
            <a:off x="418703" y="3330759"/>
            <a:ext cx="9412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신청기업</a:t>
            </a: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 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  <a:p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사업신청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863842" y="3203089"/>
            <a:ext cx="76723" cy="76723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4503846" y="3215320"/>
            <a:ext cx="76723" cy="76723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5733578" y="3203089"/>
            <a:ext cx="76723" cy="76723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6882045" y="2389060"/>
            <a:ext cx="1686796" cy="1722334"/>
          </a:xfrm>
          <a:prstGeom prst="ellipse">
            <a:avLst/>
          </a:prstGeom>
          <a:solidFill>
            <a:srgbClr val="19936D"/>
          </a:solidFill>
          <a:ln w="190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6981562" y="3018719"/>
            <a:ext cx="157607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컨설팅지원금 </a:t>
            </a:r>
            <a:endParaRPr lang="en-US" altLang="ko-KR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/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지급</a:t>
            </a:r>
            <a:endParaRPr lang="ko-KR" altLang="en-US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634593" y="1783377"/>
            <a:ext cx="30909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신청기업과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컨설팅회사 컨설팅수행계획 수립 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사업 신청 관련 서류 제출 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2851219" y="3330759"/>
            <a:ext cx="8899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컨설팅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협약체결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3296358" y="3212142"/>
            <a:ext cx="76723" cy="76723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3921283" y="3344843"/>
            <a:ext cx="11176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컨설팅 수행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5288586" y="3326237"/>
            <a:ext cx="8899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컨설팅 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  <a:p>
            <a:pPr algn="ctr"/>
            <a:r>
              <a:rPr lang="ko-KR" altLang="en-US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완료평가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3970183" y="5177480"/>
            <a:ext cx="2832827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200" b="1" dirty="0">
                <a:solidFill>
                  <a:srgbClr val="19936D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2</a:t>
            </a:r>
            <a:r>
              <a:rPr lang="ko-KR" altLang="en-US" sz="1200" b="1" dirty="0" smtClean="0">
                <a:solidFill>
                  <a:srgbClr val="19936D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차 심의위원회 개최</a:t>
            </a:r>
            <a:endParaRPr lang="en-US" altLang="ko-KR" sz="1200" b="1" dirty="0" smtClean="0">
              <a:solidFill>
                <a:srgbClr val="19936D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구조조정컨설팅 완료 평가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 </a:t>
            </a:r>
            <a:r>
              <a:rPr lang="ko-KR" alt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완료보고서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품질 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(</a:t>
            </a:r>
            <a:r>
              <a:rPr lang="ko-KR" alt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수행내용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일치 여부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증빙서류 적절성 등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컨설팅 수행을 위한 노력도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3852002" y="5017094"/>
            <a:ext cx="2948848" cy="1554168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직사각형 62"/>
          <p:cNvSpPr/>
          <p:nvPr/>
        </p:nvSpPr>
        <p:spPr>
          <a:xfrm>
            <a:off x="602822" y="1584554"/>
            <a:ext cx="3176304" cy="796971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8" name="직선 연결선 67"/>
          <p:cNvCxnSpPr/>
          <p:nvPr/>
        </p:nvCxnSpPr>
        <p:spPr>
          <a:xfrm flipV="1">
            <a:off x="980018" y="2428202"/>
            <a:ext cx="496142" cy="64145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직선 연결선 74"/>
          <p:cNvCxnSpPr/>
          <p:nvPr/>
        </p:nvCxnSpPr>
        <p:spPr>
          <a:xfrm flipH="1">
            <a:off x="5454090" y="3911012"/>
            <a:ext cx="279488" cy="1010029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직사각형 30"/>
          <p:cNvSpPr/>
          <p:nvPr/>
        </p:nvSpPr>
        <p:spPr>
          <a:xfrm>
            <a:off x="3891520" y="2514803"/>
            <a:ext cx="15113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KOTRA –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컨설팅회사 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3827787" y="2441269"/>
            <a:ext cx="1558809" cy="403598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4" name="직선 연결선 33"/>
          <p:cNvCxnSpPr/>
          <p:nvPr/>
        </p:nvCxnSpPr>
        <p:spPr>
          <a:xfrm flipV="1">
            <a:off x="3401502" y="2670772"/>
            <a:ext cx="339704" cy="38189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6621355" y="4431353"/>
            <a:ext cx="22799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본사 </a:t>
            </a:r>
            <a:r>
              <a:rPr lang="ko-KR" altLang="en-US" sz="1200" dirty="0" smtClean="0">
                <a:solidFill>
                  <a:srgbClr val="0C9D74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▶</a:t>
            </a: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관할 무역관 </a:t>
            </a:r>
            <a:r>
              <a:rPr lang="ko-KR" altLang="en-US" sz="1200" dirty="0">
                <a:solidFill>
                  <a:srgbClr val="0C9D74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▶</a:t>
            </a: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컨설팅회사 </a:t>
            </a:r>
            <a:endParaRPr lang="ko-KR" altLang="en-US" sz="12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75000"/>
              <a:lumOff val="25000"/>
              <a:alpha val="6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직사각형 48"/>
          <p:cNvSpPr/>
          <p:nvPr/>
        </p:nvSpPr>
        <p:spPr>
          <a:xfrm>
            <a:off x="1349627" y="3295368"/>
            <a:ext cx="15119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0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컨설팅지원금</a:t>
            </a:r>
            <a:endParaRPr lang="en-US" altLang="ko-KR" sz="2000" b="1" dirty="0" smtClean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  <a:p>
            <a:pPr algn="ctr"/>
            <a:r>
              <a:rPr lang="ko-KR" altLang="en-US" sz="20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적합성평가</a:t>
            </a:r>
            <a:endParaRPr lang="ko-KR" altLang="en-US" sz="20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50" name="타원 49"/>
          <p:cNvSpPr/>
          <p:nvPr/>
        </p:nvSpPr>
        <p:spPr>
          <a:xfrm>
            <a:off x="2105603" y="3186403"/>
            <a:ext cx="94289" cy="101321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705724" y="4769651"/>
            <a:ext cx="2941470" cy="1466217"/>
          </a:xfrm>
          <a:prstGeom prst="rect">
            <a:avLst/>
          </a:prstGeom>
          <a:solidFill>
            <a:schemeClr val="bg1">
              <a:alpha val="92000"/>
            </a:schemeClr>
          </a:solidFill>
          <a:ln w="127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직사각형 41"/>
          <p:cNvSpPr/>
          <p:nvPr/>
        </p:nvSpPr>
        <p:spPr>
          <a:xfrm>
            <a:off x="755396" y="4969890"/>
            <a:ext cx="2895344" cy="138499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400" b="1" dirty="0" smtClean="0">
                <a:solidFill>
                  <a:srgbClr val="19936D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1</a:t>
            </a:r>
            <a:r>
              <a:rPr lang="ko-KR" altLang="en-US" sz="1400" b="1" dirty="0" smtClean="0">
                <a:solidFill>
                  <a:srgbClr val="19936D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차 심의위원회 개최</a:t>
            </a:r>
            <a:endParaRPr lang="en-US" altLang="ko-KR" sz="1400" b="1" dirty="0" smtClean="0">
              <a:solidFill>
                <a:srgbClr val="19936D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구조조정컨설팅 적합성 평가</a:t>
            </a:r>
            <a:endParaRPr lang="en-US" altLang="ko-KR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</a:t>
            </a:r>
            <a:r>
              <a:rPr lang="ko-KR" altLang="en-US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지원비율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결정 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(30%~70%)</a:t>
            </a:r>
          </a:p>
          <a:p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</a:p>
          <a:p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지원대상 적합성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컨설팅 금액 적정성</a:t>
            </a:r>
            <a:endParaRPr lang="en-US" altLang="ko-KR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cxnSp>
        <p:nvCxnSpPr>
          <p:cNvPr id="43" name="직선 연결선 42"/>
          <p:cNvCxnSpPr/>
          <p:nvPr/>
        </p:nvCxnSpPr>
        <p:spPr>
          <a:xfrm>
            <a:off x="2105604" y="4003254"/>
            <a:ext cx="22320" cy="741945"/>
          </a:xfrm>
          <a:prstGeom prst="line">
            <a:avLst/>
          </a:prstGeom>
          <a:ln w="12700" cap="flat" cmpd="sng" algn="ctr">
            <a:solidFill>
              <a:schemeClr val="bg1">
                <a:lumMod val="95000"/>
              </a:schemeClr>
            </a:solidFill>
            <a:prstDash val="sysDot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" t="876" r="1398" b="1437"/>
          <a:stretch/>
        </p:blipFill>
        <p:spPr>
          <a:xfrm>
            <a:off x="4017627" y="699591"/>
            <a:ext cx="4596938" cy="5536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755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직사각형 77"/>
          <p:cNvSpPr/>
          <p:nvPr/>
        </p:nvSpPr>
        <p:spPr>
          <a:xfrm>
            <a:off x="0" y="304794"/>
            <a:ext cx="9148773" cy="916178"/>
          </a:xfrm>
          <a:prstGeom prst="rect">
            <a:avLst/>
          </a:prstGeom>
          <a:solidFill>
            <a:srgbClr val="19936D">
              <a:alpha val="8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/>
              </a:solidFill>
            </a:endParaRPr>
          </a:p>
        </p:txBody>
      </p:sp>
      <p:pic>
        <p:nvPicPr>
          <p:cNvPr id="57" name="그림 5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25" r="35956"/>
          <a:stretch/>
        </p:blipFill>
        <p:spPr>
          <a:xfrm rot="5400000">
            <a:off x="6224644" y="2092885"/>
            <a:ext cx="3038845" cy="2265782"/>
          </a:xfrm>
          <a:prstGeom prst="rect">
            <a:avLst/>
          </a:prstGeom>
          <a:effectLst>
            <a:outerShdw blurRad="50800" dist="50800" dir="5400000" algn="ctr" rotWithShape="0">
              <a:srgbClr val="008000"/>
            </a:outerShdw>
          </a:effectLst>
        </p:spPr>
      </p:pic>
      <p:pic>
        <p:nvPicPr>
          <p:cNvPr id="58" name="그림 5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25" r="35956"/>
          <a:stretch/>
        </p:blipFill>
        <p:spPr>
          <a:xfrm rot="15300000">
            <a:off x="6426999" y="2230901"/>
            <a:ext cx="2668634" cy="1989749"/>
          </a:xfrm>
          <a:prstGeom prst="rect">
            <a:avLst/>
          </a:prstGeom>
          <a:effectLst>
            <a:outerShdw blurRad="50800" dist="50800" dir="5400000" algn="ctr" rotWithShape="0">
              <a:srgbClr val="008000"/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382345" y="624976"/>
            <a:ext cx="1691489" cy="5693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지원 절차</a:t>
            </a:r>
            <a:endParaRPr lang="ko-KR" altLang="en-US" sz="3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  <a:cs typeface="Segoe UI" panose="020B0502040204020203" pitchFamily="34" charset="0"/>
            </a:endParaRPr>
          </a:p>
        </p:txBody>
      </p:sp>
      <p:sp>
        <p:nvSpPr>
          <p:cNvPr id="10" name="텍스트 개체 틀 2"/>
          <p:cNvSpPr txBox="1">
            <a:spLocks/>
          </p:cNvSpPr>
          <p:nvPr/>
        </p:nvSpPr>
        <p:spPr>
          <a:xfrm>
            <a:off x="355250" y="402792"/>
            <a:ext cx="3998241" cy="50078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 </a:t>
            </a:r>
            <a:r>
              <a:rPr lang="ko-KR" altLang="en-US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해외진출 우리기업 구조조정컨설팅 </a:t>
            </a:r>
            <a:r>
              <a:rPr lang="ko-KR" alt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지원</a:t>
            </a:r>
            <a:endParaRPr lang="en-US" altLang="ko-K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  <a:cs typeface="Segoe UI" panose="020B0502040204020203" pitchFamily="34" charset="0"/>
            </a:endParaRPr>
          </a:p>
        </p:txBody>
      </p:sp>
      <p:cxnSp>
        <p:nvCxnSpPr>
          <p:cNvPr id="17" name="직선 연결선 16"/>
          <p:cNvCxnSpPr>
            <a:endCxn id="57" idx="2"/>
          </p:cNvCxnSpPr>
          <p:nvPr/>
        </p:nvCxnSpPr>
        <p:spPr>
          <a:xfrm flipV="1">
            <a:off x="0" y="3225777"/>
            <a:ext cx="6611176" cy="24450"/>
          </a:xfrm>
          <a:prstGeom prst="line">
            <a:avLst/>
          </a:prstGeom>
          <a:ln w="15875">
            <a:solidFill>
              <a:srgbClr val="A9A9A9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직사각형 17"/>
          <p:cNvSpPr/>
          <p:nvPr/>
        </p:nvSpPr>
        <p:spPr>
          <a:xfrm>
            <a:off x="418703" y="3330759"/>
            <a:ext cx="9412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신청기업</a:t>
            </a: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 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  <a:p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사업신청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863842" y="3203089"/>
            <a:ext cx="76723" cy="76723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4503846" y="3215320"/>
            <a:ext cx="76723" cy="76723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5733578" y="3203089"/>
            <a:ext cx="76723" cy="76723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6882045" y="2389060"/>
            <a:ext cx="1686796" cy="1722334"/>
          </a:xfrm>
          <a:prstGeom prst="ellipse">
            <a:avLst/>
          </a:prstGeom>
          <a:solidFill>
            <a:srgbClr val="19936D"/>
          </a:solidFill>
          <a:ln w="190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6981562" y="3018719"/>
            <a:ext cx="157607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컨설팅지원금 </a:t>
            </a:r>
            <a:endParaRPr lang="en-US" altLang="ko-KR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/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지급</a:t>
            </a:r>
            <a:endParaRPr lang="ko-KR" altLang="en-US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634593" y="1783377"/>
            <a:ext cx="30909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신청기업과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컨설팅회사 컨설팅수행계획 수립 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사업 신청 관련 서류 제출 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2851219" y="3330759"/>
            <a:ext cx="8899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컨설팅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협약체결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3296358" y="3212142"/>
            <a:ext cx="76723" cy="76723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3921283" y="3344843"/>
            <a:ext cx="11176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컨설팅 수행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5288586" y="3326237"/>
            <a:ext cx="8899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컨설팅 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  <a:p>
            <a:pPr algn="ctr"/>
            <a:r>
              <a:rPr lang="ko-KR" altLang="en-US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완료평가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3970183" y="5177480"/>
            <a:ext cx="2832827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200" b="1" dirty="0">
                <a:solidFill>
                  <a:srgbClr val="19936D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2</a:t>
            </a:r>
            <a:r>
              <a:rPr lang="ko-KR" altLang="en-US" sz="1200" b="1" dirty="0" smtClean="0">
                <a:solidFill>
                  <a:srgbClr val="19936D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차 심의위원회 개최</a:t>
            </a:r>
            <a:endParaRPr lang="en-US" altLang="ko-KR" sz="1200" b="1" dirty="0" smtClean="0">
              <a:solidFill>
                <a:srgbClr val="19936D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구조조정컨설팅 완료 평가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 </a:t>
            </a:r>
            <a:r>
              <a:rPr lang="ko-KR" alt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완료보고서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품질 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(</a:t>
            </a:r>
            <a:r>
              <a:rPr lang="ko-KR" alt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수행내용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일치 여부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증빙서류 적절성 등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컨설팅 수행을 위한 노력도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3852002" y="5017094"/>
            <a:ext cx="2948848" cy="1554168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직사각형 62"/>
          <p:cNvSpPr/>
          <p:nvPr/>
        </p:nvSpPr>
        <p:spPr>
          <a:xfrm>
            <a:off x="602822" y="1584554"/>
            <a:ext cx="3176304" cy="796971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8" name="직선 연결선 67"/>
          <p:cNvCxnSpPr/>
          <p:nvPr/>
        </p:nvCxnSpPr>
        <p:spPr>
          <a:xfrm flipV="1">
            <a:off x="980018" y="2428202"/>
            <a:ext cx="496142" cy="64145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직선 연결선 74"/>
          <p:cNvCxnSpPr/>
          <p:nvPr/>
        </p:nvCxnSpPr>
        <p:spPr>
          <a:xfrm flipH="1">
            <a:off x="5454090" y="3911012"/>
            <a:ext cx="279488" cy="1010029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직사각형 30"/>
          <p:cNvSpPr/>
          <p:nvPr/>
        </p:nvSpPr>
        <p:spPr>
          <a:xfrm>
            <a:off x="3891520" y="2514803"/>
            <a:ext cx="15113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KOTRA –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컨설팅회사 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3827787" y="2441269"/>
            <a:ext cx="1558809" cy="403598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4" name="직선 연결선 33"/>
          <p:cNvCxnSpPr/>
          <p:nvPr/>
        </p:nvCxnSpPr>
        <p:spPr>
          <a:xfrm flipV="1">
            <a:off x="3401502" y="2670772"/>
            <a:ext cx="339704" cy="38189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6621355" y="4431353"/>
            <a:ext cx="22799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본사 </a:t>
            </a:r>
            <a:r>
              <a:rPr lang="ko-KR" altLang="en-US" sz="1200" dirty="0" smtClean="0">
                <a:solidFill>
                  <a:srgbClr val="0C9D74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▶</a:t>
            </a: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관할 무역관 </a:t>
            </a:r>
            <a:r>
              <a:rPr lang="ko-KR" altLang="en-US" sz="1200" dirty="0">
                <a:solidFill>
                  <a:srgbClr val="0C9D74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▶</a:t>
            </a: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컨설팅회사 </a:t>
            </a:r>
            <a:endParaRPr lang="ko-KR" altLang="en-US" sz="12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705724" y="4769651"/>
            <a:ext cx="2941470" cy="1466217"/>
          </a:xfrm>
          <a:prstGeom prst="rect">
            <a:avLst/>
          </a:prstGeom>
          <a:solidFill>
            <a:schemeClr val="bg1">
              <a:alpha val="72000"/>
            </a:schemeClr>
          </a:solidFill>
          <a:ln w="127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직사각형 41"/>
          <p:cNvSpPr/>
          <p:nvPr/>
        </p:nvSpPr>
        <p:spPr>
          <a:xfrm>
            <a:off x="755396" y="4969890"/>
            <a:ext cx="2895344" cy="138499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400" b="1" dirty="0" smtClean="0">
                <a:solidFill>
                  <a:srgbClr val="19936D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1</a:t>
            </a:r>
            <a:r>
              <a:rPr lang="ko-KR" altLang="en-US" sz="1400" b="1" dirty="0" smtClean="0">
                <a:solidFill>
                  <a:srgbClr val="19936D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차 심의위원회 개최</a:t>
            </a:r>
            <a:endParaRPr lang="en-US" altLang="ko-KR" sz="1400" b="1" dirty="0" smtClean="0">
              <a:solidFill>
                <a:srgbClr val="19936D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구조조정컨설팅 적합성 평가</a:t>
            </a:r>
            <a:endParaRPr lang="en-US" altLang="ko-KR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</a:t>
            </a:r>
            <a:r>
              <a:rPr lang="ko-KR" altLang="en-US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지원비율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결정 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(30%~70%)</a:t>
            </a:r>
          </a:p>
          <a:p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</a:p>
          <a:p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지원대상 적합성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컨설팅 금액 적정성</a:t>
            </a:r>
            <a:endParaRPr lang="en-US" altLang="ko-KR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cxnSp>
        <p:nvCxnSpPr>
          <p:cNvPr id="43" name="직선 연결선 42"/>
          <p:cNvCxnSpPr/>
          <p:nvPr/>
        </p:nvCxnSpPr>
        <p:spPr>
          <a:xfrm>
            <a:off x="2105604" y="4003254"/>
            <a:ext cx="22320" cy="741945"/>
          </a:xfrm>
          <a:prstGeom prst="line">
            <a:avLst/>
          </a:prstGeom>
          <a:ln w="12700" cap="flat" cmpd="sng" algn="ctr">
            <a:solidFill>
              <a:schemeClr val="bg1">
                <a:lumMod val="95000"/>
              </a:schemeClr>
            </a:solidFill>
            <a:prstDash val="sysDot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" t="876" r="1398" b="1437"/>
          <a:stretch/>
        </p:blipFill>
        <p:spPr>
          <a:xfrm>
            <a:off x="4017627" y="699591"/>
            <a:ext cx="4596938" cy="5536277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85000"/>
              <a:lumOff val="15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직사각형 48"/>
          <p:cNvSpPr/>
          <p:nvPr/>
        </p:nvSpPr>
        <p:spPr>
          <a:xfrm>
            <a:off x="1349627" y="3295368"/>
            <a:ext cx="15119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0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컨설팅지원금</a:t>
            </a:r>
            <a:endParaRPr lang="en-US" altLang="ko-KR" sz="2000" b="1" dirty="0" smtClean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  <a:p>
            <a:pPr algn="ctr"/>
            <a:r>
              <a:rPr lang="ko-KR" altLang="en-US" sz="20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적합성평가</a:t>
            </a:r>
            <a:endParaRPr lang="ko-KR" altLang="en-US" sz="20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50" name="타원 49"/>
          <p:cNvSpPr/>
          <p:nvPr/>
        </p:nvSpPr>
        <p:spPr>
          <a:xfrm>
            <a:off x="2105603" y="3186403"/>
            <a:ext cx="94289" cy="101321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pic>
        <p:nvPicPr>
          <p:cNvPr id="35" name="그림 3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2" t="3526" r="1481" b="2983"/>
          <a:stretch/>
        </p:blipFill>
        <p:spPr>
          <a:xfrm>
            <a:off x="2955869" y="3208736"/>
            <a:ext cx="5744094" cy="2801389"/>
          </a:xfrm>
          <a:prstGeom prst="rect">
            <a:avLst/>
          </a:prstGeom>
          <a:ln w="19050">
            <a:solidFill>
              <a:srgbClr val="F96B2B">
                <a:alpha val="70000"/>
              </a:srgbClr>
            </a:solidFill>
          </a:ln>
        </p:spPr>
      </p:pic>
    </p:spTree>
    <p:extLst>
      <p:ext uri="{BB962C8B-B14F-4D97-AF65-F5344CB8AC3E}">
        <p14:creationId xmlns:p14="http://schemas.microsoft.com/office/powerpoint/2010/main" val="2143460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직사각형 77"/>
          <p:cNvSpPr/>
          <p:nvPr/>
        </p:nvSpPr>
        <p:spPr>
          <a:xfrm>
            <a:off x="0" y="304794"/>
            <a:ext cx="9148773" cy="916178"/>
          </a:xfrm>
          <a:prstGeom prst="rect">
            <a:avLst/>
          </a:prstGeom>
          <a:solidFill>
            <a:srgbClr val="19936D">
              <a:alpha val="8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/>
              </a:solidFill>
            </a:endParaRPr>
          </a:p>
        </p:txBody>
      </p:sp>
      <p:pic>
        <p:nvPicPr>
          <p:cNvPr id="57" name="그림 5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25" r="35956"/>
          <a:stretch/>
        </p:blipFill>
        <p:spPr>
          <a:xfrm rot="5400000">
            <a:off x="6224644" y="2092885"/>
            <a:ext cx="3038845" cy="2265782"/>
          </a:xfrm>
          <a:prstGeom prst="rect">
            <a:avLst/>
          </a:prstGeom>
          <a:effectLst>
            <a:outerShdw blurRad="50800" dist="50800" dir="5400000" algn="ctr" rotWithShape="0">
              <a:srgbClr val="008000"/>
            </a:outerShdw>
          </a:effectLst>
        </p:spPr>
      </p:pic>
      <p:pic>
        <p:nvPicPr>
          <p:cNvPr id="58" name="그림 5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25" r="35956"/>
          <a:stretch/>
        </p:blipFill>
        <p:spPr>
          <a:xfrm rot="15300000">
            <a:off x="6426999" y="2230901"/>
            <a:ext cx="2668634" cy="1989749"/>
          </a:xfrm>
          <a:prstGeom prst="rect">
            <a:avLst/>
          </a:prstGeom>
          <a:effectLst>
            <a:outerShdw blurRad="50800" dist="50800" dir="5400000" algn="ctr" rotWithShape="0">
              <a:srgbClr val="008000"/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382345" y="624976"/>
            <a:ext cx="1691489" cy="5693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지원 절차</a:t>
            </a:r>
            <a:endParaRPr lang="ko-KR" altLang="en-US" sz="3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  <a:cs typeface="Segoe UI" panose="020B0502040204020203" pitchFamily="34" charset="0"/>
            </a:endParaRPr>
          </a:p>
        </p:txBody>
      </p:sp>
      <p:sp>
        <p:nvSpPr>
          <p:cNvPr id="10" name="텍스트 개체 틀 2"/>
          <p:cNvSpPr txBox="1">
            <a:spLocks/>
          </p:cNvSpPr>
          <p:nvPr/>
        </p:nvSpPr>
        <p:spPr>
          <a:xfrm>
            <a:off x="355250" y="402792"/>
            <a:ext cx="3998241" cy="50078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 </a:t>
            </a:r>
            <a:r>
              <a:rPr lang="ko-KR" altLang="en-US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해외진출 우리기업 구조조정컨설팅 </a:t>
            </a:r>
            <a:r>
              <a:rPr lang="ko-KR" alt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지원</a:t>
            </a:r>
            <a:endParaRPr lang="en-US" altLang="ko-K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  <a:cs typeface="Segoe UI" panose="020B0502040204020203" pitchFamily="34" charset="0"/>
            </a:endParaRPr>
          </a:p>
        </p:txBody>
      </p:sp>
      <p:cxnSp>
        <p:nvCxnSpPr>
          <p:cNvPr id="17" name="직선 연결선 16"/>
          <p:cNvCxnSpPr>
            <a:endCxn id="57" idx="2"/>
          </p:cNvCxnSpPr>
          <p:nvPr/>
        </p:nvCxnSpPr>
        <p:spPr>
          <a:xfrm flipV="1">
            <a:off x="0" y="3225777"/>
            <a:ext cx="6611176" cy="24450"/>
          </a:xfrm>
          <a:prstGeom prst="line">
            <a:avLst/>
          </a:prstGeom>
          <a:ln w="15875">
            <a:solidFill>
              <a:srgbClr val="A9A9A9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직사각형 17"/>
          <p:cNvSpPr/>
          <p:nvPr/>
        </p:nvSpPr>
        <p:spPr>
          <a:xfrm>
            <a:off x="418703" y="3330759"/>
            <a:ext cx="9412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신청기업</a:t>
            </a: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 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  <a:p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사업신청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863842" y="3203089"/>
            <a:ext cx="76723" cy="76723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4503846" y="3215320"/>
            <a:ext cx="76723" cy="76723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5733578" y="3203089"/>
            <a:ext cx="76723" cy="76723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6882045" y="2389060"/>
            <a:ext cx="1686796" cy="1722334"/>
          </a:xfrm>
          <a:prstGeom prst="ellipse">
            <a:avLst/>
          </a:prstGeom>
          <a:solidFill>
            <a:srgbClr val="19936D"/>
          </a:solidFill>
          <a:ln w="190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6981562" y="3018719"/>
            <a:ext cx="157607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컨설팅지원금 </a:t>
            </a:r>
            <a:endParaRPr lang="en-US" altLang="ko-KR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/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지급</a:t>
            </a:r>
            <a:endParaRPr lang="ko-KR" altLang="en-US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634593" y="1783377"/>
            <a:ext cx="30909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신청기업과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컨설팅회사 컨설팅수행계획 수립 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사업 신청 관련 서류 제출 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1525955" y="3330759"/>
            <a:ext cx="12522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컨설팅지원금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  <a:p>
            <a:pPr algn="ctr"/>
            <a:r>
              <a:rPr lang="ko-KR" altLang="en-US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적합성평가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50" name="타원 49"/>
          <p:cNvSpPr/>
          <p:nvPr/>
        </p:nvSpPr>
        <p:spPr>
          <a:xfrm>
            <a:off x="2121817" y="3212142"/>
            <a:ext cx="76723" cy="76723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2851219" y="3330759"/>
            <a:ext cx="8899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컨설팅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협약체결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3296358" y="3212142"/>
            <a:ext cx="76723" cy="76723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3921283" y="3344843"/>
            <a:ext cx="11176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컨설팅 수행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5288586" y="3326237"/>
            <a:ext cx="8899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컨설팅 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  <a:p>
            <a:pPr algn="ctr"/>
            <a:r>
              <a:rPr lang="ko-KR" altLang="en-US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완료평가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767792" y="4921041"/>
            <a:ext cx="257474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200" b="1" dirty="0" smtClean="0">
                <a:solidFill>
                  <a:srgbClr val="19936D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1</a:t>
            </a:r>
            <a:r>
              <a:rPr lang="ko-KR" altLang="en-US" sz="1200" b="1" dirty="0" smtClean="0">
                <a:solidFill>
                  <a:srgbClr val="19936D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차 심의위원회 개최</a:t>
            </a:r>
            <a:endParaRPr lang="en-US" altLang="ko-KR" sz="1200" b="1" dirty="0" smtClean="0">
              <a:solidFill>
                <a:srgbClr val="19936D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구조조정컨설팅 적합성 평가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</a:t>
            </a:r>
            <a:r>
              <a:rPr lang="ko-KR" alt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지원비율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결정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(30%~70%)</a:t>
            </a:r>
          </a:p>
          <a:p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지원대상 적합성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컨설팅 금액 적정성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3970183" y="5177480"/>
            <a:ext cx="2832827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200" b="1" dirty="0">
                <a:solidFill>
                  <a:srgbClr val="19936D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2</a:t>
            </a:r>
            <a:r>
              <a:rPr lang="ko-KR" altLang="en-US" sz="1200" b="1" dirty="0" smtClean="0">
                <a:solidFill>
                  <a:srgbClr val="19936D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차 심의위원회 개최</a:t>
            </a:r>
            <a:endParaRPr lang="en-US" altLang="ko-KR" sz="1200" b="1" dirty="0" smtClean="0">
              <a:solidFill>
                <a:srgbClr val="19936D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구조조정컨설팅 완료 평가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 </a:t>
            </a:r>
            <a:r>
              <a:rPr lang="ko-KR" alt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완료보고서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품질 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(</a:t>
            </a:r>
            <a:r>
              <a:rPr lang="ko-KR" alt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수행내용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일치 여부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증빙서류 적절성 등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컨설팅 수행을 위한 노력도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672913" y="4745198"/>
            <a:ext cx="2684469" cy="1435559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2" name="직사각형 61"/>
          <p:cNvSpPr/>
          <p:nvPr/>
        </p:nvSpPr>
        <p:spPr>
          <a:xfrm>
            <a:off x="3852002" y="5017094"/>
            <a:ext cx="2948848" cy="1554168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직사각형 62"/>
          <p:cNvSpPr/>
          <p:nvPr/>
        </p:nvSpPr>
        <p:spPr>
          <a:xfrm>
            <a:off x="602822" y="1584554"/>
            <a:ext cx="3176304" cy="796971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8" name="직선 연결선 67"/>
          <p:cNvCxnSpPr/>
          <p:nvPr/>
        </p:nvCxnSpPr>
        <p:spPr>
          <a:xfrm flipV="1">
            <a:off x="980018" y="2428202"/>
            <a:ext cx="496142" cy="64145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직선 연결선 68"/>
          <p:cNvCxnSpPr>
            <a:stCxn id="49" idx="2"/>
          </p:cNvCxnSpPr>
          <p:nvPr/>
        </p:nvCxnSpPr>
        <p:spPr>
          <a:xfrm flipH="1">
            <a:off x="1975774" y="3915534"/>
            <a:ext cx="176315" cy="744017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직선 연결선 74"/>
          <p:cNvCxnSpPr/>
          <p:nvPr/>
        </p:nvCxnSpPr>
        <p:spPr>
          <a:xfrm flipH="1">
            <a:off x="5454090" y="3911012"/>
            <a:ext cx="279488" cy="1010029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직사각형 30"/>
          <p:cNvSpPr/>
          <p:nvPr/>
        </p:nvSpPr>
        <p:spPr>
          <a:xfrm>
            <a:off x="3891520" y="2514803"/>
            <a:ext cx="15113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KOTRA –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컨설팅회사 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3827787" y="2441269"/>
            <a:ext cx="1558809" cy="403598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4" name="직선 연결선 33"/>
          <p:cNvCxnSpPr/>
          <p:nvPr/>
        </p:nvCxnSpPr>
        <p:spPr>
          <a:xfrm flipV="1">
            <a:off x="3401502" y="2670772"/>
            <a:ext cx="339704" cy="38189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6621355" y="4431353"/>
            <a:ext cx="22799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본사 </a:t>
            </a:r>
            <a:r>
              <a:rPr lang="ko-KR" altLang="en-US" sz="1200" dirty="0" smtClean="0">
                <a:solidFill>
                  <a:srgbClr val="0C9D74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▶</a:t>
            </a: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관할 무역관 </a:t>
            </a:r>
            <a:r>
              <a:rPr lang="ko-KR" altLang="en-US" sz="1200" dirty="0">
                <a:solidFill>
                  <a:srgbClr val="0C9D74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▶</a:t>
            </a: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컨설팅회사 </a:t>
            </a:r>
            <a:endParaRPr lang="ko-KR" altLang="en-US" sz="12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71015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직사각형 77"/>
          <p:cNvSpPr/>
          <p:nvPr/>
        </p:nvSpPr>
        <p:spPr>
          <a:xfrm>
            <a:off x="0" y="304794"/>
            <a:ext cx="9148773" cy="916178"/>
          </a:xfrm>
          <a:prstGeom prst="rect">
            <a:avLst/>
          </a:prstGeom>
          <a:solidFill>
            <a:srgbClr val="19936D">
              <a:alpha val="8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/>
              </a:solidFill>
            </a:endParaRPr>
          </a:p>
        </p:txBody>
      </p:sp>
      <p:pic>
        <p:nvPicPr>
          <p:cNvPr id="57" name="그림 5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25" r="35956"/>
          <a:stretch/>
        </p:blipFill>
        <p:spPr>
          <a:xfrm rot="5400000">
            <a:off x="6224644" y="2092885"/>
            <a:ext cx="3038845" cy="2265782"/>
          </a:xfrm>
          <a:prstGeom prst="rect">
            <a:avLst/>
          </a:prstGeom>
          <a:effectLst>
            <a:outerShdw blurRad="50800" dist="50800" dir="5400000" algn="ctr" rotWithShape="0">
              <a:srgbClr val="008000"/>
            </a:outerShdw>
          </a:effectLst>
        </p:spPr>
      </p:pic>
      <p:pic>
        <p:nvPicPr>
          <p:cNvPr id="58" name="그림 5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25" r="35956"/>
          <a:stretch/>
        </p:blipFill>
        <p:spPr>
          <a:xfrm rot="15300000">
            <a:off x="6426999" y="2230901"/>
            <a:ext cx="2668634" cy="1989749"/>
          </a:xfrm>
          <a:prstGeom prst="rect">
            <a:avLst/>
          </a:prstGeom>
          <a:effectLst>
            <a:outerShdw blurRad="50800" dist="50800" dir="5400000" algn="ctr" rotWithShape="0">
              <a:srgbClr val="008000"/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382345" y="624976"/>
            <a:ext cx="1691489" cy="5693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지원 절차</a:t>
            </a:r>
            <a:endParaRPr lang="ko-KR" altLang="en-US" sz="3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  <a:cs typeface="Segoe UI" panose="020B0502040204020203" pitchFamily="34" charset="0"/>
            </a:endParaRPr>
          </a:p>
        </p:txBody>
      </p:sp>
      <p:sp>
        <p:nvSpPr>
          <p:cNvPr id="10" name="텍스트 개체 틀 2"/>
          <p:cNvSpPr txBox="1">
            <a:spLocks/>
          </p:cNvSpPr>
          <p:nvPr/>
        </p:nvSpPr>
        <p:spPr>
          <a:xfrm>
            <a:off x="355250" y="402792"/>
            <a:ext cx="3998241" cy="50078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 </a:t>
            </a:r>
            <a:r>
              <a:rPr lang="ko-KR" altLang="en-US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해외진출 우리기업 구조조정컨설팅 </a:t>
            </a:r>
            <a:r>
              <a:rPr lang="ko-KR" alt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지원</a:t>
            </a:r>
            <a:endParaRPr lang="en-US" altLang="ko-K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  <a:cs typeface="Segoe UI" panose="020B0502040204020203" pitchFamily="34" charset="0"/>
            </a:endParaRPr>
          </a:p>
        </p:txBody>
      </p:sp>
      <p:cxnSp>
        <p:nvCxnSpPr>
          <p:cNvPr id="17" name="직선 연결선 16"/>
          <p:cNvCxnSpPr>
            <a:endCxn id="57" idx="2"/>
          </p:cNvCxnSpPr>
          <p:nvPr/>
        </p:nvCxnSpPr>
        <p:spPr>
          <a:xfrm flipV="1">
            <a:off x="0" y="3225777"/>
            <a:ext cx="6611176" cy="24450"/>
          </a:xfrm>
          <a:prstGeom prst="line">
            <a:avLst/>
          </a:prstGeom>
          <a:ln w="15875">
            <a:solidFill>
              <a:srgbClr val="A9A9A9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직사각형 17"/>
          <p:cNvSpPr/>
          <p:nvPr/>
        </p:nvSpPr>
        <p:spPr>
          <a:xfrm>
            <a:off x="418703" y="3330759"/>
            <a:ext cx="9412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신청기업</a:t>
            </a: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 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  <a:p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사업신청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863842" y="3203089"/>
            <a:ext cx="76723" cy="76723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4503846" y="3215320"/>
            <a:ext cx="76723" cy="76723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6882045" y="2389060"/>
            <a:ext cx="1686796" cy="1722334"/>
          </a:xfrm>
          <a:prstGeom prst="ellipse">
            <a:avLst/>
          </a:prstGeom>
          <a:solidFill>
            <a:srgbClr val="19936D"/>
          </a:solidFill>
          <a:ln w="190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6981562" y="3018719"/>
            <a:ext cx="157607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컨설팅지원금 </a:t>
            </a:r>
            <a:endParaRPr lang="en-US" altLang="ko-KR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/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지급</a:t>
            </a:r>
            <a:endParaRPr lang="ko-KR" altLang="en-US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634593" y="1783377"/>
            <a:ext cx="30909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신청기업과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컨설팅회사 컨설팅수행계획 수립 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사업 신청 관련 서류 제출 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1525955" y="3330759"/>
            <a:ext cx="12522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컨설팅지원금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  <a:p>
            <a:pPr algn="ctr"/>
            <a:r>
              <a:rPr lang="ko-KR" altLang="en-US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적합성평가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50" name="타원 49"/>
          <p:cNvSpPr/>
          <p:nvPr/>
        </p:nvSpPr>
        <p:spPr>
          <a:xfrm>
            <a:off x="2121817" y="3212142"/>
            <a:ext cx="76723" cy="76723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2851219" y="3330759"/>
            <a:ext cx="8899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컨설팅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협약체결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3296358" y="3212142"/>
            <a:ext cx="76723" cy="76723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3921283" y="3344843"/>
            <a:ext cx="11176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컨설팅 수행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767792" y="4921041"/>
            <a:ext cx="257474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200" b="1" dirty="0" smtClean="0">
                <a:solidFill>
                  <a:srgbClr val="19936D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1</a:t>
            </a:r>
            <a:r>
              <a:rPr lang="ko-KR" altLang="en-US" sz="1200" b="1" dirty="0" smtClean="0">
                <a:solidFill>
                  <a:srgbClr val="19936D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차 심의위원회 개최</a:t>
            </a:r>
            <a:endParaRPr lang="en-US" altLang="ko-KR" sz="1200" b="1" dirty="0" smtClean="0">
              <a:solidFill>
                <a:srgbClr val="19936D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구조조정컨설팅 적합성 평가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</a:t>
            </a:r>
            <a:r>
              <a:rPr lang="ko-KR" alt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지원비율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결정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(30%~70%)</a:t>
            </a:r>
          </a:p>
          <a:p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지원대상 적합성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컨설팅 금액 적정성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672913" y="4745198"/>
            <a:ext cx="2684469" cy="1435559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직사각형 62"/>
          <p:cNvSpPr/>
          <p:nvPr/>
        </p:nvSpPr>
        <p:spPr>
          <a:xfrm>
            <a:off x="602822" y="1584554"/>
            <a:ext cx="3176304" cy="796971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8" name="직선 연결선 67"/>
          <p:cNvCxnSpPr/>
          <p:nvPr/>
        </p:nvCxnSpPr>
        <p:spPr>
          <a:xfrm flipV="1">
            <a:off x="980018" y="2428202"/>
            <a:ext cx="496142" cy="64145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직선 연결선 68"/>
          <p:cNvCxnSpPr>
            <a:stCxn id="49" idx="2"/>
          </p:cNvCxnSpPr>
          <p:nvPr/>
        </p:nvCxnSpPr>
        <p:spPr>
          <a:xfrm flipH="1">
            <a:off x="1975774" y="3915534"/>
            <a:ext cx="176315" cy="744017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직사각형 30"/>
          <p:cNvSpPr/>
          <p:nvPr/>
        </p:nvSpPr>
        <p:spPr>
          <a:xfrm>
            <a:off x="3891520" y="2514803"/>
            <a:ext cx="15113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KOTRA –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컨설팅회사 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3827787" y="2441269"/>
            <a:ext cx="1558809" cy="403598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4" name="직선 연결선 33"/>
          <p:cNvCxnSpPr/>
          <p:nvPr/>
        </p:nvCxnSpPr>
        <p:spPr>
          <a:xfrm flipV="1">
            <a:off x="3401502" y="2670772"/>
            <a:ext cx="339704" cy="38189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6621355" y="4431353"/>
            <a:ext cx="22799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본사 </a:t>
            </a:r>
            <a:r>
              <a:rPr lang="ko-KR" altLang="en-US" sz="1200" dirty="0" smtClean="0">
                <a:solidFill>
                  <a:srgbClr val="0C9D74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▶</a:t>
            </a: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관할 무역관 </a:t>
            </a:r>
            <a:r>
              <a:rPr lang="ko-KR" altLang="en-US" sz="1200" dirty="0">
                <a:solidFill>
                  <a:srgbClr val="0C9D74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▶</a:t>
            </a: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컨설팅회사 </a:t>
            </a:r>
            <a:endParaRPr lang="ko-KR" altLang="en-US" sz="12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4773" y="0"/>
            <a:ext cx="9144000" cy="6858000"/>
          </a:xfrm>
          <a:prstGeom prst="rect">
            <a:avLst/>
          </a:prstGeom>
          <a:solidFill>
            <a:schemeClr val="tx1">
              <a:lumMod val="65000"/>
              <a:lumOff val="35000"/>
              <a:alpha val="6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직사각형 53"/>
          <p:cNvSpPr/>
          <p:nvPr/>
        </p:nvSpPr>
        <p:spPr>
          <a:xfrm>
            <a:off x="5198817" y="3326237"/>
            <a:ext cx="10695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0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컨설팅 </a:t>
            </a:r>
            <a:endParaRPr lang="en-US" altLang="ko-KR" sz="2000" b="1" dirty="0" smtClean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  <a:p>
            <a:pPr algn="ctr"/>
            <a:r>
              <a:rPr lang="ko-KR" altLang="en-US" sz="20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완료평가</a:t>
            </a:r>
            <a:endParaRPr lang="ko-KR" altLang="en-US" sz="20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5600640" y="4702140"/>
            <a:ext cx="3160975" cy="1612155"/>
          </a:xfrm>
          <a:prstGeom prst="rect">
            <a:avLst/>
          </a:prstGeom>
          <a:solidFill>
            <a:schemeClr val="bg1">
              <a:alpha val="92000"/>
            </a:schemeClr>
          </a:solidFill>
          <a:ln w="127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직사각형 55"/>
          <p:cNvSpPr/>
          <p:nvPr/>
        </p:nvSpPr>
        <p:spPr>
          <a:xfrm>
            <a:off x="5591386" y="4792402"/>
            <a:ext cx="334701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400" b="1" dirty="0">
                <a:solidFill>
                  <a:srgbClr val="19936D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2</a:t>
            </a:r>
            <a:r>
              <a:rPr lang="ko-KR" altLang="en-US" sz="1400" b="1" dirty="0" smtClean="0">
                <a:solidFill>
                  <a:srgbClr val="19936D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차 심의위원회 개최</a:t>
            </a:r>
            <a:endParaRPr lang="en-US" altLang="ko-KR" sz="1400" b="1" dirty="0" smtClean="0">
              <a:solidFill>
                <a:srgbClr val="19936D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구조조정컨설팅 완료 평가</a:t>
            </a:r>
            <a:endParaRPr lang="en-US" altLang="ko-KR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</a:t>
            </a: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 </a:t>
            </a:r>
            <a:r>
              <a:rPr lang="ko-KR" altLang="en-US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완료보고서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품질 </a:t>
            </a:r>
            <a:endParaRPr lang="en-US" altLang="ko-KR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(</a:t>
            </a:r>
            <a:r>
              <a:rPr lang="ko-KR" altLang="en-US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수행내용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일치 여부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증빙서류 적절성 등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</a:p>
          <a:p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컨설팅 수행을 위한 노력도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</a:p>
          <a:p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cxnSp>
        <p:nvCxnSpPr>
          <p:cNvPr id="36" name="직선 연결선 35"/>
          <p:cNvCxnSpPr/>
          <p:nvPr/>
        </p:nvCxnSpPr>
        <p:spPr>
          <a:xfrm>
            <a:off x="5778603" y="4021058"/>
            <a:ext cx="277721" cy="687294"/>
          </a:xfrm>
          <a:prstGeom prst="line">
            <a:avLst/>
          </a:prstGeom>
          <a:ln w="12700" cap="flat" cmpd="sng" algn="ctr">
            <a:solidFill>
              <a:schemeClr val="bg1">
                <a:lumMod val="95000"/>
              </a:schemeClr>
            </a:solidFill>
            <a:prstDash val="sysDot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38" name="타원 37"/>
          <p:cNvSpPr/>
          <p:nvPr/>
        </p:nvSpPr>
        <p:spPr>
          <a:xfrm>
            <a:off x="5686434" y="3186902"/>
            <a:ext cx="94289" cy="101321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" t="496" r="769" b="853"/>
          <a:stretch/>
        </p:blipFill>
        <p:spPr>
          <a:xfrm>
            <a:off x="207818" y="1438102"/>
            <a:ext cx="4995949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1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직사각형 77"/>
          <p:cNvSpPr/>
          <p:nvPr/>
        </p:nvSpPr>
        <p:spPr>
          <a:xfrm>
            <a:off x="0" y="304794"/>
            <a:ext cx="9148773" cy="916178"/>
          </a:xfrm>
          <a:prstGeom prst="rect">
            <a:avLst/>
          </a:prstGeom>
          <a:solidFill>
            <a:srgbClr val="19936D">
              <a:alpha val="8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/>
              </a:solidFill>
            </a:endParaRPr>
          </a:p>
        </p:txBody>
      </p:sp>
      <p:pic>
        <p:nvPicPr>
          <p:cNvPr id="57" name="그림 5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25" r="35956"/>
          <a:stretch/>
        </p:blipFill>
        <p:spPr>
          <a:xfrm rot="5400000">
            <a:off x="6224644" y="2092885"/>
            <a:ext cx="3038845" cy="2265782"/>
          </a:xfrm>
          <a:prstGeom prst="rect">
            <a:avLst/>
          </a:prstGeom>
          <a:effectLst>
            <a:outerShdw blurRad="50800" dist="50800" dir="5400000" algn="ctr" rotWithShape="0">
              <a:srgbClr val="008000"/>
            </a:outerShdw>
          </a:effectLst>
        </p:spPr>
      </p:pic>
      <p:pic>
        <p:nvPicPr>
          <p:cNvPr id="58" name="그림 5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25" r="35956"/>
          <a:stretch/>
        </p:blipFill>
        <p:spPr>
          <a:xfrm rot="15300000">
            <a:off x="6426999" y="2230901"/>
            <a:ext cx="2668634" cy="1989749"/>
          </a:xfrm>
          <a:prstGeom prst="rect">
            <a:avLst/>
          </a:prstGeom>
          <a:effectLst>
            <a:outerShdw blurRad="50800" dist="50800" dir="5400000" algn="ctr" rotWithShape="0">
              <a:srgbClr val="008000"/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382345" y="624976"/>
            <a:ext cx="1691489" cy="5693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지원 절차</a:t>
            </a:r>
            <a:endParaRPr lang="ko-KR" altLang="en-US" sz="3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  <a:cs typeface="Segoe UI" panose="020B0502040204020203" pitchFamily="34" charset="0"/>
            </a:endParaRPr>
          </a:p>
        </p:txBody>
      </p:sp>
      <p:sp>
        <p:nvSpPr>
          <p:cNvPr id="10" name="텍스트 개체 틀 2"/>
          <p:cNvSpPr txBox="1">
            <a:spLocks/>
          </p:cNvSpPr>
          <p:nvPr/>
        </p:nvSpPr>
        <p:spPr>
          <a:xfrm>
            <a:off x="355250" y="402792"/>
            <a:ext cx="3998241" cy="50078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 </a:t>
            </a:r>
            <a:r>
              <a:rPr lang="ko-KR" altLang="en-US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해외진출 우리기업 구조조정컨설팅 </a:t>
            </a:r>
            <a:r>
              <a:rPr lang="ko-KR" alt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지원</a:t>
            </a:r>
            <a:endParaRPr lang="en-US" altLang="ko-K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  <a:cs typeface="Segoe UI" panose="020B0502040204020203" pitchFamily="34" charset="0"/>
            </a:endParaRPr>
          </a:p>
        </p:txBody>
      </p:sp>
      <p:cxnSp>
        <p:nvCxnSpPr>
          <p:cNvPr id="17" name="직선 연결선 16"/>
          <p:cNvCxnSpPr>
            <a:endCxn id="57" idx="2"/>
          </p:cNvCxnSpPr>
          <p:nvPr/>
        </p:nvCxnSpPr>
        <p:spPr>
          <a:xfrm flipV="1">
            <a:off x="0" y="3225777"/>
            <a:ext cx="6611176" cy="24450"/>
          </a:xfrm>
          <a:prstGeom prst="line">
            <a:avLst/>
          </a:prstGeom>
          <a:ln w="15875">
            <a:solidFill>
              <a:srgbClr val="A9A9A9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직사각형 17"/>
          <p:cNvSpPr/>
          <p:nvPr/>
        </p:nvSpPr>
        <p:spPr>
          <a:xfrm>
            <a:off x="418703" y="3330759"/>
            <a:ext cx="9412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신청기업</a:t>
            </a: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 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  <a:p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사업신청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863842" y="3203089"/>
            <a:ext cx="76723" cy="76723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4503846" y="3215320"/>
            <a:ext cx="76723" cy="76723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6882045" y="2389060"/>
            <a:ext cx="1686796" cy="1722334"/>
          </a:xfrm>
          <a:prstGeom prst="ellipse">
            <a:avLst/>
          </a:prstGeom>
          <a:solidFill>
            <a:srgbClr val="19936D"/>
          </a:solidFill>
          <a:ln w="190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6981562" y="3018719"/>
            <a:ext cx="157607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컨설팅지원금 </a:t>
            </a:r>
            <a:endParaRPr lang="en-US" altLang="ko-KR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/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지급</a:t>
            </a:r>
            <a:endParaRPr lang="ko-KR" altLang="en-US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634593" y="1783377"/>
            <a:ext cx="30909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신청기업과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컨설팅회사 컨설팅수행계획 수립 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사업 신청 관련 서류 제출 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1525955" y="3330759"/>
            <a:ext cx="12522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컨설팅지원금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  <a:p>
            <a:pPr algn="ctr"/>
            <a:r>
              <a:rPr lang="ko-KR" altLang="en-US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적합성평가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50" name="타원 49"/>
          <p:cNvSpPr/>
          <p:nvPr/>
        </p:nvSpPr>
        <p:spPr>
          <a:xfrm>
            <a:off x="2121817" y="3212142"/>
            <a:ext cx="76723" cy="76723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2851219" y="3330759"/>
            <a:ext cx="8899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컨설팅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협약체결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3296358" y="3212142"/>
            <a:ext cx="76723" cy="76723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3921283" y="3344843"/>
            <a:ext cx="11176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컨설팅 수행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767792" y="4921041"/>
            <a:ext cx="257474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200" b="1" dirty="0" smtClean="0">
                <a:solidFill>
                  <a:srgbClr val="19936D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1</a:t>
            </a:r>
            <a:r>
              <a:rPr lang="ko-KR" altLang="en-US" sz="1200" b="1" dirty="0" smtClean="0">
                <a:solidFill>
                  <a:srgbClr val="19936D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차 심의위원회 개최</a:t>
            </a:r>
            <a:endParaRPr lang="en-US" altLang="ko-KR" sz="1200" b="1" dirty="0" smtClean="0">
              <a:solidFill>
                <a:srgbClr val="19936D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구조조정컨설팅 적합성 평가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</a:t>
            </a:r>
            <a:r>
              <a:rPr lang="ko-KR" alt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지원비율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결정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(30%~70%)</a:t>
            </a:r>
          </a:p>
          <a:p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지원대상 적합성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컨설팅 금액 적정성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672913" y="4745198"/>
            <a:ext cx="2684469" cy="1435559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직사각형 62"/>
          <p:cNvSpPr/>
          <p:nvPr/>
        </p:nvSpPr>
        <p:spPr>
          <a:xfrm>
            <a:off x="602822" y="1584554"/>
            <a:ext cx="3176304" cy="796971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8" name="직선 연결선 67"/>
          <p:cNvCxnSpPr/>
          <p:nvPr/>
        </p:nvCxnSpPr>
        <p:spPr>
          <a:xfrm flipV="1">
            <a:off x="980018" y="2428202"/>
            <a:ext cx="496142" cy="64145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직선 연결선 68"/>
          <p:cNvCxnSpPr>
            <a:stCxn id="49" idx="2"/>
          </p:cNvCxnSpPr>
          <p:nvPr/>
        </p:nvCxnSpPr>
        <p:spPr>
          <a:xfrm flipH="1">
            <a:off x="1975774" y="3915534"/>
            <a:ext cx="176315" cy="744017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직사각형 30"/>
          <p:cNvSpPr/>
          <p:nvPr/>
        </p:nvSpPr>
        <p:spPr>
          <a:xfrm>
            <a:off x="3891520" y="2514803"/>
            <a:ext cx="15113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KOTRA –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컨설팅회사 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3827787" y="2441269"/>
            <a:ext cx="1558809" cy="403598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4" name="직선 연결선 33"/>
          <p:cNvCxnSpPr/>
          <p:nvPr/>
        </p:nvCxnSpPr>
        <p:spPr>
          <a:xfrm flipV="1">
            <a:off x="3401502" y="2670772"/>
            <a:ext cx="339704" cy="38189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6621355" y="4431353"/>
            <a:ext cx="22799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본사 </a:t>
            </a:r>
            <a:r>
              <a:rPr lang="ko-KR" altLang="en-US" sz="1200" dirty="0" smtClean="0">
                <a:solidFill>
                  <a:srgbClr val="0C9D74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▶</a:t>
            </a: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관할 무역관 </a:t>
            </a:r>
            <a:r>
              <a:rPr lang="ko-KR" altLang="en-US" sz="1200" dirty="0">
                <a:solidFill>
                  <a:srgbClr val="0C9D74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▶</a:t>
            </a: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컨설팅회사 </a:t>
            </a:r>
            <a:endParaRPr lang="ko-KR" altLang="en-US" sz="12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5600640" y="4702140"/>
            <a:ext cx="3160975" cy="1612155"/>
          </a:xfrm>
          <a:prstGeom prst="rect">
            <a:avLst/>
          </a:prstGeom>
          <a:solidFill>
            <a:schemeClr val="bg1">
              <a:alpha val="71000"/>
            </a:schemeClr>
          </a:solidFill>
          <a:ln w="127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직사각형 55"/>
          <p:cNvSpPr/>
          <p:nvPr/>
        </p:nvSpPr>
        <p:spPr>
          <a:xfrm>
            <a:off x="5591386" y="4792402"/>
            <a:ext cx="334701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400" b="1" dirty="0">
                <a:solidFill>
                  <a:srgbClr val="19936D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2</a:t>
            </a:r>
            <a:r>
              <a:rPr lang="ko-KR" altLang="en-US" sz="1400" b="1" dirty="0" smtClean="0">
                <a:solidFill>
                  <a:srgbClr val="19936D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차 심의위원회 개최</a:t>
            </a:r>
            <a:endParaRPr lang="en-US" altLang="ko-KR" sz="1400" b="1" dirty="0" smtClean="0">
              <a:solidFill>
                <a:srgbClr val="19936D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구조조정컨설팅 완료 평가</a:t>
            </a:r>
            <a:endParaRPr lang="en-US" altLang="ko-KR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</a:t>
            </a: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 </a:t>
            </a:r>
            <a:r>
              <a:rPr lang="ko-KR" altLang="en-US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완료보고서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품질 </a:t>
            </a:r>
            <a:endParaRPr lang="en-US" altLang="ko-KR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(</a:t>
            </a:r>
            <a:r>
              <a:rPr lang="ko-KR" altLang="en-US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수행내용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일치 여부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증빙서류 적절성 등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</a:p>
          <a:p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컨설팅 수행을 위한 노력도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</a:p>
          <a:p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cxnSp>
        <p:nvCxnSpPr>
          <p:cNvPr id="36" name="직선 연결선 35"/>
          <p:cNvCxnSpPr/>
          <p:nvPr/>
        </p:nvCxnSpPr>
        <p:spPr>
          <a:xfrm>
            <a:off x="5778603" y="4021058"/>
            <a:ext cx="277721" cy="687294"/>
          </a:xfrm>
          <a:prstGeom prst="line">
            <a:avLst/>
          </a:prstGeom>
          <a:ln w="12700" cap="flat" cmpd="sng" algn="ctr">
            <a:solidFill>
              <a:schemeClr val="bg1">
                <a:lumMod val="95000"/>
              </a:schemeClr>
            </a:solidFill>
            <a:prstDash val="sysDot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" t="496" r="769" b="853"/>
          <a:stretch/>
        </p:blipFill>
        <p:spPr>
          <a:xfrm>
            <a:off x="207818" y="1438102"/>
            <a:ext cx="4995949" cy="4846320"/>
          </a:xfrm>
          <a:prstGeom prst="rect">
            <a:avLst/>
          </a:prstGeom>
        </p:spPr>
      </p:pic>
      <p:sp>
        <p:nvSpPr>
          <p:cNvPr id="35" name="직사각형 34"/>
          <p:cNvSpPr/>
          <p:nvPr/>
        </p:nvSpPr>
        <p:spPr>
          <a:xfrm>
            <a:off x="2386" y="0"/>
            <a:ext cx="9144000" cy="6858000"/>
          </a:xfrm>
          <a:prstGeom prst="rect">
            <a:avLst/>
          </a:prstGeom>
          <a:solidFill>
            <a:schemeClr val="tx1">
              <a:lumMod val="85000"/>
              <a:lumOff val="15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9" name="그림 3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" t="1120" r="1122" b="2471"/>
          <a:stretch/>
        </p:blipFill>
        <p:spPr>
          <a:xfrm>
            <a:off x="212876" y="2643068"/>
            <a:ext cx="4980851" cy="2791466"/>
          </a:xfrm>
          <a:prstGeom prst="rect">
            <a:avLst/>
          </a:prstGeom>
          <a:ln w="19050">
            <a:solidFill>
              <a:srgbClr val="F96B2B">
                <a:alpha val="70000"/>
              </a:srgbClr>
            </a:solidFill>
          </a:ln>
        </p:spPr>
      </p:pic>
      <p:sp>
        <p:nvSpPr>
          <p:cNvPr id="54" name="직사각형 53"/>
          <p:cNvSpPr/>
          <p:nvPr/>
        </p:nvSpPr>
        <p:spPr>
          <a:xfrm>
            <a:off x="5198817" y="3326237"/>
            <a:ext cx="10695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0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컨설팅 </a:t>
            </a:r>
            <a:endParaRPr lang="en-US" altLang="ko-KR" sz="2000" b="1" dirty="0" smtClean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  <a:p>
            <a:pPr algn="ctr"/>
            <a:r>
              <a:rPr lang="ko-KR" altLang="en-US" sz="20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완료평가</a:t>
            </a:r>
            <a:endParaRPr lang="ko-KR" altLang="en-US" sz="20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5686434" y="3186902"/>
            <a:ext cx="94289" cy="101321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1098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직사각형 77"/>
          <p:cNvSpPr/>
          <p:nvPr/>
        </p:nvSpPr>
        <p:spPr>
          <a:xfrm>
            <a:off x="0" y="304794"/>
            <a:ext cx="9148773" cy="916178"/>
          </a:xfrm>
          <a:prstGeom prst="rect">
            <a:avLst/>
          </a:prstGeom>
          <a:solidFill>
            <a:srgbClr val="19936D">
              <a:alpha val="8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/>
              </a:solidFill>
            </a:endParaRPr>
          </a:p>
        </p:txBody>
      </p:sp>
      <p:pic>
        <p:nvPicPr>
          <p:cNvPr id="57" name="그림 5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25" r="35956"/>
          <a:stretch/>
        </p:blipFill>
        <p:spPr>
          <a:xfrm rot="5400000">
            <a:off x="6224644" y="2092885"/>
            <a:ext cx="3038845" cy="2265782"/>
          </a:xfrm>
          <a:prstGeom prst="rect">
            <a:avLst/>
          </a:prstGeom>
          <a:effectLst>
            <a:outerShdw blurRad="50800" dist="50800" dir="5400000" algn="ctr" rotWithShape="0">
              <a:srgbClr val="008000"/>
            </a:outerShdw>
          </a:effectLst>
        </p:spPr>
      </p:pic>
      <p:pic>
        <p:nvPicPr>
          <p:cNvPr id="58" name="그림 5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25" r="35956"/>
          <a:stretch/>
        </p:blipFill>
        <p:spPr>
          <a:xfrm rot="15300000">
            <a:off x="6426999" y="2230901"/>
            <a:ext cx="2668634" cy="1989749"/>
          </a:xfrm>
          <a:prstGeom prst="rect">
            <a:avLst/>
          </a:prstGeom>
          <a:effectLst>
            <a:outerShdw blurRad="50800" dist="50800" dir="5400000" algn="ctr" rotWithShape="0">
              <a:srgbClr val="008000"/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382345" y="624976"/>
            <a:ext cx="1691489" cy="5693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지원 절차</a:t>
            </a:r>
            <a:endParaRPr lang="ko-KR" altLang="en-US" sz="3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  <a:cs typeface="Segoe UI" panose="020B0502040204020203" pitchFamily="34" charset="0"/>
            </a:endParaRPr>
          </a:p>
        </p:txBody>
      </p:sp>
      <p:sp>
        <p:nvSpPr>
          <p:cNvPr id="10" name="텍스트 개체 틀 2"/>
          <p:cNvSpPr txBox="1">
            <a:spLocks/>
          </p:cNvSpPr>
          <p:nvPr/>
        </p:nvSpPr>
        <p:spPr>
          <a:xfrm>
            <a:off x="355250" y="402792"/>
            <a:ext cx="3998241" cy="50078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 </a:t>
            </a:r>
            <a:r>
              <a:rPr lang="ko-KR" altLang="en-US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해외진출 우리기업 구조조정컨설팅 </a:t>
            </a:r>
            <a:r>
              <a:rPr lang="ko-KR" alt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지원</a:t>
            </a:r>
            <a:endParaRPr lang="en-US" altLang="ko-K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  <a:cs typeface="Segoe UI" panose="020B0502040204020203" pitchFamily="34" charset="0"/>
            </a:endParaRPr>
          </a:p>
        </p:txBody>
      </p:sp>
      <p:cxnSp>
        <p:nvCxnSpPr>
          <p:cNvPr id="17" name="직선 연결선 16"/>
          <p:cNvCxnSpPr>
            <a:endCxn id="57" idx="2"/>
          </p:cNvCxnSpPr>
          <p:nvPr/>
        </p:nvCxnSpPr>
        <p:spPr>
          <a:xfrm flipV="1">
            <a:off x="0" y="3225777"/>
            <a:ext cx="6611176" cy="24450"/>
          </a:xfrm>
          <a:prstGeom prst="line">
            <a:avLst/>
          </a:prstGeom>
          <a:ln w="15875">
            <a:solidFill>
              <a:srgbClr val="A9A9A9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직사각형 17"/>
          <p:cNvSpPr/>
          <p:nvPr/>
        </p:nvSpPr>
        <p:spPr>
          <a:xfrm>
            <a:off x="418703" y="3330759"/>
            <a:ext cx="9412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신청기업</a:t>
            </a: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 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  <a:p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사업신청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863842" y="3203089"/>
            <a:ext cx="76723" cy="76723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4503846" y="3215320"/>
            <a:ext cx="76723" cy="76723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5733578" y="3203089"/>
            <a:ext cx="76723" cy="76723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6882045" y="2389060"/>
            <a:ext cx="1686796" cy="1722334"/>
          </a:xfrm>
          <a:prstGeom prst="ellipse">
            <a:avLst/>
          </a:prstGeom>
          <a:solidFill>
            <a:srgbClr val="19936D"/>
          </a:solidFill>
          <a:ln w="190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6981562" y="3018719"/>
            <a:ext cx="157607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컨설팅지원금 </a:t>
            </a:r>
            <a:endParaRPr lang="en-US" altLang="ko-KR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/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지급</a:t>
            </a:r>
            <a:endParaRPr lang="ko-KR" altLang="en-US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634593" y="1783377"/>
            <a:ext cx="30909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신청기업과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컨설팅회사 컨설팅수행계획 수립 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사업 신청 관련 서류 제출 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1525955" y="3330759"/>
            <a:ext cx="12522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컨설팅지원금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  <a:p>
            <a:pPr algn="ctr"/>
            <a:r>
              <a:rPr lang="ko-KR" altLang="en-US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적합성평가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50" name="타원 49"/>
          <p:cNvSpPr/>
          <p:nvPr/>
        </p:nvSpPr>
        <p:spPr>
          <a:xfrm>
            <a:off x="2121817" y="3212142"/>
            <a:ext cx="76723" cy="76723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2851219" y="3330759"/>
            <a:ext cx="8899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컨설팅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협약체결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3296358" y="3212142"/>
            <a:ext cx="76723" cy="76723"/>
          </a:xfrm>
          <a:prstGeom prst="ellipse">
            <a:avLst/>
          </a:prstGeom>
          <a:solidFill>
            <a:srgbClr val="F96B2B"/>
          </a:solidFill>
          <a:ln w="28575">
            <a:solidFill>
              <a:srgbClr val="F96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22ACEA"/>
              </a:solidFill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3921283" y="3344843"/>
            <a:ext cx="11176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컨설팅 수행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5288586" y="3326237"/>
            <a:ext cx="8899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컨설팅 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  <a:p>
            <a:pPr algn="ctr"/>
            <a:r>
              <a:rPr lang="ko-KR" altLang="en-US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스퀘어OTF_ac Bold" panose="020B0600000101010101" pitchFamily="34" charset="-127"/>
                <a:ea typeface="나눔스퀘어OTF_ac Bold" panose="020B0600000101010101" pitchFamily="34" charset="-127"/>
              </a:rPr>
              <a:t>완료평가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나눔스퀘어OTF_ac Bold" panose="020B0600000101010101" pitchFamily="34" charset="-127"/>
              <a:ea typeface="나눔스퀘어OTF_ac Bold" panose="020B0600000101010101" pitchFamily="34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767792" y="4921041"/>
            <a:ext cx="257474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200" b="1" dirty="0" smtClean="0">
                <a:solidFill>
                  <a:srgbClr val="19936D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1</a:t>
            </a:r>
            <a:r>
              <a:rPr lang="ko-KR" altLang="en-US" sz="1200" b="1" dirty="0" smtClean="0">
                <a:solidFill>
                  <a:srgbClr val="19936D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차 심의위원회 개최</a:t>
            </a:r>
            <a:endParaRPr lang="en-US" altLang="ko-KR" sz="1200" b="1" dirty="0" smtClean="0">
              <a:solidFill>
                <a:srgbClr val="19936D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구조조정컨설팅 적합성 평가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</a:t>
            </a:r>
            <a:r>
              <a:rPr lang="ko-KR" alt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지원비율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결정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(30%~70%)</a:t>
            </a:r>
          </a:p>
          <a:p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지원대상 적합성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컨설팅 금액 적정성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3970183" y="5177480"/>
            <a:ext cx="2832827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200" b="1" dirty="0">
                <a:solidFill>
                  <a:srgbClr val="19936D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2</a:t>
            </a:r>
            <a:r>
              <a:rPr lang="ko-KR" altLang="en-US" sz="1200" b="1" dirty="0" smtClean="0">
                <a:solidFill>
                  <a:srgbClr val="19936D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차 심의위원회 개최</a:t>
            </a:r>
            <a:endParaRPr lang="en-US" altLang="ko-KR" sz="1200" b="1" dirty="0" smtClean="0">
              <a:solidFill>
                <a:srgbClr val="19936D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구조조정컨설팅 완료 평가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 </a:t>
            </a:r>
            <a:r>
              <a:rPr lang="ko-KR" alt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완료보고서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품질 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(</a:t>
            </a:r>
            <a:r>
              <a:rPr lang="ko-KR" alt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수행내용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일치 여부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증빙서류 적절성 등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컨설팅 수행을 위한 노력도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672913" y="4745198"/>
            <a:ext cx="2684469" cy="1435559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2" name="직사각형 61"/>
          <p:cNvSpPr/>
          <p:nvPr/>
        </p:nvSpPr>
        <p:spPr>
          <a:xfrm>
            <a:off x="3852002" y="5017094"/>
            <a:ext cx="2948848" cy="1554168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직사각형 62"/>
          <p:cNvSpPr/>
          <p:nvPr/>
        </p:nvSpPr>
        <p:spPr>
          <a:xfrm>
            <a:off x="602822" y="1584554"/>
            <a:ext cx="3176304" cy="796971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8" name="직선 연결선 67"/>
          <p:cNvCxnSpPr/>
          <p:nvPr/>
        </p:nvCxnSpPr>
        <p:spPr>
          <a:xfrm flipV="1">
            <a:off x="980018" y="2428202"/>
            <a:ext cx="496142" cy="64145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직선 연결선 68"/>
          <p:cNvCxnSpPr>
            <a:stCxn id="49" idx="2"/>
          </p:cNvCxnSpPr>
          <p:nvPr/>
        </p:nvCxnSpPr>
        <p:spPr>
          <a:xfrm flipH="1">
            <a:off x="1975774" y="3915534"/>
            <a:ext cx="176315" cy="744017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직선 연결선 74"/>
          <p:cNvCxnSpPr/>
          <p:nvPr/>
        </p:nvCxnSpPr>
        <p:spPr>
          <a:xfrm flipH="1">
            <a:off x="5454090" y="3911012"/>
            <a:ext cx="279488" cy="1010029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직사각형 30"/>
          <p:cNvSpPr/>
          <p:nvPr/>
        </p:nvSpPr>
        <p:spPr>
          <a:xfrm>
            <a:off x="3891520" y="2514803"/>
            <a:ext cx="15113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KOTRA –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컨설팅회사 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3827787" y="2441269"/>
            <a:ext cx="1558809" cy="403598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4" name="직선 연결선 33"/>
          <p:cNvCxnSpPr/>
          <p:nvPr/>
        </p:nvCxnSpPr>
        <p:spPr>
          <a:xfrm flipV="1">
            <a:off x="3401502" y="2670772"/>
            <a:ext cx="339704" cy="38189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6621355" y="4431353"/>
            <a:ext cx="22799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본사 </a:t>
            </a:r>
            <a:r>
              <a:rPr lang="ko-KR" altLang="en-US" sz="1200" dirty="0" smtClean="0">
                <a:solidFill>
                  <a:srgbClr val="0C9D74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▶</a:t>
            </a: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관할 무역관 </a:t>
            </a:r>
            <a:r>
              <a:rPr lang="ko-KR" altLang="en-US" sz="1200" dirty="0">
                <a:solidFill>
                  <a:srgbClr val="0C9D74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▶</a:t>
            </a:r>
            <a:r>
              <a:rPr lang="ko-KR" altLang="en-US" sz="1200" dirty="0" smtClean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컨설팅회사 </a:t>
            </a:r>
            <a:endParaRPr lang="ko-KR" altLang="en-US" sz="12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1391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76958" y="623423"/>
            <a:ext cx="3198311" cy="5693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100" b="1" dirty="0" smtClean="0">
                <a:solidFill>
                  <a:srgbClr val="19936D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신청방법 및 문의처</a:t>
            </a:r>
            <a:endParaRPr lang="ko-KR" altLang="en-US" sz="3100" b="1" dirty="0">
              <a:solidFill>
                <a:srgbClr val="19936D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cs typeface="Segoe UI" panose="020B0502040204020203" pitchFamily="34" charset="0"/>
            </a:endParaRPr>
          </a:p>
        </p:txBody>
      </p:sp>
      <p:sp>
        <p:nvSpPr>
          <p:cNvPr id="10" name="텍스트 개체 틀 2"/>
          <p:cNvSpPr txBox="1">
            <a:spLocks/>
          </p:cNvSpPr>
          <p:nvPr/>
        </p:nvSpPr>
        <p:spPr>
          <a:xfrm>
            <a:off x="276958" y="376397"/>
            <a:ext cx="3998241" cy="50078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1400" dirty="0" smtClean="0"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 </a:t>
            </a:r>
            <a:r>
              <a:rPr lang="ko-KR" altLang="en-US" sz="1400" dirty="0"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해외진출 우리기업 구조조정컨설팅 </a:t>
            </a:r>
            <a:r>
              <a:rPr lang="ko-KR" altLang="en-US" sz="1400" dirty="0" smtClean="0"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지원</a:t>
            </a:r>
            <a:endParaRPr lang="en-US" altLang="ko-KR" sz="1400" dirty="0">
              <a:latin typeface="나눔바른고딕" panose="020B0603020101020101" pitchFamily="50" charset="-127"/>
              <a:ea typeface="나눔바른고딕" panose="020B0603020101020101" pitchFamily="50" charset="-127"/>
              <a:cs typeface="Segoe UI" panose="020B0502040204020203" pitchFamily="34" charset="0"/>
            </a:endParaRPr>
          </a:p>
        </p:txBody>
      </p:sp>
      <p:cxnSp>
        <p:nvCxnSpPr>
          <p:cNvPr id="25" name="직선 연결선 24"/>
          <p:cNvCxnSpPr/>
          <p:nvPr/>
        </p:nvCxnSpPr>
        <p:spPr>
          <a:xfrm>
            <a:off x="3079034" y="3448637"/>
            <a:ext cx="4045" cy="2860593"/>
          </a:xfrm>
          <a:prstGeom prst="line">
            <a:avLst/>
          </a:prstGeom>
          <a:ln w="3175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5907370" y="3448637"/>
            <a:ext cx="9191" cy="2860593"/>
          </a:xfrm>
          <a:prstGeom prst="line">
            <a:avLst/>
          </a:prstGeom>
          <a:ln w="3175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직사각형 29"/>
          <p:cNvSpPr/>
          <p:nvPr/>
        </p:nvSpPr>
        <p:spPr>
          <a:xfrm>
            <a:off x="0" y="1508439"/>
            <a:ext cx="9148773" cy="98424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1146591" y="1746789"/>
            <a:ext cx="7184980" cy="5693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1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해외진출 우리기업 구조조정컨설팅 지원사업</a:t>
            </a:r>
            <a:endParaRPr lang="ko-KR" altLang="en-US" sz="31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  <a:cs typeface="Segoe UI" panose="020B0502040204020203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51888" y="3217805"/>
            <a:ext cx="12426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 smtClean="0">
                <a:solidFill>
                  <a:srgbClr val="19936D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신청기간</a:t>
            </a:r>
            <a:endParaRPr lang="ko-KR" altLang="en-US" sz="2400" dirty="0">
              <a:solidFill>
                <a:srgbClr val="19936D"/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913501" y="3217805"/>
            <a:ext cx="12586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 smtClean="0">
                <a:solidFill>
                  <a:srgbClr val="19936D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신청방법</a:t>
            </a:r>
            <a:endParaRPr lang="ko-KR" altLang="en-US" sz="2400" dirty="0">
              <a:solidFill>
                <a:srgbClr val="19936D"/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842516" y="3217805"/>
            <a:ext cx="12426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 smtClean="0">
                <a:solidFill>
                  <a:srgbClr val="19936D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제출서류</a:t>
            </a:r>
            <a:endParaRPr lang="ko-KR" altLang="en-US" sz="2400" dirty="0">
              <a:solidFill>
                <a:srgbClr val="19936D"/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50187" y="3978808"/>
            <a:ext cx="279435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연중상시</a:t>
            </a:r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(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단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200" u="sng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컨설팅용역</a:t>
            </a:r>
            <a:r>
              <a:rPr lang="ko-KR" altLang="en-US" sz="1200" u="sng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완료 이전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에 신청해야 함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</a:p>
          <a:p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연간 예산 한도 내에서 지원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3351912" y="3990043"/>
            <a:ext cx="2145139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신청서 및 증빙서류를 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 KOTRA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관할 무역관 및 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국내복귀기업지원센터로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제출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/>
            </a:r>
            <a:b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</a:b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INVEST KOREA 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</a:t>
            </a:r>
            <a:r>
              <a: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홈페이지를 통해 신청 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문의처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: KOTRA </a:t>
            </a:r>
            <a:r>
              <a:rPr lang="ko-KR" alt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유턴지원팀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              02)3460-3243</a:t>
            </a:r>
          </a:p>
          <a:p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             Lyn@kotra.or.kr</a:t>
            </a:r>
          </a:p>
        </p:txBody>
      </p:sp>
      <p:sp>
        <p:nvSpPr>
          <p:cNvPr id="41" name="직사각형 40"/>
          <p:cNvSpPr/>
          <p:nvPr/>
        </p:nvSpPr>
        <p:spPr>
          <a:xfrm>
            <a:off x="6084929" y="3943877"/>
            <a:ext cx="3039615" cy="24929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구조조정컨설팅 지원사업 신청서 및 </a:t>
            </a:r>
            <a:r>
              <a:rPr lang="ko-KR" alt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제반서류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컨설팅 계약에 관한 서류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 (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계약서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컨설팅 </a:t>
            </a:r>
            <a:r>
              <a:rPr lang="ko-KR" alt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수행계획서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등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</a:p>
          <a:p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해외법인 관련 서류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(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사업자등록증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법인등기부등본 등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</a:p>
          <a:p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국내모기업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관련 서류 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(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사업자등록증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법인등기부등본 등</a:t>
            </a:r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</a:p>
          <a:p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* 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국내복귀기업 선정 과정에서 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  </a:t>
            </a:r>
            <a:r>
              <a:rPr lang="ko-KR" alt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기제출된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서류는 </a:t>
            </a:r>
            <a:r>
              <a:rPr lang="ko-KR" alt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중복제출</a:t>
            </a:r>
            <a:r>
              <a:rPr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불요 </a:t>
            </a:r>
            <a:endParaRPr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cxnSp>
        <p:nvCxnSpPr>
          <p:cNvPr id="56" name="직선 연결선 55"/>
          <p:cNvCxnSpPr/>
          <p:nvPr/>
        </p:nvCxnSpPr>
        <p:spPr>
          <a:xfrm>
            <a:off x="951870" y="3679470"/>
            <a:ext cx="1342666" cy="0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직선 연결선 57"/>
          <p:cNvCxnSpPr/>
          <p:nvPr/>
        </p:nvCxnSpPr>
        <p:spPr>
          <a:xfrm>
            <a:off x="3829513" y="3679470"/>
            <a:ext cx="1342666" cy="0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직선 연결선 58"/>
          <p:cNvCxnSpPr/>
          <p:nvPr/>
        </p:nvCxnSpPr>
        <p:spPr>
          <a:xfrm>
            <a:off x="6742498" y="3668914"/>
            <a:ext cx="1342666" cy="0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92" t="29713" r="20492" b="30942"/>
          <a:stretch/>
        </p:blipFill>
        <p:spPr>
          <a:xfrm rot="1694926">
            <a:off x="4772193" y="4627064"/>
            <a:ext cx="548219" cy="365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908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>
          <a:xfrm>
            <a:off x="0" y="2438400"/>
            <a:ext cx="9192639" cy="2085975"/>
          </a:xfrm>
          <a:prstGeom prst="rect">
            <a:avLst/>
          </a:prstGeom>
          <a:solidFill>
            <a:srgbClr val="19936D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3400998" y="3127444"/>
            <a:ext cx="2621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0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감사합니다</a:t>
            </a:r>
            <a:r>
              <a:rPr lang="en-US" altLang="ko-KR" sz="40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  <a:cs typeface="Segoe UI" panose="020B0502040204020203" pitchFamily="34" charset="0"/>
              </a:rPr>
              <a:t>.</a:t>
            </a:r>
            <a:endParaRPr lang="ko-KR" altLang="en-US" sz="40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  <a:cs typeface="Segoe UI" panose="020B0502040204020203" pitchFamily="34" charset="0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89343" y="6634154"/>
            <a:ext cx="833141" cy="169024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787" y="6669359"/>
            <a:ext cx="553781" cy="159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103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3759</TotalTime>
  <Words>1263</Words>
  <Application>Microsoft Office PowerPoint</Application>
  <PresentationFormat>화면 슬라이드 쇼(4:3)</PresentationFormat>
  <Paragraphs>372</Paragraphs>
  <Slides>16</Slides>
  <Notes>16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5" baseType="lpstr">
      <vt:lpstr>나눔스퀘어OTF_ac Bold</vt:lpstr>
      <vt:lpstr>Roboto Th</vt:lpstr>
      <vt:lpstr>맑은 고딕</vt:lpstr>
      <vt:lpstr>나눔스퀘어_ac</vt:lpstr>
      <vt:lpstr>나눔바른고딕</vt:lpstr>
      <vt:lpstr>Arial</vt:lpstr>
      <vt:lpstr>Segoe UI</vt:lpstr>
      <vt:lpstr>나눔스퀘어_ac ExtraBold</vt:lpstr>
      <vt:lpstr>1_Office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해외진출 우리기업 구조조정 컨설팅 지원사업 안내</dc:title>
  <dc:creator>Windows 사용자</dc:creator>
  <cp:lastModifiedBy>Windows 사용자</cp:lastModifiedBy>
  <cp:revision>114</cp:revision>
  <cp:lastPrinted>2021-04-07T05:03:12Z</cp:lastPrinted>
  <dcterms:created xsi:type="dcterms:W3CDTF">2019-10-29T04:24:23Z</dcterms:created>
  <dcterms:modified xsi:type="dcterms:W3CDTF">2021-04-07T08:05:32Z</dcterms:modified>
</cp:coreProperties>
</file>